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1" autoAdjust="0"/>
    <p:restoredTop sz="94660"/>
  </p:normalViewPr>
  <p:slideViewPr>
    <p:cSldViewPr snapToGrid="0">
      <p:cViewPr>
        <p:scale>
          <a:sx n="63" d="100"/>
          <a:sy n="63" d="100"/>
        </p:scale>
        <p:origin x="5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607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686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149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288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039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507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056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22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25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705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327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58726-1F3D-4464-BD6B-15DAE9A977FB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9A9D-196F-4BE6-AFB7-544EE709E3D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67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42" y="476250"/>
            <a:ext cx="1905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3059" y="503981"/>
            <a:ext cx="2545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مقامهای حکومتی: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1122" y="1345835"/>
            <a:ext cx="9889756" cy="601781"/>
            <a:chOff x="3135645" y="1071749"/>
            <a:chExt cx="9889756" cy="601781"/>
          </a:xfrm>
        </p:grpSpPr>
        <p:sp>
          <p:nvSpPr>
            <p:cNvPr id="5" name="Rectangle 4"/>
            <p:cNvSpPr/>
            <p:nvPr/>
          </p:nvSpPr>
          <p:spPr>
            <a:xfrm>
              <a:off x="9492061" y="1071749"/>
              <a:ext cx="353334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قلمرو وسیع ایران باستان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393" y="1285893"/>
              <a:ext cx="571500" cy="190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135645" y="1088755"/>
              <a:ext cx="601173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شغل ها و مقامات مختلف برای اداره کشور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5707" y="2272870"/>
            <a:ext cx="7682862" cy="617567"/>
            <a:chOff x="5826651" y="1055963"/>
            <a:chExt cx="7682862" cy="617567"/>
          </a:xfrm>
        </p:grpSpPr>
        <p:sp>
          <p:nvSpPr>
            <p:cNvPr id="9" name="Rectangle 8"/>
            <p:cNvSpPr/>
            <p:nvPr/>
          </p:nvSpPr>
          <p:spPr>
            <a:xfrm>
              <a:off x="9492067" y="1055963"/>
              <a:ext cx="401744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هزینه های زیاد دربار شاهان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393" y="1285893"/>
              <a:ext cx="571500" cy="1905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26651" y="1088755"/>
              <a:ext cx="332072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گرفتن مالیات  از مردم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36" y="2923230"/>
            <a:ext cx="9825925" cy="39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6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68560" y="503981"/>
            <a:ext cx="2654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تقسیمات کشوری: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1054" y="1455332"/>
            <a:ext cx="89498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تقسیم کشور به 23 قسمت توسط داریوش برای اداره بهتر کشور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52" y="1930433"/>
            <a:ext cx="238125" cy="952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348" y="2852544"/>
            <a:ext cx="33085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قسمت= یک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ایالت</a:t>
            </a:r>
            <a:endParaRPr lang="en-US" sz="3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72" y="3348701"/>
            <a:ext cx="238125" cy="952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90898" y="4283546"/>
            <a:ext cx="99189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ایالت یک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شهربان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از مقام های حکومتی یا اعضای خاندان شاه داشت.</a:t>
            </a:r>
            <a:endParaRPr lang="en-US" sz="3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632846" y="5024334"/>
            <a:ext cx="10926305" cy="1704639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همه بخش ها از مرکز فرماندهی (پایتخت) دستور می گرفتند و موظف بودند کارها را طبق نظر شاه انجام دهند.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0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9872" y="174499"/>
            <a:ext cx="1672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پایتخت ها: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433" y="759274"/>
            <a:ext cx="113211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پادشاهان معمولا شهرهای بزرگ و پرجمعیت را به عنوان پایتخت انتخاب می کردند و درآن کاخ های بزرگ و بناهای عظیم می ساختند.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92850"/>
              </p:ext>
            </p:extLst>
          </p:nvPr>
        </p:nvGraphicFramePr>
        <p:xfrm>
          <a:off x="2047498" y="2011680"/>
          <a:ext cx="8128000" cy="484632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3666210"/>
                <a:gridCol w="4461790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مادها</a:t>
                      </a:r>
                      <a:endParaRPr lang="fa-IR" sz="280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همدان ( </a:t>
                      </a:r>
                      <a:r>
                        <a:rPr lang="fa-IR" sz="2800" dirty="0" err="1" smtClean="0">
                          <a:cs typeface="B Koodak" panose="00000700000000000000" pitchFamily="2" charset="-78"/>
                        </a:rPr>
                        <a:t>هگمتانه</a:t>
                      </a: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)</a:t>
                      </a:r>
                      <a:endParaRPr lang="fa-IR" sz="280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هخامنشیان</a:t>
                      </a:r>
                      <a:endParaRPr lang="fa-IR" sz="280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شوش (پایتخت زمستانی)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همدان (پایتخت تابستانی)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تخت جمشید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بابل</a:t>
                      </a:r>
                      <a:endParaRPr lang="fa-IR" sz="280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اشکانیان</a:t>
                      </a:r>
                      <a:endParaRPr lang="fa-IR" sz="280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صد دروازه (دامغان) و تیسفون</a:t>
                      </a:r>
                      <a:endParaRPr lang="fa-IR" sz="280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ساسانیان</a:t>
                      </a:r>
                      <a:endParaRPr lang="fa-IR" sz="280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800" dirty="0" smtClean="0">
                          <a:cs typeface="B Koodak" panose="00000700000000000000" pitchFamily="2" charset="-78"/>
                        </a:rPr>
                        <a:t>تیسفون</a:t>
                      </a:r>
                      <a:endParaRPr lang="fa-IR" sz="280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" y="3523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4712" y="503981"/>
            <a:ext cx="29225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سپاه و قدرت نظامی: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6561" y="1300349"/>
            <a:ext cx="66188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حمله دشمنان از شرق و غرب به سرزمین ایران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99" y="1800455"/>
            <a:ext cx="191388" cy="765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4401" y="2481338"/>
            <a:ext cx="1749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یونان و روم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947" y="3766103"/>
            <a:ext cx="96899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پوشاندن زره بر نوجوانان، بستن کمربند چرمی (نشانه جنگ و شکار)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626" y="5413375"/>
            <a:ext cx="103055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آموزش نظامی شاهان از دوره نوجوانی و به عهده گرفتن فرماندهی جنگ ها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6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349787" y="687228"/>
            <a:ext cx="3116081" cy="647511"/>
            <a:chOff x="8819278" y="1071749"/>
            <a:chExt cx="3116082" cy="647511"/>
          </a:xfrm>
        </p:grpSpPr>
        <p:sp>
          <p:nvSpPr>
            <p:cNvPr id="13" name="Rectangle 12"/>
            <p:cNvSpPr/>
            <p:nvPr/>
          </p:nvSpPr>
          <p:spPr>
            <a:xfrm>
              <a:off x="10582104" y="1071749"/>
              <a:ext cx="13532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اشکانیان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773" y="1331623"/>
              <a:ext cx="571500" cy="190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819278" y="1134485"/>
              <a:ext cx="151761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جنگاوران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69" y="979615"/>
            <a:ext cx="571500" cy="190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2930" y="723491"/>
            <a:ext cx="36442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پیاده نظام و سواره نظام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75" y="979615"/>
            <a:ext cx="571500" cy="190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7370" y="749963"/>
            <a:ext cx="16242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مهارت در: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26131" y="179931"/>
            <a:ext cx="2309426" cy="1593642"/>
            <a:chOff x="726131" y="179931"/>
            <a:chExt cx="2309426" cy="15936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4774">
              <a:off x="2299789" y="418510"/>
              <a:ext cx="735768" cy="5395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37070">
              <a:off x="2290416" y="1172817"/>
              <a:ext cx="723477" cy="539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26131" y="1188798"/>
              <a:ext cx="162425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تیراندازی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26131" y="179931"/>
              <a:ext cx="162425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سوارکاری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54" y="1449084"/>
            <a:ext cx="3781332" cy="50567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6" y="1829083"/>
            <a:ext cx="6741763" cy="50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561" y="649420"/>
            <a:ext cx="66188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ابتکارات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ایرانیان در تشکیل سپاه و فنون نظامی: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9442526" y="1673817"/>
            <a:ext cx="2603714" cy="1239864"/>
          </a:xfrm>
          <a:prstGeom prst="leftArrowCallout">
            <a:avLst>
              <a:gd name="adj1" fmla="val 27703"/>
              <a:gd name="adj2" fmla="val 25000"/>
              <a:gd name="adj3" fmla="val 25000"/>
              <a:gd name="adj4" fmla="val 76245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داریوش هخامنشی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6819070" y="1673347"/>
            <a:ext cx="2477696" cy="1240334"/>
          </a:xfrm>
          <a:prstGeom prst="snip2Diag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تشکیل سپاه جاویدان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950614"/>
            <a:ext cx="6819069" cy="685800"/>
            <a:chOff x="0" y="1950614"/>
            <a:chExt cx="6819069" cy="685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718874" y="1950614"/>
              <a:ext cx="1100195" cy="685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998811"/>
              <a:ext cx="598112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ده هزار نفر، تقسیم در گروه های 10 نفری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Cloud 11"/>
          <p:cNvSpPr/>
          <p:nvPr/>
        </p:nvSpPr>
        <p:spPr>
          <a:xfrm>
            <a:off x="1401950" y="3205360"/>
            <a:ext cx="9388097" cy="3667051"/>
          </a:xfrm>
          <a:prstGeom prst="cloud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هرگاه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کسی از بین می رفت یک فرد جنگاور دیگر که ذخیره بود جای او را می گرفت و تعداد افراد هیچ گاه کم </a:t>
            </a:r>
            <a:r>
              <a:rPr lang="fa-I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نمی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شد.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0563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6" y="743918"/>
            <a:ext cx="10538847" cy="61140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4357" y="159143"/>
            <a:ext cx="77832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تصویر حجاری سربازان سپاه جاویدان در تخت جمشید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1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3937" y="151548"/>
            <a:ext cx="31441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اختراع ارابه داس دار: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385" y="510396"/>
            <a:ext cx="11639226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این ارابه در هر سمت خود به شمشیرهای تیز و در مرکز به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کاردهای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داس مانند مجهز بود و هنگام حرکت از دو طرف هر چیزی را بر سر راه اسب ها تکه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تکه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می کرد.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48" y="2059261"/>
            <a:ext cx="5245100" cy="47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9807" y="415019"/>
            <a:ext cx="46923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برج های بلند و چوبی و چرخدار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5" y="1032037"/>
            <a:ext cx="191388" cy="765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6435" y="1829832"/>
            <a:ext cx="4459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دستور کوروش ساخته شدند.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385" y="2490592"/>
            <a:ext cx="1163922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این برج ها متحرک بودند و در داخل آنها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کمانداران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قرار می گرفتند و از بالای برج ها در موقع لزوم به دشمن تیراندازی می کردند. این برج ها با تعداد زیادی اسب کشیده می شدند.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37" y="4798916"/>
            <a:ext cx="4733925" cy="581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5557114"/>
            <a:ext cx="12191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ایرانیان باستان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نیروی دریایی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داشتند و کشتی های آنها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از خلیج فارس تا دریای مدیترانه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رفت و آمد بودند.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06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758507">
            <a:off x="2637764" y="2278860"/>
            <a:ext cx="2173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Morvarid" panose="00000400000000000000" pitchFamily="2" charset="-78"/>
              </a:rPr>
              <a:t>پایان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68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0829" y="1831253"/>
            <a:ext cx="7499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تهیه کننده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:</a:t>
            </a:r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فاطمه سیل سفور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4643" y="2782668"/>
            <a:ext cx="7271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دبیر مطالعات اجتماعی دبیرستان شهید سید آقا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02" y="3734083"/>
            <a:ext cx="5500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منطقه 15 آموزش و پرورش تهران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711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44" y="1317356"/>
            <a:ext cx="5625072" cy="4166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1743" y="5878102"/>
            <a:ext cx="92082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امپراتوری های قدرتمند چگونه کشور را اداره می کردند؟</a:t>
            </a:r>
            <a:endParaRPr lang="fa-IR" sz="40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53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95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33237" y="503981"/>
            <a:ext cx="1925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نوع حکومت: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68664" y="1088756"/>
            <a:ext cx="8544807" cy="584775"/>
            <a:chOff x="3068664" y="1088756"/>
            <a:chExt cx="8544807" cy="584775"/>
          </a:xfrm>
        </p:grpSpPr>
        <p:sp>
          <p:nvSpPr>
            <p:cNvPr id="4" name="Rectangle 3"/>
            <p:cNvSpPr/>
            <p:nvPr/>
          </p:nvSpPr>
          <p:spPr>
            <a:xfrm>
              <a:off x="9500392" y="1088756"/>
              <a:ext cx="211307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شیوه پادشاهی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393" y="1285893"/>
              <a:ext cx="571500" cy="190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68664" y="1088756"/>
              <a:ext cx="601173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تاجگذاری شاهان در حضور بزرگان در کاخ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080393" y="2181099"/>
            <a:ext cx="25811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شاه= قدرت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مطلق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3478" y="3388602"/>
            <a:ext cx="6888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حکومت موروثی: از پدر به پسر به ارث می رسید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7221" y="4654585"/>
            <a:ext cx="92722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گاه درگیری و خونریزی بر سر به دست آوردن قدرت وجود داشت.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" y="1381143"/>
            <a:ext cx="2789695" cy="52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64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3928" y="366757"/>
            <a:ext cx="104841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شاهان ایران باستان خود را برگزیده آسمان و نماینده اهورامزدا می دانستند.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464"/>
            <a:ext cx="7284203" cy="5389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3654" y="2127608"/>
            <a:ext cx="4008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کتیبه داریوش در بیستون: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2692" y="3136612"/>
            <a:ext cx="468048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خواست اهورامزدا من شاه هستم. اهورامزدا شاهی را به من عطا فرمود.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5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8122" y="547533"/>
            <a:ext cx="113757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البته این عقیده هم وجود داشت که اگر شاه از مسیر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قانون و عدالت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منحرف شود، حمایت اهورایی از او گرفته خواهد شد و </a:t>
            </a:r>
            <a:r>
              <a:rPr lang="fa-IR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بزرگان و موبدان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می توانستند </a:t>
            </a:r>
            <a:r>
              <a:rPr lang="fa-IR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شاه را عزل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یا برکنار کنند.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2" y="2967037"/>
            <a:ext cx="3800475" cy="923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5107" y="3890962"/>
            <a:ext cx="72617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فرمانروایی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مطلق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شاه بر امور اداری، نظامی و مذهبی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76" y="4428303"/>
            <a:ext cx="171450" cy="428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3089" y="4926067"/>
            <a:ext cx="58058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صدور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فرمانهایی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(قانون) برای اداره کشور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5222" y="6015407"/>
            <a:ext cx="76815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زدن مهر مخصوص شاه بر روی نامه های مهم و فرمانها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76" y="5599714"/>
            <a:ext cx="1714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90000" cy="5422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8935" y="5632618"/>
            <a:ext cx="112827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مهرسلطنتی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داریوش هخامنشی،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طول مهر 3/5 </a:t>
            </a:r>
            <a:r>
              <a:rPr lang="fa-IR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سانت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است و در موزه بریتانیا در لندن نگهداری می شود. اسم داریوش روی مهر به سه خط </a:t>
            </a:r>
            <a:r>
              <a:rPr lang="fa-IR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ایلامی،پارسی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و بابلی نوشته شده است.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4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42" y="97987"/>
            <a:ext cx="3593651" cy="3809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8946" y="1391790"/>
            <a:ext cx="9541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توجه: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920" y="4005498"/>
            <a:ext cx="9892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نظر شما چرا اسم داریوش به سه زبان بر روی مهر نوشته شده است؟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397288"/>
            <a:ext cx="9822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زیرا در آن زمان داریوش بر تمام این سرزمین ها حکمرانی داشته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40" y="4902784"/>
            <a:ext cx="43434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7487" y="701302"/>
            <a:ext cx="102170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دوره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اشکانیان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نفوذ و قدرت شاهان مانند سایر شاهان ایران باستان نبود.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401" y="1987379"/>
            <a:ext cx="110391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خاندان های محلی نفوذ و قدرت زیادی داشتند و شاه باید با آنها مشورت می کرد.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4251150" y="3001953"/>
            <a:ext cx="3689699" cy="3115160"/>
          </a:xfrm>
          <a:prstGeom prst="star12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مجلس بزرگان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198893" y="3001953"/>
            <a:ext cx="3689699" cy="3115160"/>
          </a:xfrm>
          <a:prstGeom prst="star12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مجلس </a:t>
            </a:r>
            <a:r>
              <a:rPr lang="fa-I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مهستان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8303407" y="3001953"/>
            <a:ext cx="3689699" cy="3115160"/>
          </a:xfrm>
          <a:prstGeom prst="star12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مجلس شاهی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21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مربوط به درس 20 مطالعات اجتماعی هفتم امپراتوری های قدرتمند چگونه کشور را اداره می کردند؟</Template>
  <TotalTime>0</TotalTime>
  <Words>636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 Koodak</vt:lpstr>
      <vt:lpstr>B Morvarid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2022-02-01T07:57:21Z</dcterms:created>
  <dcterms:modified xsi:type="dcterms:W3CDTF">2022-02-01T07:57:31Z</dcterms:modified>
</cp:coreProperties>
</file>