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0" r:id="rId18"/>
    <p:sldId id="274" r:id="rId19"/>
    <p:sldId id="277" r:id="rId20"/>
    <p:sldId id="275" r:id="rId21"/>
    <p:sldId id="276" r:id="rId22"/>
    <p:sldId id="271" r:id="rId2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varScale="1">
        <p:scale>
          <a:sx n="80" d="100"/>
          <a:sy n="80" d="100"/>
        </p:scale>
        <p:origin x="-159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7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F054F09F-1163-499D-98F4-5E31B6A8A62C}" type="datetimeFigureOut">
              <a:rPr lang="fa-IR" smtClean="0"/>
              <a:pPr/>
              <a:t>01/27/1434</a:t>
            </a:fld>
            <a:endParaRPr lang="fa-IR"/>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fa-I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23EDF4B-614E-415E-9C93-BE58067F9912}"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54F09F-1163-499D-98F4-5E31B6A8A62C}" type="datetimeFigureOut">
              <a:rPr lang="fa-IR" smtClean="0"/>
              <a:pPr/>
              <a:t>01/27/1434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3EDF4B-614E-415E-9C93-BE58067F991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54F09F-1163-499D-98F4-5E31B6A8A62C}" type="datetimeFigureOut">
              <a:rPr lang="fa-IR" smtClean="0"/>
              <a:pPr/>
              <a:t>01/27/1434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3EDF4B-614E-415E-9C93-BE58067F991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F054F09F-1163-499D-98F4-5E31B6A8A62C}" type="datetimeFigureOut">
              <a:rPr lang="fa-IR" smtClean="0"/>
              <a:pPr/>
              <a:t>01/27/1434</a:t>
            </a:fld>
            <a:endParaRPr lang="fa-IR"/>
          </a:p>
        </p:txBody>
      </p:sp>
      <p:sp>
        <p:nvSpPr>
          <p:cNvPr id="5" name="Footer Placeholder 4"/>
          <p:cNvSpPr>
            <a:spLocks noGrp="1"/>
          </p:cNvSpPr>
          <p:nvPr>
            <p:ph type="ftr" sz="quarter" idx="11"/>
          </p:nvPr>
        </p:nvSpPr>
        <p:spPr>
          <a:xfrm>
            <a:off x="457200" y="6480969"/>
            <a:ext cx="4260056" cy="300831"/>
          </a:xfrm>
        </p:spPr>
        <p:txBody>
          <a:bodyPr/>
          <a:lstStyle/>
          <a:p>
            <a:endParaRPr lang="fa-IR"/>
          </a:p>
        </p:txBody>
      </p:sp>
      <p:sp>
        <p:nvSpPr>
          <p:cNvPr id="6" name="Slide Number Placeholder 5"/>
          <p:cNvSpPr>
            <a:spLocks noGrp="1"/>
          </p:cNvSpPr>
          <p:nvPr>
            <p:ph type="sldNum" sz="quarter" idx="12"/>
          </p:nvPr>
        </p:nvSpPr>
        <p:spPr/>
        <p:txBody>
          <a:bodyPr/>
          <a:lstStyle/>
          <a:p>
            <a:fld id="{F23EDF4B-614E-415E-9C93-BE58067F991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054F09F-1163-499D-98F4-5E31B6A8A62C}" type="datetimeFigureOut">
              <a:rPr lang="fa-IR" smtClean="0"/>
              <a:pPr/>
              <a:t>01/27/1434</a:t>
            </a:fld>
            <a:endParaRPr lang="fa-IR"/>
          </a:p>
        </p:txBody>
      </p:sp>
      <p:sp>
        <p:nvSpPr>
          <p:cNvPr id="5" name="Footer Placeholder 4"/>
          <p:cNvSpPr>
            <a:spLocks noGrp="1"/>
          </p:cNvSpPr>
          <p:nvPr>
            <p:ph type="ftr" sz="quarter" idx="11"/>
          </p:nvPr>
        </p:nvSpPr>
        <p:spPr>
          <a:xfrm>
            <a:off x="2619376" y="6480969"/>
            <a:ext cx="4260056" cy="300831"/>
          </a:xfrm>
        </p:spPr>
        <p:txBody>
          <a:bodyPr/>
          <a:lstStyle/>
          <a:p>
            <a:endParaRPr lang="fa-IR"/>
          </a:p>
        </p:txBody>
      </p:sp>
      <p:sp>
        <p:nvSpPr>
          <p:cNvPr id="6" name="Slide Number Placeholder 5"/>
          <p:cNvSpPr>
            <a:spLocks noGrp="1"/>
          </p:cNvSpPr>
          <p:nvPr>
            <p:ph type="sldNum" sz="quarter" idx="12"/>
          </p:nvPr>
        </p:nvSpPr>
        <p:spPr>
          <a:xfrm>
            <a:off x="8451056" y="809624"/>
            <a:ext cx="502920" cy="300831"/>
          </a:xfrm>
        </p:spPr>
        <p:txBody>
          <a:bodyPr/>
          <a:lstStyle/>
          <a:p>
            <a:fld id="{F23EDF4B-614E-415E-9C93-BE58067F9912}" type="slidenum">
              <a:rPr lang="fa-IR" smtClean="0"/>
              <a:pPr/>
              <a:t>‹#›</a:t>
            </a:fld>
            <a:endParaRPr lang="fa-IR"/>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F054F09F-1163-499D-98F4-5E31B6A8A62C}" type="datetimeFigureOut">
              <a:rPr lang="fa-IR" smtClean="0"/>
              <a:pPr/>
              <a:t>01/27/1434</a:t>
            </a:fld>
            <a:endParaRPr lang="fa-IR"/>
          </a:p>
        </p:txBody>
      </p:sp>
      <p:sp>
        <p:nvSpPr>
          <p:cNvPr id="6" name="Footer Placeholder 5"/>
          <p:cNvSpPr>
            <a:spLocks noGrp="1"/>
          </p:cNvSpPr>
          <p:nvPr>
            <p:ph type="ftr" sz="quarter" idx="11"/>
          </p:nvPr>
        </p:nvSpPr>
        <p:spPr>
          <a:xfrm>
            <a:off x="457200" y="6480969"/>
            <a:ext cx="4260056" cy="301752"/>
          </a:xfrm>
        </p:spPr>
        <p:txBody>
          <a:bodyPr/>
          <a:lstStyle/>
          <a:p>
            <a:endParaRPr lang="fa-IR"/>
          </a:p>
        </p:txBody>
      </p:sp>
      <p:sp>
        <p:nvSpPr>
          <p:cNvPr id="7" name="Slide Number Placeholder 6"/>
          <p:cNvSpPr>
            <a:spLocks noGrp="1"/>
          </p:cNvSpPr>
          <p:nvPr>
            <p:ph type="sldNum" sz="quarter" idx="12"/>
          </p:nvPr>
        </p:nvSpPr>
        <p:spPr>
          <a:xfrm>
            <a:off x="7589520" y="6480969"/>
            <a:ext cx="502920" cy="301752"/>
          </a:xfrm>
        </p:spPr>
        <p:txBody>
          <a:bodyPr/>
          <a:lstStyle/>
          <a:p>
            <a:fld id="{F23EDF4B-614E-415E-9C93-BE58067F991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F054F09F-1163-499D-98F4-5E31B6A8A62C}" type="datetimeFigureOut">
              <a:rPr lang="fa-IR" smtClean="0"/>
              <a:pPr/>
              <a:t>01/27/1434</a:t>
            </a:fld>
            <a:endParaRPr lang="fa-IR"/>
          </a:p>
        </p:txBody>
      </p:sp>
      <p:sp>
        <p:nvSpPr>
          <p:cNvPr id="8" name="Footer Placeholder 7"/>
          <p:cNvSpPr>
            <a:spLocks noGrp="1"/>
          </p:cNvSpPr>
          <p:nvPr>
            <p:ph type="ftr" sz="quarter" idx="11"/>
          </p:nvPr>
        </p:nvSpPr>
        <p:spPr>
          <a:xfrm>
            <a:off x="457200" y="6480969"/>
            <a:ext cx="4261104" cy="301752"/>
          </a:xfrm>
        </p:spPr>
        <p:txBody>
          <a:bodyPr/>
          <a:lstStyle/>
          <a:p>
            <a:endParaRPr lang="fa-I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F23EDF4B-614E-415E-9C93-BE58067F991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54F09F-1163-499D-98F4-5E31B6A8A62C}" type="datetimeFigureOut">
              <a:rPr lang="fa-IR" smtClean="0"/>
              <a:pPr/>
              <a:t>01/27/1434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23EDF4B-614E-415E-9C93-BE58067F991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F054F09F-1163-499D-98F4-5E31B6A8A62C}" type="datetimeFigureOut">
              <a:rPr lang="fa-IR" smtClean="0"/>
              <a:pPr/>
              <a:t>01/27/1434</a:t>
            </a:fld>
            <a:endParaRPr lang="fa-IR"/>
          </a:p>
        </p:txBody>
      </p:sp>
      <p:sp>
        <p:nvSpPr>
          <p:cNvPr id="3" name="Footer Placeholder 2"/>
          <p:cNvSpPr>
            <a:spLocks noGrp="1"/>
          </p:cNvSpPr>
          <p:nvPr>
            <p:ph type="ftr" sz="quarter" idx="11"/>
          </p:nvPr>
        </p:nvSpPr>
        <p:spPr>
          <a:xfrm>
            <a:off x="457200" y="6481890"/>
            <a:ext cx="4260056" cy="300831"/>
          </a:xfrm>
        </p:spPr>
        <p:txBody>
          <a:bodyPr/>
          <a:lstStyle/>
          <a:p>
            <a:endParaRPr lang="fa-IR"/>
          </a:p>
        </p:txBody>
      </p:sp>
      <p:sp>
        <p:nvSpPr>
          <p:cNvPr id="4" name="Slide Number Placeholder 3"/>
          <p:cNvSpPr>
            <a:spLocks noGrp="1"/>
          </p:cNvSpPr>
          <p:nvPr>
            <p:ph type="sldNum" sz="quarter" idx="12"/>
          </p:nvPr>
        </p:nvSpPr>
        <p:spPr>
          <a:xfrm>
            <a:off x="7589520" y="6480969"/>
            <a:ext cx="502920" cy="301752"/>
          </a:xfrm>
        </p:spPr>
        <p:txBody>
          <a:bodyPr/>
          <a:lstStyle/>
          <a:p>
            <a:fld id="{F23EDF4B-614E-415E-9C93-BE58067F991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054F09F-1163-499D-98F4-5E31B6A8A62C}" type="datetimeFigureOut">
              <a:rPr lang="fa-IR" smtClean="0"/>
              <a:pPr/>
              <a:t>01/27/1434</a:t>
            </a:fld>
            <a:endParaRPr lang="fa-IR"/>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fa-I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F23EDF4B-614E-415E-9C93-BE58067F991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F054F09F-1163-499D-98F4-5E31B6A8A62C}" type="datetimeFigureOut">
              <a:rPr lang="fa-IR" smtClean="0"/>
              <a:pPr/>
              <a:t>01/27/1434</a:t>
            </a:fld>
            <a:endParaRPr lang="fa-IR"/>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fa-I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F23EDF4B-614E-415E-9C93-BE58067F991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054F09F-1163-499D-98F4-5E31B6A8A62C}" type="datetimeFigureOut">
              <a:rPr lang="fa-IR" smtClean="0"/>
              <a:pPr/>
              <a:t>01/27/1434</a:t>
            </a:fld>
            <a:endParaRPr lang="fa-IR"/>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a-IR"/>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23EDF4B-614E-415E-9C93-BE58067F9912}"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daneshnameh.roshd.ir/mavara/mavara-index.php?page=%D8%A2%D9%87%DA%A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332656"/>
            <a:ext cx="8207920" cy="5976664"/>
          </a:xfrm>
        </p:spPr>
        <p:txBody>
          <a:bodyPr/>
          <a:lstStyle/>
          <a:p>
            <a:endParaRPr lang="fa-IR" dirty="0"/>
          </a:p>
        </p:txBody>
      </p:sp>
      <p:pic>
        <p:nvPicPr>
          <p:cNvPr id="4" name="Picture 3" descr="1 (9).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spd="slow">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496944" cy="6192688"/>
          </a:xfrm>
        </p:spPr>
        <p:txBody>
          <a:bodyPr>
            <a:normAutofit lnSpcReduction="10000"/>
          </a:bodyPr>
          <a:lstStyle/>
          <a:p>
            <a:pPr marL="0" indent="0" algn="ctr">
              <a:buNone/>
            </a:pPr>
            <a:r>
              <a:rPr lang="fa-IR" b="1" dirty="0">
                <a:solidFill>
                  <a:srgbClr val="00FF00"/>
                </a:solidFill>
                <a:cs typeface="B Zar" pitchFamily="2" charset="-78"/>
              </a:rPr>
              <a:t>ساختار سیمان</a:t>
            </a:r>
            <a:endParaRPr lang="en-US" dirty="0">
              <a:solidFill>
                <a:srgbClr val="00FF00"/>
              </a:solidFill>
              <a:cs typeface="B Zar" pitchFamily="2" charset="-78"/>
            </a:endParaRPr>
          </a:p>
          <a:p>
            <a:pPr marL="0" indent="0" algn="just">
              <a:buNone/>
            </a:pPr>
            <a:r>
              <a:rPr lang="fa-IR" dirty="0">
                <a:cs typeface="B Zar" pitchFamily="2" charset="-78"/>
              </a:rPr>
              <a:t>اساسا سیمان با آسیاب نمودن مواد خام از قبیل سنگ و </a:t>
            </a:r>
            <a:r>
              <a:rPr lang="fa-IR" dirty="0">
                <a:cs typeface="B Zar" pitchFamily="2" charset="-78"/>
                <a:hlinkClick r:id="rId2" tooltip="آهک"/>
              </a:rPr>
              <a:t>آهک</a:t>
            </a:r>
            <a:r>
              <a:rPr lang="en-US" dirty="0">
                <a:cs typeface="B Zar" pitchFamily="2" charset="-78"/>
              </a:rPr>
              <a:t> </a:t>
            </a:r>
            <a:r>
              <a:rPr lang="fa-IR" dirty="0">
                <a:cs typeface="B Zar" pitchFamily="2" charset="-78"/>
              </a:rPr>
              <a:t>و آلومینا و سیلیسی که به صورت خاک رس و یا سنگهای رسی وجود دارد و مخلوط نمودن آنها با نسبتهای معین و با حرارت دادن در کوره‌های دوار تا حدود 1400درجه سانتی‌گراد بدست می‌آید. در این مرحله ، مواد در کوره تبدیل به گلوله‌های تقریبا سیاه رنگی می‌شوند که </a:t>
            </a:r>
            <a:r>
              <a:rPr lang="fa-IR" b="1" dirty="0">
                <a:cs typeface="B Zar" pitchFamily="2" charset="-78"/>
              </a:rPr>
              <a:t>کلینکر</a:t>
            </a:r>
            <a:r>
              <a:rPr lang="fa-IR" dirty="0">
                <a:cs typeface="B Zar" pitchFamily="2" charset="-78"/>
              </a:rPr>
              <a:t> نامیده می‌شود</a:t>
            </a:r>
            <a:r>
              <a:rPr lang="en-US" dirty="0">
                <a:cs typeface="B Zar" pitchFamily="2" charset="-78"/>
              </a:rPr>
              <a:t>.</a:t>
            </a:r>
          </a:p>
          <a:p>
            <a:pPr marL="0" indent="0" algn="just">
              <a:buNone/>
            </a:pPr>
            <a:r>
              <a:rPr lang="fa-IR" dirty="0">
                <a:cs typeface="B Zar" pitchFamily="2" charset="-78"/>
              </a:rPr>
              <a:t>کلینکر پس از سرد شدن ، با مقداری سنگ گچ به‌منظور تنظیم گیرش ، مخلوط و آسیاب شده و پودر خاکستری رنگی حاصل می‌شود که همان سیمان پرتلند است. با توجه به نوع و کیفیت مواد خام ، سیمان با دو روش عمده‌تر و خشک تولید می‌شود، ضمن اینکه روشهای دیگری نیز وجود دارد. البته امروزه عمومـا از روش خشک در تولید سیمان استفاده می‌شود، مگر در مواردی که مواد خام ، روش تر را ایجاب کند، زیرا در روش خشک ، انرژی کمتری برای تولید مورد نیاز است</a:t>
            </a:r>
            <a:r>
              <a:rPr lang="en-US" dirty="0" smtClean="0">
                <a:cs typeface="B Zar" pitchFamily="2" charset="-78"/>
              </a:rPr>
              <a:t>.</a:t>
            </a:r>
            <a:endParaRPr lang="fa-IR" dirty="0">
              <a:cs typeface="B Zar" pitchFamily="2" charset="-78"/>
            </a:endParaRPr>
          </a:p>
        </p:txBody>
      </p:sp>
    </p:spTree>
  </p:cSld>
  <p:clrMapOvr>
    <a:masterClrMapping/>
  </p:clrMapOvr>
  <p:transition spd="slow">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435280" cy="6048672"/>
          </a:xfrm>
        </p:spPr>
        <p:txBody>
          <a:bodyPr/>
          <a:lstStyle/>
          <a:p>
            <a:pPr marL="82550" indent="-17463" algn="ctr">
              <a:buNone/>
            </a:pPr>
            <a:r>
              <a:rPr lang="fa-IR" b="1" dirty="0">
                <a:solidFill>
                  <a:srgbClr val="FFFF00"/>
                </a:solidFill>
                <a:cs typeface="B Titr" pitchFamily="2" charset="-78"/>
              </a:rPr>
              <a:t>سیمان در صنایع </a:t>
            </a:r>
            <a:r>
              <a:rPr lang="fa-IR" b="1" dirty="0" smtClean="0">
                <a:solidFill>
                  <a:srgbClr val="FFFF00"/>
                </a:solidFill>
                <a:cs typeface="B Titr" pitchFamily="2" charset="-78"/>
              </a:rPr>
              <a:t>ساختمانی</a:t>
            </a:r>
          </a:p>
          <a:p>
            <a:pPr marL="82550" indent="-17463" algn="just">
              <a:buNone/>
            </a:pPr>
            <a:endParaRPr lang="en-US" dirty="0">
              <a:cs typeface="B Titr" pitchFamily="2" charset="-78"/>
            </a:endParaRPr>
          </a:p>
          <a:p>
            <a:pPr marL="82550" indent="-17463" algn="just">
              <a:buNone/>
            </a:pPr>
            <a:r>
              <a:rPr lang="fa-IR" sz="3200" dirty="0">
                <a:cs typeface="B Titr" pitchFamily="2" charset="-78"/>
              </a:rPr>
              <a:t>در صنایع ساختمانی ، سیمان به ماده ای گفته می‌شود که برای چسباندن مصالح مختلف به یکدیگر از قبیل سنگ و شن ، ماسه ، آجر و غیره بکار می‌رود و ترکیبات اصلی این سیمان از </a:t>
            </a:r>
            <a:r>
              <a:rPr lang="fa-IR" sz="3200" b="1" dirty="0">
                <a:cs typeface="B Titr" pitchFamily="2" charset="-78"/>
              </a:rPr>
              <a:t>مواد آهکی</a:t>
            </a:r>
            <a:r>
              <a:rPr lang="fa-IR" sz="3200" dirty="0">
                <a:cs typeface="B Titr" pitchFamily="2" charset="-78"/>
              </a:rPr>
              <a:t> است</a:t>
            </a:r>
            <a:r>
              <a:rPr lang="fa-IR" sz="3200" dirty="0" smtClean="0">
                <a:cs typeface="B Titr" pitchFamily="2" charset="-78"/>
              </a:rPr>
              <a:t>.</a:t>
            </a:r>
          </a:p>
          <a:p>
            <a:pPr marL="82550" indent="-17463" algn="just">
              <a:buNone/>
            </a:pPr>
            <a:r>
              <a:rPr lang="fa-IR" sz="3200" dirty="0" smtClean="0">
                <a:cs typeface="B Titr" pitchFamily="2" charset="-78"/>
              </a:rPr>
              <a:t> </a:t>
            </a:r>
            <a:r>
              <a:rPr lang="fa-IR" sz="3200" dirty="0">
                <a:cs typeface="B Titr" pitchFamily="2" charset="-78"/>
              </a:rPr>
              <a:t>سیمانهای آهکی معمولا از ترکیبات سیلیکات و آلومیناتهای آهک تشکیل شده‌اند که هم به‌صورت طبیعی یافت می‌شوند و هم قابل تولید در کارخانجات سیمان‌سازی هستند</a:t>
            </a:r>
            <a:r>
              <a:rPr lang="en-US" sz="3200" dirty="0" smtClean="0">
                <a:cs typeface="B Titr" pitchFamily="2" charset="-78"/>
              </a:rPr>
              <a:t>.</a:t>
            </a:r>
            <a:endParaRPr lang="fa-IR" sz="3200" dirty="0">
              <a:cs typeface="B Titr" pitchFamily="2" charset="-78"/>
            </a:endParaRPr>
          </a:p>
        </p:txBody>
      </p:sp>
    </p:spTree>
  </p:cSld>
  <p:clrMapOvr>
    <a:masterClrMapping/>
  </p:clrMapOvr>
  <p:transition spd="slow">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363272" cy="6048672"/>
          </a:xfrm>
        </p:spPr>
        <p:txBody>
          <a:bodyPr>
            <a:normAutofit/>
          </a:bodyPr>
          <a:lstStyle/>
          <a:p>
            <a:pPr marL="82550" indent="-17463" algn="ctr">
              <a:buNone/>
            </a:pPr>
            <a:r>
              <a:rPr lang="fa-IR" sz="3200" b="1" dirty="0">
                <a:solidFill>
                  <a:srgbClr val="FFFF00"/>
                </a:solidFill>
                <a:cs typeface="B Zar" pitchFamily="2" charset="-78"/>
              </a:rPr>
              <a:t>ترکیبات شیمیایی </a:t>
            </a:r>
            <a:r>
              <a:rPr lang="fa-IR" sz="3200" b="1" dirty="0" smtClean="0">
                <a:solidFill>
                  <a:srgbClr val="FFFF00"/>
                </a:solidFill>
                <a:cs typeface="B Zar" pitchFamily="2" charset="-78"/>
              </a:rPr>
              <a:t>سیمان</a:t>
            </a:r>
          </a:p>
          <a:p>
            <a:pPr marL="82550" indent="-17463" algn="just">
              <a:buNone/>
            </a:pPr>
            <a:endParaRPr lang="en-US" sz="3200" dirty="0">
              <a:cs typeface="B Zar" pitchFamily="2" charset="-78"/>
            </a:endParaRPr>
          </a:p>
          <a:p>
            <a:pPr marL="82550" indent="-17463" algn="just">
              <a:buNone/>
            </a:pPr>
            <a:r>
              <a:rPr lang="fa-IR" sz="3200" dirty="0">
                <a:cs typeface="B Zar" pitchFamily="2" charset="-78"/>
              </a:rPr>
              <a:t>مواد خام مورد مصرف در تولید سیمان در هنگام پخت با هم واکنش نشان داده و ترکیبات دیگری را بوجود می‌آورند. معمولا چهار ترکیب عمده به‌عنوان عوامل اصلی تشکیل دهنده سیمان در نظر گرفته می‌شوند که عبارتند از</a:t>
            </a:r>
            <a:r>
              <a:rPr lang="en-US" sz="3200" dirty="0">
                <a:cs typeface="B Zar" pitchFamily="2" charset="-78"/>
              </a:rPr>
              <a:t>:</a:t>
            </a:r>
          </a:p>
          <a:p>
            <a:pPr marL="82550" lvl="0" indent="-17463" algn="just">
              <a:buNone/>
            </a:pPr>
            <a:r>
              <a:rPr lang="fa-IR" sz="3200" dirty="0">
                <a:cs typeface="B Zar" pitchFamily="2" charset="-78"/>
              </a:rPr>
              <a:t>سه کلسیم سیلیکات</a:t>
            </a:r>
            <a:r>
              <a:rPr lang="en-US" sz="3200" dirty="0">
                <a:cs typeface="B Zar" pitchFamily="2" charset="-78"/>
              </a:rPr>
              <a:t> (3O</a:t>
            </a:r>
            <a:r>
              <a:rPr lang="en-US" sz="3200" baseline="-25000" dirty="0">
                <a:cs typeface="B Zar" pitchFamily="2" charset="-78"/>
              </a:rPr>
              <a:t>2</a:t>
            </a:r>
            <a:r>
              <a:rPr lang="en-US" sz="3200" dirty="0">
                <a:cs typeface="B Zar" pitchFamily="2" charset="-78"/>
              </a:rPr>
              <a:t>=C</a:t>
            </a:r>
            <a:r>
              <a:rPr lang="en-US" sz="3200" baseline="-25000" dirty="0">
                <a:cs typeface="B Zar" pitchFamily="2" charset="-78"/>
              </a:rPr>
              <a:t>3</a:t>
            </a:r>
            <a:r>
              <a:rPr lang="en-US" sz="3200" dirty="0">
                <a:cs typeface="B Zar" pitchFamily="2" charset="-78"/>
              </a:rPr>
              <a:t>S) </a:t>
            </a:r>
          </a:p>
          <a:p>
            <a:pPr marL="82550" lvl="0" indent="-17463" algn="just">
              <a:buNone/>
            </a:pPr>
            <a:r>
              <a:rPr lang="fa-IR" sz="3200" dirty="0">
                <a:cs typeface="B Zar" pitchFamily="2" charset="-78"/>
              </a:rPr>
              <a:t>دو کلسیم سیلیکات</a:t>
            </a:r>
            <a:r>
              <a:rPr lang="en-US" sz="3200" dirty="0">
                <a:cs typeface="B Zar" pitchFamily="2" charset="-78"/>
              </a:rPr>
              <a:t> ( 2CaOSiO</a:t>
            </a:r>
            <a:r>
              <a:rPr lang="en-US" sz="3200" baseline="-25000" dirty="0">
                <a:cs typeface="B Zar" pitchFamily="2" charset="-78"/>
              </a:rPr>
              <a:t>2</a:t>
            </a:r>
            <a:r>
              <a:rPr lang="en-US" sz="3200" dirty="0">
                <a:cs typeface="B Zar" pitchFamily="2" charset="-78"/>
              </a:rPr>
              <a:t>=C</a:t>
            </a:r>
            <a:r>
              <a:rPr lang="en-US" sz="3200" baseline="-25000" dirty="0">
                <a:cs typeface="B Zar" pitchFamily="2" charset="-78"/>
              </a:rPr>
              <a:t>2</a:t>
            </a:r>
            <a:r>
              <a:rPr lang="en-US" sz="3200" dirty="0">
                <a:cs typeface="B Zar" pitchFamily="2" charset="-78"/>
              </a:rPr>
              <a:t>S)</a:t>
            </a:r>
          </a:p>
          <a:p>
            <a:pPr marL="82550" lvl="0" indent="-17463" algn="just">
              <a:buNone/>
            </a:pPr>
            <a:r>
              <a:rPr lang="fa-IR" sz="3200" dirty="0">
                <a:cs typeface="B Zar" pitchFamily="2" charset="-78"/>
              </a:rPr>
              <a:t>سه کلسیم آلومینات</a:t>
            </a:r>
            <a:r>
              <a:rPr lang="en-US" sz="3200" dirty="0">
                <a:cs typeface="B Zar" pitchFamily="2" charset="-78"/>
              </a:rPr>
              <a:t> (3CaOAl</a:t>
            </a:r>
            <a:r>
              <a:rPr lang="en-US" sz="3200" baseline="-25000" dirty="0">
                <a:cs typeface="B Zar" pitchFamily="2" charset="-78"/>
              </a:rPr>
              <a:t>2</a:t>
            </a:r>
            <a:r>
              <a:rPr lang="en-US" sz="3200" dirty="0">
                <a:cs typeface="B Zar" pitchFamily="2" charset="-78"/>
              </a:rPr>
              <a:t>O</a:t>
            </a:r>
            <a:r>
              <a:rPr lang="en-US" sz="3200" baseline="-25000" dirty="0">
                <a:cs typeface="B Zar" pitchFamily="2" charset="-78"/>
              </a:rPr>
              <a:t>3</a:t>
            </a:r>
            <a:r>
              <a:rPr lang="en-US" sz="3200" dirty="0">
                <a:cs typeface="B Zar" pitchFamily="2" charset="-78"/>
              </a:rPr>
              <a:t>=C</a:t>
            </a:r>
            <a:r>
              <a:rPr lang="en-US" sz="3200" baseline="-25000" dirty="0">
                <a:cs typeface="B Zar" pitchFamily="2" charset="-78"/>
              </a:rPr>
              <a:t>3</a:t>
            </a:r>
            <a:r>
              <a:rPr lang="en-US" sz="3200" dirty="0">
                <a:cs typeface="B Zar" pitchFamily="2" charset="-78"/>
              </a:rPr>
              <a:t>A)</a:t>
            </a:r>
          </a:p>
          <a:p>
            <a:pPr marL="82550" lvl="0" indent="-17463" algn="just">
              <a:buNone/>
            </a:pPr>
            <a:r>
              <a:rPr lang="fa-IR" sz="3200" dirty="0">
                <a:cs typeface="B Zar" pitchFamily="2" charset="-78"/>
              </a:rPr>
              <a:t>چهار کلسیم آلومینو فریت</a:t>
            </a:r>
            <a:r>
              <a:rPr lang="en-US" sz="3200" dirty="0">
                <a:cs typeface="B Zar" pitchFamily="2" charset="-78"/>
              </a:rPr>
              <a:t> (4CaOAl</a:t>
            </a:r>
            <a:r>
              <a:rPr lang="en-US" sz="3200" baseline="-25000" dirty="0">
                <a:cs typeface="B Zar" pitchFamily="2" charset="-78"/>
              </a:rPr>
              <a:t>2</a:t>
            </a:r>
            <a:r>
              <a:rPr lang="en-US" sz="3200" dirty="0">
                <a:cs typeface="B Zar" pitchFamily="2" charset="-78"/>
              </a:rPr>
              <a:t>O</a:t>
            </a:r>
            <a:r>
              <a:rPr lang="en-US" sz="3200" baseline="-25000" dirty="0">
                <a:cs typeface="B Zar" pitchFamily="2" charset="-78"/>
              </a:rPr>
              <a:t>3</a:t>
            </a:r>
            <a:r>
              <a:rPr lang="en-US" sz="3200" dirty="0">
                <a:cs typeface="B Zar" pitchFamily="2" charset="-78"/>
              </a:rPr>
              <a:t>Fe</a:t>
            </a:r>
            <a:r>
              <a:rPr lang="en-US" sz="3200" baseline="-25000" dirty="0">
                <a:cs typeface="B Zar" pitchFamily="2" charset="-78"/>
              </a:rPr>
              <a:t>2</a:t>
            </a:r>
            <a:r>
              <a:rPr lang="en-US" sz="3200" dirty="0">
                <a:cs typeface="B Zar" pitchFamily="2" charset="-78"/>
              </a:rPr>
              <a:t>O</a:t>
            </a:r>
            <a:r>
              <a:rPr lang="en-US" sz="3200" baseline="-25000" dirty="0">
                <a:cs typeface="B Zar" pitchFamily="2" charset="-78"/>
              </a:rPr>
              <a:t>3</a:t>
            </a:r>
            <a:r>
              <a:rPr lang="en-US" sz="3200" dirty="0" smtClean="0">
                <a:cs typeface="B Zar" pitchFamily="2" charset="-78"/>
              </a:rPr>
              <a:t>)</a:t>
            </a:r>
            <a:endParaRPr lang="fa-IR" sz="3200" dirty="0">
              <a:cs typeface="B Zar" pitchFamily="2" charset="-78"/>
            </a:endParaRPr>
          </a:p>
        </p:txBody>
      </p:sp>
    </p:spTree>
  </p:cSld>
  <p:clrMapOvr>
    <a:masterClrMapping/>
  </p:clrMapOvr>
  <p:transition>
    <p:pull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424936" cy="6192688"/>
          </a:xfrm>
        </p:spPr>
        <p:txBody>
          <a:bodyPr>
            <a:normAutofit lnSpcReduction="10000"/>
          </a:bodyPr>
          <a:lstStyle/>
          <a:p>
            <a:pPr marL="82550" indent="-17463" algn="ctr">
              <a:buNone/>
            </a:pPr>
            <a:r>
              <a:rPr lang="fa-IR" b="1" dirty="0">
                <a:solidFill>
                  <a:srgbClr val="FFFF00"/>
                </a:solidFill>
                <a:cs typeface="B Zar" pitchFamily="2" charset="-78"/>
              </a:rPr>
              <a:t>نرمی سیمان </a:t>
            </a:r>
            <a:endParaRPr lang="en-US" dirty="0">
              <a:solidFill>
                <a:srgbClr val="FFFF00"/>
              </a:solidFill>
              <a:cs typeface="B Zar" pitchFamily="2" charset="-78"/>
            </a:endParaRPr>
          </a:p>
          <a:p>
            <a:pPr marL="82550" indent="-17463" algn="just">
              <a:buNone/>
            </a:pPr>
            <a:r>
              <a:rPr lang="fa-IR" dirty="0">
                <a:cs typeface="B Zar" pitchFamily="2" charset="-78"/>
              </a:rPr>
              <a:t>از آنجا که هیدراسیون از سطح ذرات سیمان شروع می‌شود، مساحت تمامی سطح سیمان موجود در هیدراسیون شرکت دارند. بنابراین نرخ هیدراسیون بستگی به ریزی سیمان دارد و مثلا برای کسب مقاومت سریعتر نیز به سیمان نرم تر یا ریزتر می‌باشد. اما باید توجه داشت که همیشه یک سیمان نرم از نظر اقتصادی و فنی مقرون به صرفه نیست، زیرا هزینه آسیاب کردن و اثرات بیش از حد نرم بودن سیمان بر خواص دیگر آن مانند نیاز بیشتر به گچ برای تنظیم گیرش ، کارآیی بتن تازه و سایر موارد نیز باید مد نظر باشد</a:t>
            </a:r>
            <a:r>
              <a:rPr lang="en-US" dirty="0">
                <a:cs typeface="B Zar" pitchFamily="2" charset="-78"/>
              </a:rPr>
              <a:t>.</a:t>
            </a:r>
          </a:p>
          <a:p>
            <a:pPr marL="82550" indent="-17463" algn="just">
              <a:buNone/>
            </a:pPr>
            <a:r>
              <a:rPr lang="fa-IR" dirty="0">
                <a:cs typeface="B Zar" pitchFamily="2" charset="-78"/>
              </a:rPr>
              <a:t>نرمی یکی از خواص عمده سیمان است که معمولا در استانداردها با سطح مخصوص تعیین می‌شود</a:t>
            </a:r>
            <a:r>
              <a:rPr lang="en-US" dirty="0">
                <a:cs typeface="B Zar" pitchFamily="2" charset="-78"/>
              </a:rPr>
              <a:t> (m</a:t>
            </a:r>
            <a:r>
              <a:rPr lang="en-US" baseline="30000" dirty="0">
                <a:cs typeface="B Zar" pitchFamily="2" charset="-78"/>
              </a:rPr>
              <a:t>2</a:t>
            </a:r>
            <a:r>
              <a:rPr lang="en-US" dirty="0">
                <a:cs typeface="B Zar" pitchFamily="2" charset="-78"/>
              </a:rPr>
              <a:t>/kg). </a:t>
            </a:r>
            <a:r>
              <a:rPr lang="fa-IR" dirty="0">
                <a:cs typeface="B Zar" pitchFamily="2" charset="-78"/>
              </a:rPr>
              <a:t>روشهای متداول و متفاوتی برای تعیین نرمی سیمان در دنیا بکار گرفته می‌شود. استاندارد ملی ایران به شماره 390 تعیین نرمی سیمان را مشخص می‌کند</a:t>
            </a:r>
            <a:r>
              <a:rPr lang="en-US" dirty="0" smtClean="0">
                <a:cs typeface="B Zar" pitchFamily="2" charset="-78"/>
              </a:rPr>
              <a:t>.</a:t>
            </a:r>
            <a:endParaRPr lang="fa-IR" dirty="0">
              <a:cs typeface="B Zar" pitchFamily="2" charset="-78"/>
            </a:endParaRPr>
          </a:p>
        </p:txBody>
      </p:sp>
    </p:spTree>
  </p:cSld>
  <p:clrMapOvr>
    <a:masterClrMapping/>
  </p:clrMapOvr>
  <p:transition spd="slow">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435280" cy="6048672"/>
          </a:xfrm>
        </p:spPr>
        <p:txBody>
          <a:bodyPr>
            <a:normAutofit/>
          </a:bodyPr>
          <a:lstStyle/>
          <a:p>
            <a:pPr algn="ctr">
              <a:buNone/>
            </a:pPr>
            <a:r>
              <a:rPr lang="fa-IR" sz="3600" b="1" dirty="0">
                <a:solidFill>
                  <a:srgbClr val="FFFF00"/>
                </a:solidFill>
                <a:cs typeface="B Titr" pitchFamily="2" charset="-78"/>
              </a:rPr>
              <a:t>گیرش سیمان</a:t>
            </a:r>
            <a:endParaRPr lang="en-US" sz="3600" dirty="0">
              <a:solidFill>
                <a:srgbClr val="FFFF00"/>
              </a:solidFill>
              <a:cs typeface="B Titr" pitchFamily="2" charset="-78"/>
            </a:endParaRPr>
          </a:p>
          <a:p>
            <a:pPr algn="just">
              <a:buNone/>
            </a:pPr>
            <a:r>
              <a:rPr lang="fa-IR" sz="3600" dirty="0">
                <a:cs typeface="B Zar" pitchFamily="2" charset="-78"/>
              </a:rPr>
              <a:t>کلمه گیرش برای سفت شدن خمیر سیمان بکار برده می‌شود، یعنی تغییر وضعیت از حالت مایع به جامد. گیرش به‌علت هیدراسیون</a:t>
            </a:r>
            <a:r>
              <a:rPr lang="en-US" sz="3600" dirty="0">
                <a:cs typeface="B Zar" pitchFamily="2" charset="-78"/>
              </a:rPr>
              <a:t> C</a:t>
            </a:r>
            <a:r>
              <a:rPr lang="en-US" sz="3600" baseline="-25000" dirty="0">
                <a:cs typeface="B Zar" pitchFamily="2" charset="-78"/>
              </a:rPr>
              <a:t>3</a:t>
            </a:r>
            <a:r>
              <a:rPr lang="en-US" sz="3600" dirty="0">
                <a:cs typeface="B Zar" pitchFamily="2" charset="-78"/>
              </a:rPr>
              <a:t>S </a:t>
            </a:r>
            <a:r>
              <a:rPr lang="fa-IR" sz="3600" dirty="0">
                <a:cs typeface="B Zar" pitchFamily="2" charset="-78"/>
              </a:rPr>
              <a:t>و</a:t>
            </a:r>
            <a:r>
              <a:rPr lang="en-US" sz="3600" dirty="0">
                <a:cs typeface="B Zar" pitchFamily="2" charset="-78"/>
              </a:rPr>
              <a:t> C</a:t>
            </a:r>
            <a:r>
              <a:rPr lang="en-US" sz="3600" baseline="-25000" dirty="0">
                <a:cs typeface="B Zar" pitchFamily="2" charset="-78"/>
              </a:rPr>
              <a:t>2</a:t>
            </a:r>
            <a:r>
              <a:rPr lang="en-US" sz="3600" dirty="0">
                <a:cs typeface="B Zar" pitchFamily="2" charset="-78"/>
              </a:rPr>
              <a:t>A </a:t>
            </a:r>
            <a:r>
              <a:rPr lang="fa-IR" sz="3600" dirty="0">
                <a:cs typeface="B Zar" pitchFamily="2" charset="-78"/>
              </a:rPr>
              <a:t>با افزایش دمای خمیر سیمان اتفاق می‌افتد. گیرش اولیه مربوط به افزایش سریع دما و گیرش نهایی مربوط به دمای نهایی است. مدت زمان گیرش سیمان با افزایش درجه حرارت کاهش می‌یابد، ولی آزمایش نشان داده است که در دمای حدود 30 درجه سانتی‌گراد ، اثر معکوس را می‌توان مشاهده نمود. در درجات حرارت پائین ، گیرش سیمان کند می‌شود</a:t>
            </a:r>
            <a:r>
              <a:rPr lang="en-US" sz="3600" dirty="0" smtClean="0">
                <a:cs typeface="B Zar" pitchFamily="2" charset="-78"/>
              </a:rPr>
              <a:t>.</a:t>
            </a:r>
            <a:endParaRPr lang="fa-IR" sz="3600" dirty="0">
              <a:cs typeface="B Zar" pitchFamily="2" charset="-78"/>
            </a:endParaRPr>
          </a:p>
        </p:txBody>
      </p:sp>
    </p:spTree>
  </p:cSld>
  <p:clrMapOvr>
    <a:masterClrMapping/>
  </p:clrMapOvr>
  <p:transition spd="slow">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507288" cy="6192688"/>
          </a:xfrm>
        </p:spPr>
        <p:txBody>
          <a:bodyPr>
            <a:noAutofit/>
          </a:bodyPr>
          <a:lstStyle/>
          <a:p>
            <a:pPr marL="82550" indent="-17463">
              <a:buNone/>
            </a:pPr>
            <a:r>
              <a:rPr lang="fa-IR" sz="3600" b="1" dirty="0">
                <a:solidFill>
                  <a:srgbClr val="FFFF00"/>
                </a:solidFill>
                <a:cs typeface="B Roya" pitchFamily="2" charset="-78"/>
              </a:rPr>
              <a:t>انبار کردن سیمان</a:t>
            </a:r>
            <a:endParaRPr lang="en-US" sz="3600" dirty="0">
              <a:solidFill>
                <a:srgbClr val="FFFF00"/>
              </a:solidFill>
              <a:cs typeface="B Roya" pitchFamily="2" charset="-78"/>
            </a:endParaRPr>
          </a:p>
          <a:p>
            <a:pPr marL="82550" indent="-17463">
              <a:buNone/>
            </a:pPr>
            <a:r>
              <a:rPr lang="fa-IR" sz="3600" dirty="0">
                <a:cs typeface="B Roya" pitchFamily="2" charset="-78"/>
              </a:rPr>
              <a:t>همواره باید سعی شود سیمان در معرض رطوبت نباشد چون سیمان مکنده رطوبت است و حتی هوای مرطوب هم سیمان را خراب می کند.</a:t>
            </a:r>
            <a:endParaRPr lang="en-US" sz="3600" dirty="0">
              <a:cs typeface="B Roya" pitchFamily="2" charset="-78"/>
            </a:endParaRPr>
          </a:p>
          <a:p>
            <a:pPr marL="82550" indent="-17463">
              <a:buNone/>
            </a:pPr>
            <a:r>
              <a:rPr lang="fa-IR" sz="3600" dirty="0">
                <a:cs typeface="B Roya" pitchFamily="2" charset="-78"/>
              </a:rPr>
              <a:t>سیمان به دو صورت فله ای و پاکتی عرضه می شود. در انبار کردن سیمان به صورت فله ای باید شرایطی فراهم شود که کف انبار (زیر سیمان) کاملاٌ خشک باشد، لذا می توان در کف مقداری شن خشک پهن کرد تا از نفوذ رطوبت به طرف بالا جلوگیری شود.همچنین بهتر است روی سیمان پلاستیک کشیده شود</a:t>
            </a:r>
            <a:r>
              <a:rPr lang="fa-IR" sz="3600" dirty="0" smtClean="0">
                <a:cs typeface="B Roya" pitchFamily="2" charset="-78"/>
              </a:rPr>
              <a:t>.</a:t>
            </a:r>
            <a:endParaRPr lang="fa-IR" sz="3600" dirty="0">
              <a:cs typeface="B Roya" pitchFamily="2" charset="-78"/>
            </a:endParaRPr>
          </a:p>
        </p:txBody>
      </p:sp>
    </p:spTree>
  </p:cSld>
  <p:clrMapOvr>
    <a:masterClrMapping/>
  </p:clrMapOvr>
  <p:transition spd="slow">
    <p:strip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تصویر"/>
          <p:cNvPicPr>
            <a:picLocks noGrp="1"/>
          </p:cNvPicPr>
          <p:nvPr>
            <p:ph idx="1"/>
          </p:nvPr>
        </p:nvPicPr>
        <p:blipFill>
          <a:blip r:embed="rId2" cstate="print"/>
          <a:srcRect l="20920" t="20041" r="19756" b="19008"/>
          <a:stretch>
            <a:fillRect/>
          </a:stretch>
        </p:blipFill>
        <p:spPr bwMode="auto">
          <a:xfrm>
            <a:off x="899593" y="620688"/>
            <a:ext cx="7056784" cy="5544616"/>
          </a:xfrm>
          <a:prstGeom prst="rect">
            <a:avLst/>
          </a:prstGeom>
          <a:noFill/>
          <a:ln w="9525">
            <a:noFill/>
            <a:miter lim="800000"/>
            <a:headEnd/>
            <a:tailEnd/>
          </a:ln>
        </p:spPr>
      </p:pic>
    </p:spTree>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r>
              <a:rPr lang="fa-IR" sz="3600" dirty="0">
                <a:solidFill>
                  <a:srgbClr val="FFFF00"/>
                </a:solidFill>
                <a:cs typeface="B Zar" pitchFamily="2" charset="-78"/>
              </a:rPr>
              <a:t>سیمان پاکتی را روی سطوح تخته ای با شکل و ابعاد مشخص بنام "پالت" انبار می کنند. پالتها از کف با زمین حداقل 10 سانتیمتر فاصله دارند و حداکثر تا 8 ردیف سیمان پاکتی روی آنها چیده می شود. همچنین بین پالتهای مختلف که حدود 50 پاکت سیمان روی آنها چیده شده باشد،حداقل 5/0 متر فاصله جهت عبور جریان هوا لازم است.سیمان پاکتی را تحت شرایط صحیح تا یک سال می توان در انبار نگهداری کرد.</a:t>
            </a:r>
            <a:endParaRPr lang="en-US" sz="3600" dirty="0">
              <a:solidFill>
                <a:srgbClr val="FFFF00"/>
              </a:solidFill>
              <a:cs typeface="B Zar" pitchFamily="2" charset="-78"/>
            </a:endParaRPr>
          </a:p>
          <a:p>
            <a:pPr algn="just"/>
            <a:endParaRPr lang="fa-IR" sz="3600" dirty="0">
              <a:solidFill>
                <a:srgbClr val="FFFF00"/>
              </a:solidFill>
              <a:cs typeface="B Zar" pitchFamily="2" charset="-78"/>
            </a:endParaRPr>
          </a:p>
        </p:txBody>
      </p:sp>
    </p:spTree>
  </p:cSld>
  <p:clrMapOvr>
    <a:masterClrMapping/>
  </p:clrMapOvr>
  <p:transition spd="slow">
    <p:pull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2152"/>
          </a:xfrm>
        </p:spPr>
        <p:txBody>
          <a:bodyPr>
            <a:normAutofit fontScale="92500" lnSpcReduction="10000"/>
          </a:bodyPr>
          <a:lstStyle/>
          <a:p>
            <a:pPr algn="just"/>
            <a:r>
              <a:rPr lang="fa-IR" b="1" dirty="0" smtClean="0">
                <a:solidFill>
                  <a:srgbClr val="FFFF00"/>
                </a:solidFill>
              </a:rPr>
              <a:t>طرز تهیه سیمان: </a:t>
            </a:r>
            <a:endParaRPr lang="en-US" b="1" dirty="0" smtClean="0">
              <a:solidFill>
                <a:srgbClr val="FFFF00"/>
              </a:solidFill>
            </a:endParaRPr>
          </a:p>
          <a:p>
            <a:pPr algn="just"/>
            <a:r>
              <a:rPr lang="fa-IR" dirty="0" smtClean="0"/>
              <a:t>سیمان ماده ای پودری شکل و نرم است که از ترکیب چند ماده ساخته می شود </a:t>
            </a:r>
            <a:endParaRPr lang="en-US" dirty="0" smtClean="0"/>
          </a:p>
          <a:p>
            <a:pPr algn="just"/>
            <a:r>
              <a:rPr lang="fa-IR" dirty="0" smtClean="0"/>
              <a:t>این مواد در طبیعت یافت می شوند مانند سنگ گچ – خاک رس – ماسه </a:t>
            </a:r>
            <a:endParaRPr lang="en-US" dirty="0" smtClean="0"/>
          </a:p>
          <a:p>
            <a:pPr algn="just"/>
            <a:r>
              <a:rPr lang="fa-IR" dirty="0" smtClean="0"/>
              <a:t>آیا میدانید که: </a:t>
            </a:r>
            <a:endParaRPr lang="en-US" dirty="0" smtClean="0"/>
          </a:p>
          <a:p>
            <a:pPr algn="just"/>
            <a:r>
              <a:rPr lang="fa-IR" dirty="0" smtClean="0"/>
              <a:t>چهار عنصر اساسی مورد نیاز برای ساختن سیمان چیست؟</a:t>
            </a:r>
            <a:endParaRPr lang="en-US" dirty="0" smtClean="0"/>
          </a:p>
          <a:p>
            <a:pPr algn="just"/>
            <a:r>
              <a:rPr lang="fa-IR" dirty="0" smtClean="0"/>
              <a:t>کلسیم – سلیکون – آلومینیم – و آهن</a:t>
            </a:r>
            <a:endParaRPr lang="en-US" dirty="0" smtClean="0"/>
          </a:p>
          <a:p>
            <a:pPr algn="just"/>
            <a:r>
              <a:rPr lang="fa-IR" dirty="0" smtClean="0"/>
              <a:t>کلسیم ماده اصلی سیمان است که از سنگ آهک بدست می آید در حالی که سلیکون</a:t>
            </a:r>
            <a:endParaRPr lang="en-US" dirty="0" smtClean="0"/>
          </a:p>
          <a:p>
            <a:pPr algn="just"/>
            <a:r>
              <a:rPr lang="fa-IR" dirty="0" smtClean="0"/>
              <a:t> از ماسه یا خاک رس بدست می </a:t>
            </a:r>
            <a:r>
              <a:rPr lang="fa-IR" dirty="0" smtClean="0"/>
              <a:t>آید و </a:t>
            </a:r>
            <a:r>
              <a:rPr lang="fa-IR" dirty="0" smtClean="0"/>
              <a:t>آلومینیم وآهن از بوکسیت وسنگ آهن استخراج می شوند .</a:t>
            </a:r>
            <a:endParaRPr lang="en-US" dirty="0" smtClean="0"/>
          </a:p>
          <a:p>
            <a:pPr algn="just"/>
            <a:endParaRPr lang="en-US" dirty="0" smtClean="0"/>
          </a:p>
        </p:txBody>
      </p:sp>
    </p:spTree>
  </p:cSld>
  <p:clrMapOvr>
    <a:masterClrMapping/>
  </p:clrMapOvr>
  <p:transition>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91264" cy="6120680"/>
          </a:xfrm>
        </p:spPr>
        <p:txBody>
          <a:bodyPr>
            <a:normAutofit/>
          </a:bodyPr>
          <a:lstStyle/>
          <a:p>
            <a:r>
              <a:rPr lang="fa-IR" dirty="0" smtClean="0">
                <a:solidFill>
                  <a:srgbClr val="FFFF00"/>
                </a:solidFill>
              </a:rPr>
              <a:t>روش تهیه </a:t>
            </a:r>
            <a:r>
              <a:rPr lang="fa-IR" dirty="0" smtClean="0">
                <a:solidFill>
                  <a:srgbClr val="FFFF00"/>
                </a:solidFill>
              </a:rPr>
              <a:t>سیمان :</a:t>
            </a:r>
            <a:endParaRPr lang="en-US" dirty="0" smtClean="0">
              <a:solidFill>
                <a:srgbClr val="FFFF00"/>
              </a:solidFill>
            </a:endParaRPr>
          </a:p>
          <a:p>
            <a:r>
              <a:rPr lang="fa-IR" dirty="0" smtClean="0"/>
              <a:t>1- ابتدا سنگ آهک از مادن حمل می شود این اساسی ترین عنصر مورد نیازبرای </a:t>
            </a:r>
            <a:endParaRPr lang="en-US" dirty="0" smtClean="0"/>
          </a:p>
          <a:p>
            <a:r>
              <a:rPr lang="fa-IR" dirty="0" smtClean="0"/>
              <a:t>  ساخت سیمان است مقادیر کمتری از ماسه و خاک رس نیز مورد نیاز است .</a:t>
            </a:r>
            <a:endParaRPr lang="en-US" dirty="0" smtClean="0"/>
          </a:p>
          <a:p>
            <a:r>
              <a:rPr lang="fa-IR" dirty="0" smtClean="0"/>
              <a:t>2-تخته سنگ های سنگ آهک از معدن به کارخانه سیمان حمل شده وبه</a:t>
            </a:r>
            <a:endParaRPr lang="en-US" dirty="0" smtClean="0"/>
          </a:p>
          <a:p>
            <a:r>
              <a:rPr lang="fa-IR" dirty="0" smtClean="0"/>
              <a:t> دستگاه های    سنگ شکن داده می شود تا تبدیل به سنگ های بسیار</a:t>
            </a:r>
            <a:endParaRPr lang="en-US" dirty="0" smtClean="0"/>
          </a:p>
          <a:p>
            <a:r>
              <a:rPr lang="fa-IR" dirty="0" smtClean="0"/>
              <a:t> کوچک تبدیل شود .( تیله مانند)</a:t>
            </a:r>
            <a:endParaRPr lang="en-US" dirty="0" smtClean="0"/>
          </a:p>
          <a:p>
            <a:r>
              <a:rPr lang="fa-IR" dirty="0" smtClean="0"/>
              <a:t> </a:t>
            </a:r>
            <a:endParaRPr lang="en-US" dirty="0" smtClean="0"/>
          </a:p>
        </p:txBody>
      </p:sp>
    </p:spTree>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266168"/>
          </a:xfrm>
        </p:spPr>
        <p:txBody>
          <a:bodyPr/>
          <a:lstStyle/>
          <a:p>
            <a:endParaRPr lang="fa-IR" dirty="0" smtClean="0"/>
          </a:p>
          <a:p>
            <a:endParaRPr lang="fa-IR" dirty="0" smtClean="0"/>
          </a:p>
          <a:p>
            <a:pPr>
              <a:buNone/>
            </a:pPr>
            <a:endParaRPr lang="fa-IR" dirty="0" smtClean="0"/>
          </a:p>
          <a:p>
            <a:pPr algn="ctr">
              <a:buNone/>
            </a:pPr>
            <a:r>
              <a:rPr lang="fa-IR" dirty="0" smtClean="0"/>
              <a:t>دانشگاه آزاد اسلامی واحد کلیبر</a:t>
            </a:r>
          </a:p>
          <a:p>
            <a:pPr>
              <a:buNone/>
            </a:pPr>
            <a:r>
              <a:rPr lang="fa-IR" sz="3600" dirty="0" smtClean="0">
                <a:cs typeface="B Titr" pitchFamily="2" charset="-78"/>
              </a:rPr>
              <a:t>موضوع </a:t>
            </a:r>
            <a:r>
              <a:rPr lang="fa-IR" sz="3600" dirty="0" smtClean="0">
                <a:cs typeface="B Titr" pitchFamily="2" charset="-78"/>
              </a:rPr>
              <a:t>کنفرانس : </a:t>
            </a:r>
            <a:endParaRPr lang="fa-IR" sz="3600" dirty="0" smtClean="0">
              <a:cs typeface="B Titr" pitchFamily="2" charset="-78"/>
            </a:endParaRPr>
          </a:p>
          <a:p>
            <a:pPr algn="ctr">
              <a:buNone/>
            </a:pPr>
            <a:r>
              <a:rPr lang="fa-IR" sz="3600" b="1" dirty="0" smtClean="0">
                <a:cs typeface="B Titr" pitchFamily="2" charset="-78"/>
              </a:rPr>
              <a:t>       </a:t>
            </a:r>
            <a:r>
              <a:rPr lang="fa-IR" sz="5400" b="1" dirty="0" smtClean="0">
                <a:solidFill>
                  <a:srgbClr val="00FF00"/>
                </a:solidFill>
                <a:cs typeface="B Titr" pitchFamily="2" charset="-78"/>
              </a:rPr>
              <a:t>سیمان</a:t>
            </a:r>
            <a:endParaRPr lang="fa-IR" sz="3600" b="1" dirty="0" smtClean="0">
              <a:solidFill>
                <a:srgbClr val="00FF00"/>
              </a:solidFill>
              <a:cs typeface="B Titr" pitchFamily="2" charset="-78"/>
            </a:endParaRPr>
          </a:p>
          <a:p>
            <a:pPr>
              <a:buNone/>
            </a:pPr>
            <a:r>
              <a:rPr lang="fa-IR" sz="3600" dirty="0" smtClean="0">
                <a:cs typeface="B Titr" pitchFamily="2" charset="-78"/>
              </a:rPr>
              <a:t>استاد راهنما </a:t>
            </a:r>
            <a:r>
              <a:rPr lang="fa-IR" sz="3600" dirty="0" smtClean="0">
                <a:cs typeface="B Titr" pitchFamily="2" charset="-78"/>
              </a:rPr>
              <a:t>:                  </a:t>
            </a:r>
            <a:r>
              <a:rPr lang="fa-IR" sz="4400" dirty="0" smtClean="0">
                <a:cs typeface="B Titr" pitchFamily="2" charset="-78"/>
              </a:rPr>
              <a:t>مهندس تقوی</a:t>
            </a:r>
            <a:endParaRPr lang="fa-IR" sz="3600" dirty="0" smtClean="0">
              <a:cs typeface="B Titr" pitchFamily="2" charset="-78"/>
            </a:endParaRPr>
          </a:p>
          <a:p>
            <a:pPr>
              <a:buNone/>
            </a:pPr>
            <a:r>
              <a:rPr lang="fa-IR" sz="3600" dirty="0" smtClean="0">
                <a:cs typeface="B Titr" pitchFamily="2" charset="-78"/>
              </a:rPr>
              <a:t>تهیه و تنظیم </a:t>
            </a:r>
            <a:r>
              <a:rPr lang="fa-IR" sz="3600" dirty="0" smtClean="0">
                <a:cs typeface="B Titr" pitchFamily="2" charset="-78"/>
              </a:rPr>
              <a:t>:                   آرش محمدی</a:t>
            </a:r>
            <a:endParaRPr lang="fa-IR" sz="3600" dirty="0" smtClean="0">
              <a:cs typeface="B Titr" pitchFamily="2" charset="-78"/>
            </a:endParaRPr>
          </a:p>
          <a:p>
            <a:pPr algn="l">
              <a:buNone/>
            </a:pPr>
            <a:r>
              <a:rPr lang="fa-IR" dirty="0" smtClean="0">
                <a:solidFill>
                  <a:srgbClr val="FFFF00"/>
                </a:solidFill>
              </a:rPr>
              <a:t>پاییز </a:t>
            </a:r>
            <a:r>
              <a:rPr lang="fa-IR" dirty="0" smtClean="0">
                <a:solidFill>
                  <a:srgbClr val="FFFF00"/>
                </a:solidFill>
              </a:rPr>
              <a:t>1391</a:t>
            </a:r>
            <a:endParaRPr lang="fa-IR" dirty="0" smtClean="0">
              <a:solidFill>
                <a:srgbClr val="FFFF00"/>
              </a:solidFill>
            </a:endParaRPr>
          </a:p>
          <a:p>
            <a:pPr>
              <a:buNone/>
            </a:pPr>
            <a:endParaRPr lang="fa-IR" dirty="0" smtClean="0"/>
          </a:p>
          <a:p>
            <a:pPr>
              <a:buNone/>
            </a:pPr>
            <a:endParaRPr lang="fa-IR" dirty="0" smtClean="0"/>
          </a:p>
          <a:p>
            <a:endParaRPr lang="fa-IR" dirty="0"/>
          </a:p>
        </p:txBody>
      </p:sp>
      <p:pic>
        <p:nvPicPr>
          <p:cNvPr id="4" name="Picture 3" descr="Azad%2520max.jpg"/>
          <p:cNvPicPr>
            <a:picLocks noChangeAspect="1"/>
          </p:cNvPicPr>
          <p:nvPr/>
        </p:nvPicPr>
        <p:blipFill>
          <a:blip r:embed="rId2" cstate="print"/>
          <a:stretch>
            <a:fillRect/>
          </a:stretch>
        </p:blipFill>
        <p:spPr>
          <a:xfrm>
            <a:off x="4067944" y="476672"/>
            <a:ext cx="1224136" cy="1407185"/>
          </a:xfrm>
          <a:prstGeom prst="rect">
            <a:avLst/>
          </a:prstGeom>
        </p:spPr>
      </p:pic>
    </p:spTree>
  </p:cSld>
  <p:clrMapOvr>
    <a:masterClrMapping/>
  </p:clrMapOvr>
  <p:transition spd="slow">
    <p:pull dir="l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2152"/>
          </a:xfrm>
        </p:spPr>
        <p:txBody>
          <a:bodyPr>
            <a:normAutofit fontScale="92500" lnSpcReduction="10000"/>
          </a:bodyPr>
          <a:lstStyle/>
          <a:p>
            <a:r>
              <a:rPr lang="fa-IR" dirty="0" smtClean="0"/>
              <a:t>3- </a:t>
            </a:r>
            <a:r>
              <a:rPr lang="fa-IR" dirty="0" smtClean="0"/>
              <a:t>تکه های سنگ آهک بعد به درون ماشین مخلوط کن می رود جایی که مواد خام</a:t>
            </a:r>
            <a:endParaRPr lang="en-US" dirty="0" smtClean="0"/>
          </a:p>
          <a:p>
            <a:r>
              <a:rPr lang="fa-IR" dirty="0" smtClean="0"/>
              <a:t>دیگر به نسبت های متناسب به آن افزوده می شود.</a:t>
            </a:r>
            <a:endParaRPr lang="en-US" dirty="0" smtClean="0"/>
          </a:p>
          <a:p>
            <a:r>
              <a:rPr lang="fa-IR" dirty="0" smtClean="0"/>
              <a:t>4- مواد خام بوسیله یک آسیاب خرد شده و تبدیل به پودر می شود</a:t>
            </a:r>
            <a:endParaRPr lang="en-US" dirty="0" smtClean="0"/>
          </a:p>
          <a:p>
            <a:r>
              <a:rPr lang="fa-IR" dirty="0" smtClean="0"/>
              <a:t>5- همه مواد بعد به درون یک کوره دوار بسیار داغ رفته و مواد بر اثر گرما به هم</a:t>
            </a:r>
            <a:endParaRPr lang="en-US" dirty="0" smtClean="0"/>
          </a:p>
          <a:p>
            <a:r>
              <a:rPr lang="fa-IR" dirty="0" smtClean="0"/>
              <a:t>می چسبند.</a:t>
            </a:r>
            <a:endParaRPr lang="en-US" dirty="0" smtClean="0"/>
          </a:p>
          <a:p>
            <a:r>
              <a:rPr lang="fa-IR" dirty="0" smtClean="0"/>
              <a:t>بعد مواد به کوره ای که دمای آن 1480 درجه سانتی گراد یا 2700 درجه فارنهایت </a:t>
            </a:r>
            <a:endParaRPr lang="en-US" dirty="0" smtClean="0"/>
          </a:p>
          <a:p>
            <a:r>
              <a:rPr lang="fa-IR" dirty="0" smtClean="0"/>
              <a:t>است می رسند این دما موجب تغییرات شیمیایی و فیزیکی در مواد می شودسپس </a:t>
            </a:r>
            <a:endParaRPr lang="en-US" dirty="0" smtClean="0"/>
          </a:p>
          <a:p>
            <a:r>
              <a:rPr lang="fa-IR" dirty="0" smtClean="0"/>
              <a:t>مواد به صورت تفاله درشت و متبلور به نام کلینکر از کوره خارج می شود</a:t>
            </a:r>
            <a:r>
              <a:rPr lang="fa-IR" dirty="0" smtClean="0"/>
              <a:t>.</a:t>
            </a:r>
            <a:endParaRPr lang="en-US" dirty="0" smtClean="0"/>
          </a:p>
        </p:txBody>
      </p:sp>
    </p:spTree>
  </p:cSld>
  <p:clrMapOvr>
    <a:masterClrMapping/>
  </p:clrMapOvr>
  <p:transition spd="slow">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2152"/>
          </a:xfrm>
        </p:spPr>
        <p:txBody>
          <a:bodyPr>
            <a:normAutofit/>
          </a:bodyPr>
          <a:lstStyle/>
          <a:p>
            <a:r>
              <a:rPr lang="fa-IR" dirty="0" smtClean="0"/>
              <a:t>6- </a:t>
            </a:r>
            <a:r>
              <a:rPr lang="fa-IR" dirty="0" smtClean="0"/>
              <a:t>کلینکر سرد شده و تبدیل به پودر خاکستری رنگ می شود </a:t>
            </a:r>
            <a:endParaRPr lang="en-US" dirty="0" smtClean="0"/>
          </a:p>
          <a:p>
            <a:r>
              <a:rPr lang="fa-IR" dirty="0" smtClean="0"/>
              <a:t>مقدارکمی گچ به آن اضافه می شود و دوباره مرحله آخر آسیاب شدن انجام می گیرد </a:t>
            </a:r>
            <a:endParaRPr lang="en-US" dirty="0" smtClean="0"/>
          </a:p>
          <a:p>
            <a:r>
              <a:rPr lang="fa-IR" dirty="0" smtClean="0"/>
              <a:t>حالا محصول بدست آمده است (سیمان پرتلند)</a:t>
            </a:r>
            <a:endParaRPr lang="en-US" dirty="0" smtClean="0"/>
          </a:p>
          <a:p>
            <a:r>
              <a:rPr lang="fa-IR" dirty="0" smtClean="0"/>
              <a:t>سیمان بعد در سیلوها ذخیره شده (تانک های بزرگ برای نگهداری ) یعنی جایی که </a:t>
            </a:r>
            <a:endParaRPr lang="en-US" dirty="0" smtClean="0"/>
          </a:p>
          <a:p>
            <a:r>
              <a:rPr lang="fa-IR" dirty="0" smtClean="0"/>
              <a:t>سیمان برای توزیع در انتظار است.</a:t>
            </a:r>
            <a:endParaRPr lang="en-US" dirty="0" smtClean="0"/>
          </a:p>
          <a:p>
            <a:r>
              <a:rPr lang="fa-IR" dirty="0" smtClean="0"/>
              <a:t>بعد توسط ماشین های مخصوص – راه آهن – حتی قایق یا کشتی به نقاطی که مورد</a:t>
            </a:r>
            <a:endParaRPr lang="en-US" dirty="0" smtClean="0"/>
          </a:p>
          <a:p>
            <a:r>
              <a:rPr lang="fa-IR" dirty="0" smtClean="0"/>
              <a:t>تقاضا است حمل می شود.</a:t>
            </a:r>
            <a:endParaRPr lang="en-US" dirty="0" smtClean="0"/>
          </a:p>
          <a:p>
            <a:endParaRPr lang="fa-IR" dirty="0"/>
          </a:p>
        </p:txBody>
      </p:sp>
    </p:spTree>
  </p:cSld>
  <p:clrMapOvr>
    <a:masterClrMapping/>
  </p:clrMapOvr>
  <p:transition spd="slow">
    <p:strips/>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96752"/>
            <a:ext cx="8229600" cy="4572000"/>
          </a:xfrm>
        </p:spPr>
        <p:txBody>
          <a:bodyPr/>
          <a:lstStyle/>
          <a:p>
            <a:pPr algn="ctr">
              <a:buNone/>
            </a:pPr>
            <a:r>
              <a:rPr lang="fa-IR" sz="8800" dirty="0" smtClean="0">
                <a:cs typeface="B Titr" pitchFamily="2" charset="-78"/>
              </a:rPr>
              <a:t>پایان</a:t>
            </a:r>
            <a:endParaRPr lang="fa-IR" dirty="0">
              <a:cs typeface="B Titr" pitchFamily="2" charset="-78"/>
            </a:endParaRPr>
          </a:p>
        </p:txBody>
      </p:sp>
    </p:spTree>
  </p:cSld>
  <p:clrMapOvr>
    <a:masterClrMapping/>
  </p:clrMapOvr>
  <p:transition spd="slow">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686800" cy="5976664"/>
          </a:xfrm>
        </p:spPr>
        <p:txBody>
          <a:bodyPr/>
          <a:lstStyle/>
          <a:p>
            <a:r>
              <a:rPr lang="fa-IR" sz="3600" b="1" dirty="0">
                <a:solidFill>
                  <a:srgbClr val="FFFF00"/>
                </a:solidFill>
                <a:cs typeface="B Titr" pitchFamily="2" charset="-78"/>
              </a:rPr>
              <a:t>سیمان</a:t>
            </a:r>
            <a:endParaRPr lang="en-US" dirty="0">
              <a:solidFill>
                <a:srgbClr val="FFFF00"/>
              </a:solidFill>
              <a:cs typeface="B Titr" pitchFamily="2" charset="-78"/>
            </a:endParaRPr>
          </a:p>
          <a:p>
            <a:r>
              <a:rPr lang="fa-IR" b="1" dirty="0">
                <a:cs typeface="B Titr" pitchFamily="2" charset="-78"/>
              </a:rPr>
              <a:t> </a:t>
            </a:r>
            <a:endParaRPr lang="en-US" dirty="0">
              <a:cs typeface="B Titr" pitchFamily="2" charset="-78"/>
            </a:endParaRPr>
          </a:p>
          <a:p>
            <a:r>
              <a:rPr lang="fa-IR" b="1" dirty="0">
                <a:cs typeface="B Titr" pitchFamily="2" charset="-78"/>
              </a:rPr>
              <a:t>ریشه لغوی</a:t>
            </a:r>
            <a:endParaRPr lang="en-US" dirty="0">
              <a:cs typeface="B Titr" pitchFamily="2" charset="-78"/>
            </a:endParaRPr>
          </a:p>
          <a:p>
            <a:r>
              <a:rPr lang="fa-IR" dirty="0">
                <a:cs typeface="B Titr" pitchFamily="2" charset="-78"/>
              </a:rPr>
              <a:t>کلمه سیمان از یک لغت لاتین به نام </a:t>
            </a:r>
            <a:r>
              <a:rPr lang="fa-IR" b="1" dirty="0">
                <a:cs typeface="B Titr" pitchFamily="2" charset="-78"/>
              </a:rPr>
              <a:t>سی‌منت</a:t>
            </a:r>
            <a:r>
              <a:rPr lang="en-US" dirty="0">
                <a:cs typeface="B Titr" pitchFamily="2" charset="-78"/>
              </a:rPr>
              <a:t> ( </a:t>
            </a:r>
            <a:r>
              <a:rPr lang="en-US" b="1" dirty="0">
                <a:cs typeface="B Titr" pitchFamily="2" charset="-78"/>
              </a:rPr>
              <a:t>cement</a:t>
            </a:r>
            <a:r>
              <a:rPr lang="en-US" dirty="0">
                <a:cs typeface="B Titr" pitchFamily="2" charset="-78"/>
              </a:rPr>
              <a:t> ) </a:t>
            </a:r>
            <a:r>
              <a:rPr lang="fa-IR" dirty="0">
                <a:cs typeface="B Titr" pitchFamily="2" charset="-78"/>
              </a:rPr>
              <a:t>گرفته شده است و ماده ای است که دارای خاصیت چسبانندگی مواد به یکدیگر است و در حقیقت ، واسطه چسباندن است</a:t>
            </a:r>
            <a:r>
              <a:rPr lang="en-US" dirty="0">
                <a:cs typeface="B Titr" pitchFamily="2" charset="-78"/>
              </a:rPr>
              <a:t>. </a:t>
            </a:r>
          </a:p>
          <a:p>
            <a:endParaRPr lang="fa-IR" dirty="0">
              <a:cs typeface="B Titr" pitchFamily="2" charset="-78"/>
            </a:endParaRPr>
          </a:p>
        </p:txBody>
      </p:sp>
    </p:spTree>
  </p:cSld>
  <p:clrMapOvr>
    <a:masterClrMapping/>
  </p:clrMapOvr>
  <p:transition spd="slow">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363272" cy="6192688"/>
          </a:xfrm>
        </p:spPr>
        <p:txBody>
          <a:bodyPr>
            <a:noAutofit/>
          </a:bodyPr>
          <a:lstStyle/>
          <a:p>
            <a:pPr algn="ctr"/>
            <a:r>
              <a:rPr lang="fa-IR" sz="2400" dirty="0" smtClean="0">
                <a:solidFill>
                  <a:srgbClr val="FFFF00"/>
                </a:solidFill>
                <a:cs typeface="B Titr" pitchFamily="2" charset="-78"/>
              </a:rPr>
              <a:t>انواع سیمان </a:t>
            </a:r>
          </a:p>
          <a:p>
            <a:r>
              <a:rPr lang="fa-IR" sz="1800" dirty="0" smtClean="0">
                <a:solidFill>
                  <a:srgbClr val="00FF00"/>
                </a:solidFill>
                <a:cs typeface="B Titr" pitchFamily="2" charset="-78"/>
              </a:rPr>
              <a:t>سیمان پرتلند تیپ </a:t>
            </a:r>
            <a:r>
              <a:rPr lang="en-US" sz="1800" dirty="0" smtClean="0">
                <a:solidFill>
                  <a:srgbClr val="00FF00"/>
                </a:solidFill>
                <a:cs typeface="B Titr" pitchFamily="2" charset="-78"/>
              </a:rPr>
              <a:t>I</a:t>
            </a:r>
          </a:p>
          <a:p>
            <a:r>
              <a:rPr lang="fa-IR" sz="1800" dirty="0" smtClean="0">
                <a:solidFill>
                  <a:srgbClr val="00FF00"/>
                </a:solidFill>
                <a:cs typeface="B Titr" pitchFamily="2" charset="-78"/>
              </a:rPr>
              <a:t>سیمان پرتلند تیپ </a:t>
            </a:r>
            <a:r>
              <a:rPr lang="en-US" sz="1800" dirty="0" smtClean="0">
                <a:solidFill>
                  <a:srgbClr val="00FF00"/>
                </a:solidFill>
                <a:cs typeface="B Titr" pitchFamily="2" charset="-78"/>
              </a:rPr>
              <a:t>II</a:t>
            </a:r>
          </a:p>
          <a:p>
            <a:r>
              <a:rPr lang="fa-IR" sz="1800" dirty="0" smtClean="0">
                <a:solidFill>
                  <a:srgbClr val="00FF00"/>
                </a:solidFill>
                <a:cs typeface="B Titr" pitchFamily="2" charset="-78"/>
              </a:rPr>
              <a:t>سیمان پرتلند تیپ </a:t>
            </a:r>
            <a:r>
              <a:rPr lang="en-US" sz="1800" dirty="0" smtClean="0">
                <a:solidFill>
                  <a:srgbClr val="00FF00"/>
                </a:solidFill>
                <a:cs typeface="B Titr" pitchFamily="2" charset="-78"/>
              </a:rPr>
              <a:t>III</a:t>
            </a:r>
          </a:p>
          <a:p>
            <a:r>
              <a:rPr lang="fa-IR" sz="1800" dirty="0" smtClean="0">
                <a:solidFill>
                  <a:srgbClr val="00FF00"/>
                </a:solidFill>
                <a:cs typeface="B Titr" pitchFamily="2" charset="-78"/>
              </a:rPr>
              <a:t>سیمان پرتلند تیپ </a:t>
            </a:r>
            <a:r>
              <a:rPr lang="en-US" sz="1800" dirty="0" smtClean="0">
                <a:solidFill>
                  <a:srgbClr val="00FF00"/>
                </a:solidFill>
                <a:cs typeface="B Titr" pitchFamily="2" charset="-78"/>
              </a:rPr>
              <a:t>IV</a:t>
            </a:r>
          </a:p>
          <a:p>
            <a:r>
              <a:rPr lang="fa-IR" sz="1800" dirty="0" smtClean="0">
                <a:solidFill>
                  <a:srgbClr val="00FF00"/>
                </a:solidFill>
                <a:cs typeface="B Titr" pitchFamily="2" charset="-78"/>
              </a:rPr>
              <a:t>سیمان پرتلند تیپ </a:t>
            </a:r>
            <a:r>
              <a:rPr lang="en-US" sz="1800" dirty="0" smtClean="0">
                <a:solidFill>
                  <a:srgbClr val="00FF00"/>
                </a:solidFill>
                <a:cs typeface="B Titr" pitchFamily="2" charset="-78"/>
              </a:rPr>
              <a:t>V</a:t>
            </a:r>
          </a:p>
          <a:p>
            <a:r>
              <a:rPr lang="fa-IR" sz="1800" dirty="0" smtClean="0">
                <a:solidFill>
                  <a:srgbClr val="00FF00"/>
                </a:solidFill>
                <a:cs typeface="B Titr" pitchFamily="2" charset="-78"/>
              </a:rPr>
              <a:t>سیمان پوزولان</a:t>
            </a:r>
          </a:p>
          <a:p>
            <a:r>
              <a:rPr lang="fa-IR" sz="1800" dirty="0" smtClean="0">
                <a:solidFill>
                  <a:srgbClr val="00FF00"/>
                </a:solidFill>
                <a:cs typeface="B Titr" pitchFamily="2" charset="-78"/>
              </a:rPr>
              <a:t>سیمان آمیخته</a:t>
            </a:r>
          </a:p>
          <a:p>
            <a:r>
              <a:rPr lang="fa-IR" sz="1800" dirty="0" smtClean="0">
                <a:solidFill>
                  <a:srgbClr val="00FF00"/>
                </a:solidFill>
                <a:cs typeface="B Titr" pitchFamily="2" charset="-78"/>
              </a:rPr>
              <a:t>سیمان برقی (پرآلومین)</a:t>
            </a:r>
          </a:p>
          <a:p>
            <a:r>
              <a:rPr lang="fa-IR" sz="1800" dirty="0" smtClean="0">
                <a:solidFill>
                  <a:srgbClr val="00FF00"/>
                </a:solidFill>
                <a:cs typeface="B Titr" pitchFamily="2" charset="-78"/>
              </a:rPr>
              <a:t>سیمان رنگی</a:t>
            </a:r>
          </a:p>
          <a:p>
            <a:r>
              <a:rPr lang="fa-IR" sz="1800" dirty="0" smtClean="0">
                <a:solidFill>
                  <a:srgbClr val="00FF00"/>
                </a:solidFill>
                <a:cs typeface="B Titr" pitchFamily="2" charset="-78"/>
              </a:rPr>
              <a:t>سیمان سفید</a:t>
            </a:r>
          </a:p>
          <a:p>
            <a:r>
              <a:rPr lang="fa-IR" sz="1800" dirty="0" smtClean="0">
                <a:solidFill>
                  <a:srgbClr val="00FF00"/>
                </a:solidFill>
                <a:cs typeface="B Titr" pitchFamily="2" charset="-78"/>
              </a:rPr>
              <a:t>سیمان سرباره‌ای ضد سولفات</a:t>
            </a:r>
          </a:p>
          <a:p>
            <a:r>
              <a:rPr lang="fa-IR" sz="1800" dirty="0" smtClean="0">
                <a:solidFill>
                  <a:srgbClr val="00FF00"/>
                </a:solidFill>
                <a:cs typeface="B Titr" pitchFamily="2" charset="-78"/>
              </a:rPr>
              <a:t>سیمان پرتلند آهکی</a:t>
            </a:r>
          </a:p>
          <a:p>
            <a:r>
              <a:rPr lang="fa-IR" sz="1800" dirty="0" smtClean="0">
                <a:solidFill>
                  <a:srgbClr val="00FF00"/>
                </a:solidFill>
                <a:cs typeface="B Titr" pitchFamily="2" charset="-78"/>
              </a:rPr>
              <a:t>سیمان بنائی</a:t>
            </a:r>
          </a:p>
          <a:p>
            <a:r>
              <a:rPr lang="fa-IR" sz="1800" dirty="0" smtClean="0">
                <a:solidFill>
                  <a:srgbClr val="00FF00"/>
                </a:solidFill>
                <a:cs typeface="B Titr" pitchFamily="2" charset="-78"/>
              </a:rPr>
              <a:t>سیمان نسوز</a:t>
            </a:r>
          </a:p>
          <a:p>
            <a:r>
              <a:rPr lang="fa-IR" sz="1800" dirty="0" smtClean="0">
                <a:solidFill>
                  <a:srgbClr val="00FF00"/>
                </a:solidFill>
                <a:cs typeface="B Titr" pitchFamily="2" charset="-78"/>
              </a:rPr>
              <a:t>سیمان چاه نفت</a:t>
            </a:r>
          </a:p>
          <a:p>
            <a:r>
              <a:rPr lang="fa-IR" sz="1800" dirty="0" smtClean="0">
                <a:solidFill>
                  <a:srgbClr val="00FF00"/>
                </a:solidFill>
                <a:cs typeface="B Titr" pitchFamily="2" charset="-78"/>
              </a:rPr>
              <a:t>سیمان پرتلند ضدآب</a:t>
            </a:r>
          </a:p>
          <a:p>
            <a:r>
              <a:rPr lang="fa-IR" sz="1800" dirty="0" smtClean="0">
                <a:solidFill>
                  <a:srgbClr val="00FF00"/>
                </a:solidFill>
                <a:cs typeface="B Titr" pitchFamily="2" charset="-78"/>
              </a:rPr>
              <a:t>سیمان باگیرش تنظیم شده</a:t>
            </a:r>
          </a:p>
          <a:p>
            <a:endParaRPr lang="fa-IR" sz="1800" dirty="0">
              <a:solidFill>
                <a:srgbClr val="FFFF00"/>
              </a:solidFill>
              <a:cs typeface="B Titr" pitchFamily="2" charset="-78"/>
            </a:endParaRPr>
          </a:p>
        </p:txBody>
      </p:sp>
    </p:spTree>
  </p:cSld>
  <p:clrMapOvr>
    <a:masterClrMapping/>
  </p:clrMapOvr>
  <p:transition spd="slow">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435280" cy="6264696"/>
          </a:xfrm>
        </p:spPr>
        <p:txBody>
          <a:bodyPr>
            <a:normAutofit/>
          </a:bodyPr>
          <a:lstStyle/>
          <a:p>
            <a:pPr algn="just"/>
            <a:r>
              <a:rPr lang="fa-IR" b="1" dirty="0" smtClean="0">
                <a:solidFill>
                  <a:srgbClr val="FFFF00"/>
                </a:solidFill>
                <a:cs typeface="B Titr" pitchFamily="2" charset="-78"/>
              </a:rPr>
              <a:t>تاریخچه سیمان</a:t>
            </a:r>
          </a:p>
          <a:p>
            <a:pPr algn="just"/>
            <a:endParaRPr lang="en-US" b="1" dirty="0">
              <a:solidFill>
                <a:srgbClr val="FFFF00"/>
              </a:solidFill>
              <a:cs typeface="B Titr" pitchFamily="2" charset="-78"/>
            </a:endParaRPr>
          </a:p>
          <a:p>
            <a:pPr algn="just"/>
            <a:r>
              <a:rPr lang="fa-IR" b="1" dirty="0">
                <a:cs typeface="B Titr" pitchFamily="2" charset="-78"/>
              </a:rPr>
              <a:t>اگرچه از زمانهای بسیار گذشته اقوام و ملل مختلف به نحوی با استفاده از سیمان در ساخت بنا سود می‌جستند، ولی اولین بار در سال 1824 ، سیمان پرتلند به نام</a:t>
            </a:r>
            <a:r>
              <a:rPr lang="en-US" b="1" dirty="0">
                <a:cs typeface="B Titr" pitchFamily="2" charset="-78"/>
              </a:rPr>
              <a:t> "</a:t>
            </a:r>
            <a:r>
              <a:rPr lang="fa-IR" b="1" dirty="0">
                <a:cs typeface="B Titr" pitchFamily="2" charset="-78"/>
              </a:rPr>
              <a:t>ژوزف آسپدین</a:t>
            </a:r>
            <a:r>
              <a:rPr lang="en-US" b="1" dirty="0">
                <a:cs typeface="B Titr" pitchFamily="2" charset="-78"/>
              </a:rPr>
              <a:t>" </a:t>
            </a:r>
            <a:r>
              <a:rPr lang="fa-IR" b="1" dirty="0">
                <a:cs typeface="B Titr" pitchFamily="2" charset="-78"/>
              </a:rPr>
              <a:t>که یک معمار انگلیسی بود، ثبت شد. به لحاظ شباهت ظاهری و کیفیت بتن‌های تولید شده از سیمانهای اولیه به سنگهای ناحیه پرتلند در دورست انگلیس ، سیمان به نام سیمان پرتلند معروف شد و تا به امروز برای سیمانهایی که از مخلوط نمودن و حرارت دادن مواد آهکی و رسی و مواد حاوی سیلیس ، آلومینا و اکسید آهن و تولید کلینکر و نهایتا آسیاب نمودن کلینکر بدست می‌آید، استفاده می‌شود</a:t>
            </a:r>
            <a:r>
              <a:rPr lang="en-US" b="1" dirty="0" smtClean="0">
                <a:cs typeface="B Titr" pitchFamily="2" charset="-78"/>
              </a:rPr>
              <a:t>.</a:t>
            </a:r>
            <a:endParaRPr lang="fa-IR" b="1" dirty="0">
              <a:cs typeface="B Titr" pitchFamily="2" charset="-78"/>
            </a:endParaRPr>
          </a:p>
        </p:txBody>
      </p:sp>
    </p:spTree>
  </p:cSld>
  <p:clrMapOvr>
    <a:masterClrMapping/>
  </p:clrMapOvr>
  <p:transition spd="slow">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76672"/>
            <a:ext cx="8507288" cy="5904656"/>
          </a:xfrm>
        </p:spPr>
        <p:txBody>
          <a:bodyPr/>
          <a:lstStyle/>
          <a:p>
            <a:r>
              <a:rPr lang="fa-IR" sz="3200" b="1" dirty="0">
                <a:solidFill>
                  <a:srgbClr val="00FF00"/>
                </a:solidFill>
                <a:cs typeface="B Titr" pitchFamily="2" charset="-78"/>
              </a:rPr>
              <a:t>روشهای ساخت سیمان</a:t>
            </a:r>
            <a:endParaRPr lang="en-US" sz="3200" dirty="0">
              <a:solidFill>
                <a:srgbClr val="00FF00"/>
              </a:solidFill>
              <a:cs typeface="B Titr" pitchFamily="2" charset="-78"/>
            </a:endParaRPr>
          </a:p>
          <a:p>
            <a:endParaRPr lang="fa-IR" dirty="0" smtClean="0">
              <a:cs typeface="B Titr" pitchFamily="2" charset="-78"/>
            </a:endParaRPr>
          </a:p>
          <a:p>
            <a:pPr marL="177800" indent="-112713"/>
            <a:r>
              <a:rPr lang="fa-IR" dirty="0" smtClean="0">
                <a:cs typeface="B Titr" pitchFamily="2" charset="-78"/>
              </a:rPr>
              <a:t>برای </a:t>
            </a:r>
            <a:r>
              <a:rPr lang="fa-IR" dirty="0">
                <a:cs typeface="B Titr" pitchFamily="2" charset="-78"/>
              </a:rPr>
              <a:t>ساخت سیمان در کشور ما یا از </a:t>
            </a:r>
            <a:r>
              <a:rPr lang="fa-IR" dirty="0" smtClean="0">
                <a:cs typeface="B Titr" pitchFamily="2" charset="-78"/>
              </a:rPr>
              <a:t>گلآهک </a:t>
            </a:r>
            <a:r>
              <a:rPr lang="fa-IR" dirty="0">
                <a:cs typeface="B Titr" pitchFamily="2" charset="-78"/>
              </a:rPr>
              <a:t>استفاده می شود و یا از آهک و خاک رس که آنها را به نسبت مناسب باهم مخلوط می نمایند. </a:t>
            </a:r>
            <a:endParaRPr lang="fa-IR" dirty="0" smtClean="0">
              <a:cs typeface="B Titr" pitchFamily="2" charset="-78"/>
            </a:endParaRPr>
          </a:p>
          <a:p>
            <a:endParaRPr lang="fa-IR" dirty="0">
              <a:cs typeface="B Titr" pitchFamily="2" charset="-78"/>
            </a:endParaRPr>
          </a:p>
        </p:txBody>
      </p:sp>
    </p:spTree>
  </p:cSld>
  <p:clrMapOvr>
    <a:masterClrMapping/>
  </p:clrMapOvr>
  <p:transition spd="slow">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568952" cy="6336704"/>
          </a:xfrm>
        </p:spPr>
        <p:txBody>
          <a:bodyPr>
            <a:normAutofit/>
          </a:bodyPr>
          <a:lstStyle/>
          <a:p>
            <a:r>
              <a:rPr lang="fa-IR" dirty="0" smtClean="0">
                <a:solidFill>
                  <a:srgbClr val="00FF00"/>
                </a:solidFill>
                <a:cs typeface="B Titr" pitchFamily="2" charset="-78"/>
              </a:rPr>
              <a:t>معمولاٌ سیمان را به دو روش می سازند :</a:t>
            </a:r>
            <a:endParaRPr lang="en-US" dirty="0" smtClean="0">
              <a:solidFill>
                <a:srgbClr val="00FF00"/>
              </a:solidFill>
              <a:cs typeface="B Titr" pitchFamily="2" charset="-78"/>
            </a:endParaRPr>
          </a:p>
          <a:p>
            <a:endParaRPr lang="fa-IR" b="1" dirty="0" smtClean="0">
              <a:cs typeface="B Zar" pitchFamily="2" charset="-78"/>
            </a:endParaRPr>
          </a:p>
          <a:p>
            <a:pPr marL="82550" indent="-17463" algn="just"/>
            <a:r>
              <a:rPr lang="fa-IR" b="1" dirty="0" smtClean="0">
                <a:cs typeface="B Zar" pitchFamily="2" charset="-78"/>
              </a:rPr>
              <a:t>1</a:t>
            </a:r>
            <a:r>
              <a:rPr lang="fa-IR" b="1" dirty="0">
                <a:cs typeface="B Zar" pitchFamily="2" charset="-78"/>
              </a:rPr>
              <a:t>. روش تر (خیس) :</a:t>
            </a:r>
            <a:endParaRPr lang="en-US" dirty="0">
              <a:cs typeface="B Zar" pitchFamily="2" charset="-78"/>
            </a:endParaRPr>
          </a:p>
          <a:p>
            <a:pPr marL="82550" indent="-17463" algn="just"/>
            <a:r>
              <a:rPr lang="fa-IR" dirty="0">
                <a:cs typeface="B Zar" pitchFamily="2" charset="-78"/>
              </a:rPr>
              <a:t>برای ساخت سیمان بر اساس روش تر مواد اولیه (آهک و خاک رس) را به نسبت مناسب با 50 درصد آب با هم مخلوط کرده ، به عبارت دیگر با افزودن آب رطوبت مواد را به 40 درصد وزن مواد برسانند و آنها را بصوره لجن در کوره دوار استوانه ای تحت حرارت 1100 الی 1200 درجه سانتیگراد قرار می دهند که پس از پخت به صورت دانه هایی به رنگ سبز تیره یا قهوه ای در می آید که به آن کلینکر گفته می شود. درشتی دانه های کلینکر بین 5/0 الی 2 سانتیمتر است. با آسیاب کردن این دانه ها، که به منظور بهتر ترکیب شدن آنها با آب انجام می شود، سیمان حاصل می شود</a:t>
            </a:r>
            <a:r>
              <a:rPr lang="fa-IR" dirty="0" smtClean="0">
                <a:cs typeface="B Zar" pitchFamily="2" charset="-78"/>
              </a:rPr>
              <a:t>.</a:t>
            </a:r>
            <a:endParaRPr lang="fa-IR" dirty="0">
              <a:cs typeface="B Zar" pitchFamily="2" charset="-78"/>
            </a:endParaRPr>
          </a:p>
        </p:txBody>
      </p:sp>
    </p:spTree>
  </p:cSld>
  <p:clrMapOvr>
    <a:masterClrMapping/>
  </p:clrMapOvr>
  <p:transition spd="slow">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640960" cy="6120680"/>
          </a:xfrm>
        </p:spPr>
        <p:txBody>
          <a:bodyPr>
            <a:noAutofit/>
          </a:bodyPr>
          <a:lstStyle/>
          <a:p>
            <a:pPr marL="82550" indent="-17463" algn="just">
              <a:buNone/>
            </a:pPr>
            <a:r>
              <a:rPr lang="fa-IR" sz="3600" b="1" dirty="0">
                <a:solidFill>
                  <a:srgbClr val="00FF00"/>
                </a:solidFill>
                <a:cs typeface="B Zar" pitchFamily="2" charset="-78"/>
              </a:rPr>
              <a:t>2. روش خشک :</a:t>
            </a:r>
            <a:endParaRPr lang="en-US" sz="3600" dirty="0">
              <a:solidFill>
                <a:srgbClr val="00FF00"/>
              </a:solidFill>
              <a:cs typeface="B Zar" pitchFamily="2" charset="-78"/>
            </a:endParaRPr>
          </a:p>
          <a:p>
            <a:pPr marL="82550" indent="-17463" algn="just">
              <a:buNone/>
            </a:pPr>
            <a:r>
              <a:rPr lang="fa-IR" sz="3600" dirty="0">
                <a:cs typeface="B Zar" pitchFamily="2" charset="-78"/>
              </a:rPr>
              <a:t>مواد اولیه را ابتدا پودر نموده و سپس حدود 12درصد وزنی به آن آب می افزایند و مخلوط را در کوره حرارت می دهند تا بصورت کلینکر درآید</a:t>
            </a:r>
            <a:r>
              <a:rPr lang="fa-IR" sz="3600" dirty="0" smtClean="0">
                <a:cs typeface="B Zar" pitchFamily="2" charset="-78"/>
              </a:rPr>
              <a:t>.</a:t>
            </a:r>
          </a:p>
          <a:p>
            <a:pPr marL="82550" indent="-17463" algn="just">
              <a:buNone/>
            </a:pPr>
            <a:r>
              <a:rPr lang="fa-IR" sz="3600" dirty="0">
                <a:cs typeface="B Zar" pitchFamily="2" charset="-78"/>
              </a:rPr>
              <a:t>لازم به ذکر است که در هر دو روش تر و خشک، کلینکر حاصل را همراه با 2 الی 3 درصد سنگ گچ آسیاب می کنند. اضافه کردن گچ به این دلیل است که از گیرش سریع سیمان در مراحل اولیه ساخت بتن جلوگیری شده و فرصت کافی جهت مصرف بتن ایجاد شود</a:t>
            </a:r>
            <a:r>
              <a:rPr lang="fa-IR" sz="3600" dirty="0" smtClean="0">
                <a:cs typeface="B Zar" pitchFamily="2" charset="-78"/>
              </a:rPr>
              <a:t>.</a:t>
            </a:r>
            <a:endParaRPr lang="fa-IR" sz="3600" dirty="0">
              <a:cs typeface="B Zar" pitchFamily="2" charset="-78"/>
            </a:endParaRPr>
          </a:p>
        </p:txBody>
      </p:sp>
    </p:spTree>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496944" cy="6048672"/>
          </a:xfrm>
        </p:spPr>
        <p:txBody>
          <a:bodyPr>
            <a:normAutofit/>
          </a:bodyPr>
          <a:lstStyle/>
          <a:p>
            <a:pPr marL="0" indent="0" algn="ctr"/>
            <a:r>
              <a:rPr lang="fa-IR" b="1" dirty="0">
                <a:solidFill>
                  <a:srgbClr val="00FF00"/>
                </a:solidFill>
                <a:cs typeface="B Titr" pitchFamily="2" charset="-78"/>
              </a:rPr>
              <a:t>تفاوت های روش تر و خشک :</a:t>
            </a:r>
            <a:endParaRPr lang="en-US" b="1" dirty="0">
              <a:solidFill>
                <a:srgbClr val="00FF00"/>
              </a:solidFill>
              <a:cs typeface="B Titr" pitchFamily="2" charset="-78"/>
            </a:endParaRPr>
          </a:p>
          <a:p>
            <a:pPr marL="0" indent="0" algn="just"/>
            <a:r>
              <a:rPr lang="fa-IR" b="1" dirty="0">
                <a:cs typeface="B Roya" pitchFamily="2" charset="-78"/>
              </a:rPr>
              <a:t> </a:t>
            </a:r>
            <a:endParaRPr lang="en-US" b="1" dirty="0">
              <a:cs typeface="B Roya" pitchFamily="2" charset="-78"/>
            </a:endParaRPr>
          </a:p>
          <a:p>
            <a:pPr marL="0" indent="0" algn="just"/>
            <a:r>
              <a:rPr lang="fa-IR" b="1" dirty="0">
                <a:cs typeface="B Roya" pitchFamily="2" charset="-78"/>
              </a:rPr>
              <a:t>در روش تر، گرد و خاک کمتری تولید شده و برای سلامتی کارگران مناسب تر است، همچنین سیمان تولید شده به روش تر به دلیل اینکه بهتر مخلوط شده است مرغوب تر می باشد. هزینه ی سوخت سیمان پزی در روش تر بیشتر است در نتیجه سیمان تولید شده گرانتر از سیمان تولید شده به روش خشک می باشد، همچنین نگهداری مصالح به روش تر در سیلو ها مشکل تر می باشد زیرا دانه های موجد در لجن آسانتر رسوب می کنند و پراکندگی یکنواخت دانه ها با سهولت بیشتری نسبت به روش خشک بهم می خورد، به همین علت سیلوهای نگهداری مصالح به روش تر باید دارای مخلوط کن باشند</a:t>
            </a:r>
            <a:r>
              <a:rPr lang="fa-IR" b="1" dirty="0" smtClean="0">
                <a:cs typeface="B Roya" pitchFamily="2" charset="-78"/>
              </a:rPr>
              <a:t>.</a:t>
            </a:r>
            <a:endParaRPr lang="fa-IR" b="1" dirty="0">
              <a:cs typeface="B Roya" pitchFamily="2" charset="-78"/>
            </a:endParaRPr>
          </a:p>
        </p:txBody>
      </p:sp>
    </p:spTree>
  </p:cSld>
  <p:clrMapOvr>
    <a:masterClrMapping/>
  </p:clrMapOvr>
  <p:transition spd="slow">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39</TotalTime>
  <Words>1538</Words>
  <Application>Microsoft Office PowerPoint</Application>
  <PresentationFormat>On-screen Show (4:3)</PresentationFormat>
  <Paragraphs>102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Verve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Office07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asghar</dc:creator>
  <cp:lastModifiedBy>asghar</cp:lastModifiedBy>
  <cp:revision>19</cp:revision>
  <dcterms:created xsi:type="dcterms:W3CDTF">2012-12-09T15:31:48Z</dcterms:created>
  <dcterms:modified xsi:type="dcterms:W3CDTF">2012-12-10T06:28:22Z</dcterms:modified>
</cp:coreProperties>
</file>