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906000" cy="6858000" type="A4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860D"/>
    <a:srgbClr val="00B050"/>
    <a:srgbClr val="FF0000"/>
    <a:srgbClr val="7F7F7F"/>
    <a:srgbClr val="4F81BD"/>
    <a:srgbClr val="7030A0"/>
    <a:srgbClr val="FFFF00"/>
    <a:srgbClr val="FFC000"/>
    <a:srgbClr val="948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0644" autoAdjust="0"/>
    <p:restoredTop sz="94622" autoAdjust="0"/>
  </p:normalViewPr>
  <p:slideViewPr>
    <p:cSldViewPr>
      <p:cViewPr>
        <p:scale>
          <a:sx n="87" d="100"/>
          <a:sy n="87" d="100"/>
        </p:scale>
        <p:origin x="-30" y="576"/>
      </p:cViewPr>
      <p:guideLst>
        <p:guide orient="horz" pos="240"/>
        <p:guide pos="10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8AD10E-8E36-49A9-82E3-EC797963CCA7}" type="doc">
      <dgm:prSet loTypeId="urn:microsoft.com/office/officeart/2009/layout/CircleArrow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74C2C0F-3E16-48B6-8A4C-2E63A93D152C}">
      <dgm:prSet phldrT="[Text]"/>
      <dgm:spPr/>
      <dgm:t>
        <a:bodyPr/>
        <a:lstStyle/>
        <a:p>
          <a:pPr rtl="1"/>
          <a:r>
            <a:rPr lang="fa-IR" smtClean="0"/>
            <a:t>سازماندهی</a:t>
          </a:r>
          <a:endParaRPr lang="fa-IR" dirty="0"/>
        </a:p>
      </dgm:t>
    </dgm:pt>
    <dgm:pt modelId="{6282763A-57F0-4639-B0B7-1E722A019875}" type="parTrans" cxnId="{65374C64-528F-49EE-B610-F3F015078E83}">
      <dgm:prSet/>
      <dgm:spPr/>
      <dgm:t>
        <a:bodyPr/>
        <a:lstStyle/>
        <a:p>
          <a:pPr rtl="1"/>
          <a:endParaRPr lang="fa-IR"/>
        </a:p>
      </dgm:t>
    </dgm:pt>
    <dgm:pt modelId="{C39A34F8-AEAD-4725-83B5-FA8511470BB4}" type="sibTrans" cxnId="{65374C64-528F-49EE-B610-F3F015078E83}">
      <dgm:prSet/>
      <dgm:spPr/>
      <dgm:t>
        <a:bodyPr/>
        <a:lstStyle/>
        <a:p>
          <a:pPr rtl="1"/>
          <a:endParaRPr lang="fa-IR"/>
        </a:p>
      </dgm:t>
    </dgm:pt>
    <dgm:pt modelId="{08F72F2F-86B5-4D29-A5CF-5E71CE1E790E}">
      <dgm:prSet phldrT="[Text]"/>
      <dgm:spPr/>
      <dgm:t>
        <a:bodyPr/>
        <a:lstStyle/>
        <a:p>
          <a:pPr rtl="1"/>
          <a:r>
            <a:rPr lang="fa-IR" dirty="0" smtClean="0"/>
            <a:t>کتابخانه در </a:t>
          </a:r>
          <a:endParaRPr lang="fa-IR" dirty="0"/>
        </a:p>
      </dgm:t>
    </dgm:pt>
    <dgm:pt modelId="{C8C9DE95-484C-4386-83A6-5F451D9380A5}" type="parTrans" cxnId="{EAC73A9C-0B1C-4856-9B35-33CF858042E2}">
      <dgm:prSet/>
      <dgm:spPr/>
      <dgm:t>
        <a:bodyPr/>
        <a:lstStyle/>
        <a:p>
          <a:pPr rtl="1"/>
          <a:endParaRPr lang="fa-IR"/>
        </a:p>
      </dgm:t>
    </dgm:pt>
    <dgm:pt modelId="{6284DDE5-1233-488C-93BA-DCE86DB1D68D}" type="sibTrans" cxnId="{EAC73A9C-0B1C-4856-9B35-33CF858042E2}">
      <dgm:prSet/>
      <dgm:spPr/>
      <dgm:t>
        <a:bodyPr/>
        <a:lstStyle/>
        <a:p>
          <a:pPr rtl="1"/>
          <a:endParaRPr lang="fa-IR"/>
        </a:p>
      </dgm:t>
    </dgm:pt>
    <dgm:pt modelId="{3DAA6B6A-9A93-461F-AFB9-F8C245F78432}">
      <dgm:prSet phldrT="[Text]"/>
      <dgm:spPr/>
      <dgm:t>
        <a:bodyPr/>
        <a:lstStyle/>
        <a:p>
          <a:pPr rtl="1"/>
          <a:r>
            <a:rPr lang="fa-IR" dirty="0" smtClean="0"/>
            <a:t>3 طبقه</a:t>
          </a:r>
          <a:endParaRPr lang="fa-IR" dirty="0"/>
        </a:p>
      </dgm:t>
    </dgm:pt>
    <dgm:pt modelId="{6507B3FE-6BEF-4C94-A4BD-AA4937689206}" type="parTrans" cxnId="{45E889B0-6197-443A-BA35-E26D96301167}">
      <dgm:prSet/>
      <dgm:spPr/>
      <dgm:t>
        <a:bodyPr/>
        <a:lstStyle/>
        <a:p>
          <a:pPr rtl="1"/>
          <a:endParaRPr lang="fa-IR"/>
        </a:p>
      </dgm:t>
    </dgm:pt>
    <dgm:pt modelId="{8C6829DF-25CB-4037-A362-08250784AC4F}" type="sibTrans" cxnId="{45E889B0-6197-443A-BA35-E26D96301167}">
      <dgm:prSet/>
      <dgm:spPr/>
      <dgm:t>
        <a:bodyPr/>
        <a:lstStyle/>
        <a:p>
          <a:pPr rtl="1"/>
          <a:endParaRPr lang="fa-IR"/>
        </a:p>
      </dgm:t>
    </dgm:pt>
    <dgm:pt modelId="{EBB62097-1BCC-432D-98D5-ACBCA5F49054}" type="pres">
      <dgm:prSet presAssocID="{ED8AD10E-8E36-49A9-82E3-EC797963CCA7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pPr rtl="1"/>
          <a:endParaRPr lang="fa-IR"/>
        </a:p>
      </dgm:t>
    </dgm:pt>
    <dgm:pt modelId="{B00B6ACA-73AA-49C3-AA91-639F6FD88FFD}" type="pres">
      <dgm:prSet presAssocID="{C74C2C0F-3E16-48B6-8A4C-2E63A93D152C}" presName="Accent1" presStyleCnt="0"/>
      <dgm:spPr/>
    </dgm:pt>
    <dgm:pt modelId="{0ED852E8-E5DF-4A12-B4A3-77F103FF8F07}" type="pres">
      <dgm:prSet presAssocID="{C74C2C0F-3E16-48B6-8A4C-2E63A93D152C}" presName="Accent" presStyleLbl="node1" presStyleIdx="0" presStyleCnt="3"/>
      <dgm:spPr/>
    </dgm:pt>
    <dgm:pt modelId="{38D57EBC-A806-4D7E-9FE1-F7A1B11F567C}" type="pres">
      <dgm:prSet presAssocID="{C74C2C0F-3E16-48B6-8A4C-2E63A93D152C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57F5C372-5379-4F7F-B0F7-5837DD503756}" type="pres">
      <dgm:prSet presAssocID="{08F72F2F-86B5-4D29-A5CF-5E71CE1E790E}" presName="Accent2" presStyleCnt="0"/>
      <dgm:spPr/>
    </dgm:pt>
    <dgm:pt modelId="{E64986FB-CE2F-44C4-8980-15ACF8E555B2}" type="pres">
      <dgm:prSet presAssocID="{08F72F2F-86B5-4D29-A5CF-5E71CE1E790E}" presName="Accent" presStyleLbl="node1" presStyleIdx="1" presStyleCnt="3"/>
      <dgm:spPr/>
    </dgm:pt>
    <dgm:pt modelId="{FCA3B7F5-B45B-4674-8B73-08B3C5A06524}" type="pres">
      <dgm:prSet presAssocID="{08F72F2F-86B5-4D29-A5CF-5E71CE1E790E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00B1F4CF-93A9-4083-A0AF-50FB976CD102}" type="pres">
      <dgm:prSet presAssocID="{3DAA6B6A-9A93-461F-AFB9-F8C245F78432}" presName="Accent3" presStyleCnt="0"/>
      <dgm:spPr/>
    </dgm:pt>
    <dgm:pt modelId="{A19BB43F-0B2F-4AEB-B284-7F1002504BE7}" type="pres">
      <dgm:prSet presAssocID="{3DAA6B6A-9A93-461F-AFB9-F8C245F78432}" presName="Accent" presStyleLbl="node1" presStyleIdx="2" presStyleCnt="3"/>
      <dgm:spPr/>
    </dgm:pt>
    <dgm:pt modelId="{5CE5987D-128B-4D41-9816-4D431224A19F}" type="pres">
      <dgm:prSet presAssocID="{3DAA6B6A-9A93-461F-AFB9-F8C245F78432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45E889B0-6197-443A-BA35-E26D96301167}" srcId="{ED8AD10E-8E36-49A9-82E3-EC797963CCA7}" destId="{3DAA6B6A-9A93-461F-AFB9-F8C245F78432}" srcOrd="2" destOrd="0" parTransId="{6507B3FE-6BEF-4C94-A4BD-AA4937689206}" sibTransId="{8C6829DF-25CB-4037-A362-08250784AC4F}"/>
    <dgm:cxn modelId="{E5462E19-E99A-41CC-ACAB-8A5F7B7A6B64}" type="presOf" srcId="{08F72F2F-86B5-4D29-A5CF-5E71CE1E790E}" destId="{FCA3B7F5-B45B-4674-8B73-08B3C5A06524}" srcOrd="0" destOrd="0" presId="urn:microsoft.com/office/officeart/2009/layout/CircleArrowProcess"/>
    <dgm:cxn modelId="{EAC73A9C-0B1C-4856-9B35-33CF858042E2}" srcId="{ED8AD10E-8E36-49A9-82E3-EC797963CCA7}" destId="{08F72F2F-86B5-4D29-A5CF-5E71CE1E790E}" srcOrd="1" destOrd="0" parTransId="{C8C9DE95-484C-4386-83A6-5F451D9380A5}" sibTransId="{6284DDE5-1233-488C-93BA-DCE86DB1D68D}"/>
    <dgm:cxn modelId="{65374C64-528F-49EE-B610-F3F015078E83}" srcId="{ED8AD10E-8E36-49A9-82E3-EC797963CCA7}" destId="{C74C2C0F-3E16-48B6-8A4C-2E63A93D152C}" srcOrd="0" destOrd="0" parTransId="{6282763A-57F0-4639-B0B7-1E722A019875}" sibTransId="{C39A34F8-AEAD-4725-83B5-FA8511470BB4}"/>
    <dgm:cxn modelId="{A3B20AF6-281C-4E5B-B395-34D154BF4DDB}" type="presOf" srcId="{C74C2C0F-3E16-48B6-8A4C-2E63A93D152C}" destId="{38D57EBC-A806-4D7E-9FE1-F7A1B11F567C}" srcOrd="0" destOrd="0" presId="urn:microsoft.com/office/officeart/2009/layout/CircleArrowProcess"/>
    <dgm:cxn modelId="{30977F41-621E-4311-9E53-31CEFEDCF1BA}" type="presOf" srcId="{3DAA6B6A-9A93-461F-AFB9-F8C245F78432}" destId="{5CE5987D-128B-4D41-9816-4D431224A19F}" srcOrd="0" destOrd="0" presId="urn:microsoft.com/office/officeart/2009/layout/CircleArrowProcess"/>
    <dgm:cxn modelId="{003C846D-F19E-4AE0-A983-C4390E195ABF}" type="presOf" srcId="{ED8AD10E-8E36-49A9-82E3-EC797963CCA7}" destId="{EBB62097-1BCC-432D-98D5-ACBCA5F49054}" srcOrd="0" destOrd="0" presId="urn:microsoft.com/office/officeart/2009/layout/CircleArrowProcess"/>
    <dgm:cxn modelId="{CA32B473-B570-422C-A477-2A523B04A561}" type="presParOf" srcId="{EBB62097-1BCC-432D-98D5-ACBCA5F49054}" destId="{B00B6ACA-73AA-49C3-AA91-639F6FD88FFD}" srcOrd="0" destOrd="0" presId="urn:microsoft.com/office/officeart/2009/layout/CircleArrowProcess"/>
    <dgm:cxn modelId="{47E43768-4D6B-44F2-B527-A0257994C7F4}" type="presParOf" srcId="{B00B6ACA-73AA-49C3-AA91-639F6FD88FFD}" destId="{0ED852E8-E5DF-4A12-B4A3-77F103FF8F07}" srcOrd="0" destOrd="0" presId="urn:microsoft.com/office/officeart/2009/layout/CircleArrowProcess"/>
    <dgm:cxn modelId="{C9B65DCF-4ED4-446C-996C-5CEC09054D84}" type="presParOf" srcId="{EBB62097-1BCC-432D-98D5-ACBCA5F49054}" destId="{38D57EBC-A806-4D7E-9FE1-F7A1B11F567C}" srcOrd="1" destOrd="0" presId="urn:microsoft.com/office/officeart/2009/layout/CircleArrowProcess"/>
    <dgm:cxn modelId="{14B8C988-7446-43C0-998D-47AB3FB2AED0}" type="presParOf" srcId="{EBB62097-1BCC-432D-98D5-ACBCA5F49054}" destId="{57F5C372-5379-4F7F-B0F7-5837DD503756}" srcOrd="2" destOrd="0" presId="urn:microsoft.com/office/officeart/2009/layout/CircleArrowProcess"/>
    <dgm:cxn modelId="{22D5CA45-4AE4-4410-8543-2ACEC3419065}" type="presParOf" srcId="{57F5C372-5379-4F7F-B0F7-5837DD503756}" destId="{E64986FB-CE2F-44C4-8980-15ACF8E555B2}" srcOrd="0" destOrd="0" presId="urn:microsoft.com/office/officeart/2009/layout/CircleArrowProcess"/>
    <dgm:cxn modelId="{9D0D9978-4EDF-48AD-A954-00766DEC26A7}" type="presParOf" srcId="{EBB62097-1BCC-432D-98D5-ACBCA5F49054}" destId="{FCA3B7F5-B45B-4674-8B73-08B3C5A06524}" srcOrd="3" destOrd="0" presId="urn:microsoft.com/office/officeart/2009/layout/CircleArrowProcess"/>
    <dgm:cxn modelId="{2784D548-769B-4463-9E76-167DDEE451B7}" type="presParOf" srcId="{EBB62097-1BCC-432D-98D5-ACBCA5F49054}" destId="{00B1F4CF-93A9-4083-A0AF-50FB976CD102}" srcOrd="4" destOrd="0" presId="urn:microsoft.com/office/officeart/2009/layout/CircleArrowProcess"/>
    <dgm:cxn modelId="{EB2BD121-C7A9-49B9-999E-5A0DC761A46B}" type="presParOf" srcId="{00B1F4CF-93A9-4083-A0AF-50FB976CD102}" destId="{A19BB43F-0B2F-4AEB-B284-7F1002504BE7}" srcOrd="0" destOrd="0" presId="urn:microsoft.com/office/officeart/2009/layout/CircleArrowProcess"/>
    <dgm:cxn modelId="{1D0BB0CF-8C50-47CC-90B2-B8FEC2E57055}" type="presParOf" srcId="{EBB62097-1BCC-432D-98D5-ACBCA5F49054}" destId="{5CE5987D-128B-4D41-9816-4D431224A19F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A31B3D-5DF4-4412-8167-155FD5D5C073}" type="doc">
      <dgm:prSet loTypeId="urn:microsoft.com/office/officeart/2005/8/layout/StepDown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78F8167-DE5D-47E9-BC5D-136659C56128}">
      <dgm:prSet phldrT="[Text]"/>
      <dgm:spPr/>
      <dgm:t>
        <a:bodyPr/>
        <a:lstStyle/>
        <a:p>
          <a:pPr rtl="1"/>
          <a:r>
            <a:rPr lang="fa-IR" dirty="0" smtClean="0"/>
            <a:t>دسترسی به ط دوم آمفی تئاتر از طریق </a:t>
          </a:r>
          <a:endParaRPr lang="fa-IR" dirty="0"/>
        </a:p>
      </dgm:t>
    </dgm:pt>
    <dgm:pt modelId="{21B32D2C-66D1-4260-8736-44CCE67388D9}" type="parTrans" cxnId="{D5436EE9-795F-4152-A136-D40706EA0CAC}">
      <dgm:prSet/>
      <dgm:spPr/>
      <dgm:t>
        <a:bodyPr/>
        <a:lstStyle/>
        <a:p>
          <a:pPr rtl="1"/>
          <a:endParaRPr lang="fa-IR"/>
        </a:p>
      </dgm:t>
    </dgm:pt>
    <dgm:pt modelId="{5DA5893C-2F10-4E5F-94B0-ADD996A755C1}" type="sibTrans" cxnId="{D5436EE9-795F-4152-A136-D40706EA0CAC}">
      <dgm:prSet/>
      <dgm:spPr/>
      <dgm:t>
        <a:bodyPr/>
        <a:lstStyle/>
        <a:p>
          <a:pPr rtl="1"/>
          <a:endParaRPr lang="fa-IR"/>
        </a:p>
      </dgm:t>
    </dgm:pt>
    <dgm:pt modelId="{AF41A684-E190-40B1-BD84-5F49DE7C6B50}">
      <dgm:prSet phldrT="[Text]"/>
      <dgm:spPr/>
      <dgm:t>
        <a:bodyPr/>
        <a:lstStyle/>
        <a:p>
          <a:pPr rtl="1"/>
          <a:r>
            <a:rPr lang="fa-IR" dirty="0" smtClean="0"/>
            <a:t>تراز 3.34-</a:t>
          </a:r>
          <a:endParaRPr lang="fa-IR" dirty="0"/>
        </a:p>
      </dgm:t>
    </dgm:pt>
    <dgm:pt modelId="{50E5A965-FCB3-422E-A632-37C623D0A18A}" type="parTrans" cxnId="{3D4A0FCE-CCD0-44C5-9153-ABF4CFB11E07}">
      <dgm:prSet/>
      <dgm:spPr/>
      <dgm:t>
        <a:bodyPr/>
        <a:lstStyle/>
        <a:p>
          <a:pPr rtl="1"/>
          <a:endParaRPr lang="fa-IR"/>
        </a:p>
      </dgm:t>
    </dgm:pt>
    <dgm:pt modelId="{807184AB-F2B8-47AC-A225-2D2ED440D651}" type="sibTrans" cxnId="{3D4A0FCE-CCD0-44C5-9153-ABF4CFB11E07}">
      <dgm:prSet/>
      <dgm:spPr/>
      <dgm:t>
        <a:bodyPr/>
        <a:lstStyle/>
        <a:p>
          <a:pPr rtl="1"/>
          <a:endParaRPr lang="fa-IR"/>
        </a:p>
      </dgm:t>
    </dgm:pt>
    <dgm:pt modelId="{C3F7B1DD-7AD1-45D2-9944-CB8D793D8AD3}" type="pres">
      <dgm:prSet presAssocID="{BFA31B3D-5DF4-4412-8167-155FD5D5C073}" presName="rootnode" presStyleCnt="0">
        <dgm:presLayoutVars>
          <dgm:chMax/>
          <dgm:chPref/>
          <dgm:dir val="rev"/>
          <dgm:animLvl val="lvl"/>
        </dgm:presLayoutVars>
      </dgm:prSet>
      <dgm:spPr/>
      <dgm:t>
        <a:bodyPr/>
        <a:lstStyle/>
        <a:p>
          <a:pPr rtl="1"/>
          <a:endParaRPr lang="fa-IR"/>
        </a:p>
      </dgm:t>
    </dgm:pt>
    <dgm:pt modelId="{49215017-517B-405F-9A24-200264EFDFFB}" type="pres">
      <dgm:prSet presAssocID="{C78F8167-DE5D-47E9-BC5D-136659C56128}" presName="composite" presStyleCnt="0"/>
      <dgm:spPr/>
    </dgm:pt>
    <dgm:pt modelId="{3BABA13B-B8EF-479D-97D4-0FA73913CCA3}" type="pres">
      <dgm:prSet presAssocID="{C78F8167-DE5D-47E9-BC5D-136659C56128}" presName="bentUpArrow1" presStyleLbl="alignImgPlace1" presStyleIdx="0" presStyleCnt="1"/>
      <dgm:spPr/>
    </dgm:pt>
    <dgm:pt modelId="{89AE46FA-4A6D-4309-8611-A2AA31CADC56}" type="pres">
      <dgm:prSet presAssocID="{C78F8167-DE5D-47E9-BC5D-136659C56128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96AA8CAC-0C21-4815-9706-ACFDAEBA6BA1}" type="pres">
      <dgm:prSet presAssocID="{C78F8167-DE5D-47E9-BC5D-136659C56128}" presName="Child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3078A95-3E28-4C4E-A5DC-41968B0F72D7}" type="pres">
      <dgm:prSet presAssocID="{5DA5893C-2F10-4E5F-94B0-ADD996A755C1}" presName="sibTrans" presStyleCnt="0"/>
      <dgm:spPr/>
    </dgm:pt>
    <dgm:pt modelId="{A3EB2A6C-F50E-4C48-B7D6-8BC7685FBEB8}" type="pres">
      <dgm:prSet presAssocID="{AF41A684-E190-40B1-BD84-5F49DE7C6B50}" presName="composite" presStyleCnt="0"/>
      <dgm:spPr/>
    </dgm:pt>
    <dgm:pt modelId="{B84E4106-0887-44BF-8AEA-209CE2BFD73F}" type="pres">
      <dgm:prSet presAssocID="{AF41A684-E190-40B1-BD84-5F49DE7C6B50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3D4A0FCE-CCD0-44C5-9153-ABF4CFB11E07}" srcId="{BFA31B3D-5DF4-4412-8167-155FD5D5C073}" destId="{AF41A684-E190-40B1-BD84-5F49DE7C6B50}" srcOrd="1" destOrd="0" parTransId="{50E5A965-FCB3-422E-A632-37C623D0A18A}" sibTransId="{807184AB-F2B8-47AC-A225-2D2ED440D651}"/>
    <dgm:cxn modelId="{2600A483-272A-4312-AABD-82C3E1C731AD}" type="presOf" srcId="{C78F8167-DE5D-47E9-BC5D-136659C56128}" destId="{89AE46FA-4A6D-4309-8611-A2AA31CADC56}" srcOrd="0" destOrd="0" presId="urn:microsoft.com/office/officeart/2005/8/layout/StepDownProcess"/>
    <dgm:cxn modelId="{44483515-2EE4-40F2-A715-E5D084521AD4}" type="presOf" srcId="{BFA31B3D-5DF4-4412-8167-155FD5D5C073}" destId="{C3F7B1DD-7AD1-45D2-9944-CB8D793D8AD3}" srcOrd="0" destOrd="0" presId="urn:microsoft.com/office/officeart/2005/8/layout/StepDownProcess"/>
    <dgm:cxn modelId="{D5436EE9-795F-4152-A136-D40706EA0CAC}" srcId="{BFA31B3D-5DF4-4412-8167-155FD5D5C073}" destId="{C78F8167-DE5D-47E9-BC5D-136659C56128}" srcOrd="0" destOrd="0" parTransId="{21B32D2C-66D1-4260-8736-44CCE67388D9}" sibTransId="{5DA5893C-2F10-4E5F-94B0-ADD996A755C1}"/>
    <dgm:cxn modelId="{629858D5-AE26-4662-BEFE-BFA0E3EE415B}" type="presOf" srcId="{AF41A684-E190-40B1-BD84-5F49DE7C6B50}" destId="{B84E4106-0887-44BF-8AEA-209CE2BFD73F}" srcOrd="0" destOrd="0" presId="urn:microsoft.com/office/officeart/2005/8/layout/StepDownProcess"/>
    <dgm:cxn modelId="{974837B5-8A6B-4F6B-AC96-A30670B2551D}" type="presParOf" srcId="{C3F7B1DD-7AD1-45D2-9944-CB8D793D8AD3}" destId="{49215017-517B-405F-9A24-200264EFDFFB}" srcOrd="0" destOrd="0" presId="urn:microsoft.com/office/officeart/2005/8/layout/StepDownProcess"/>
    <dgm:cxn modelId="{E01F9543-5A62-4F53-A1B7-7ADA6FC58406}" type="presParOf" srcId="{49215017-517B-405F-9A24-200264EFDFFB}" destId="{3BABA13B-B8EF-479D-97D4-0FA73913CCA3}" srcOrd="0" destOrd="0" presId="urn:microsoft.com/office/officeart/2005/8/layout/StepDownProcess"/>
    <dgm:cxn modelId="{EC614A55-2E2F-476E-8B73-4381E02B53DA}" type="presParOf" srcId="{49215017-517B-405F-9A24-200264EFDFFB}" destId="{89AE46FA-4A6D-4309-8611-A2AA31CADC56}" srcOrd="1" destOrd="0" presId="urn:microsoft.com/office/officeart/2005/8/layout/StepDownProcess"/>
    <dgm:cxn modelId="{C3BFEA79-DC5F-4375-894C-EF224312B782}" type="presParOf" srcId="{49215017-517B-405F-9A24-200264EFDFFB}" destId="{96AA8CAC-0C21-4815-9706-ACFDAEBA6BA1}" srcOrd="2" destOrd="0" presId="urn:microsoft.com/office/officeart/2005/8/layout/StepDownProcess"/>
    <dgm:cxn modelId="{3BEBA03C-EA14-48C1-8AEC-8297640AE63E}" type="presParOf" srcId="{C3F7B1DD-7AD1-45D2-9944-CB8D793D8AD3}" destId="{33078A95-3E28-4C4E-A5DC-41968B0F72D7}" srcOrd="1" destOrd="0" presId="urn:microsoft.com/office/officeart/2005/8/layout/StepDownProcess"/>
    <dgm:cxn modelId="{D6BDF4F4-203D-4C02-B6B5-4505BF2BB700}" type="presParOf" srcId="{C3F7B1DD-7AD1-45D2-9944-CB8D793D8AD3}" destId="{A3EB2A6C-F50E-4C48-B7D6-8BC7685FBEB8}" srcOrd="2" destOrd="0" presId="urn:microsoft.com/office/officeart/2005/8/layout/StepDownProcess"/>
    <dgm:cxn modelId="{8669F51C-ED44-4739-BC3F-D41401E58B8A}" type="presParOf" srcId="{A3EB2A6C-F50E-4C48-B7D6-8BC7685FBEB8}" destId="{B84E4106-0887-44BF-8AEA-209CE2BFD73F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A31B3D-5DF4-4412-8167-155FD5D5C073}" type="doc">
      <dgm:prSet loTypeId="urn:microsoft.com/office/officeart/2005/8/layout/StepDown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78F8167-DE5D-47E9-BC5D-136659C56128}">
      <dgm:prSet phldrT="[Text]"/>
      <dgm:spPr/>
      <dgm:t>
        <a:bodyPr/>
        <a:lstStyle/>
        <a:p>
          <a:pPr rtl="1"/>
          <a:r>
            <a:rPr lang="fa-IR" dirty="0" smtClean="0"/>
            <a:t>دسترسی به ط اول آمفی تئاتر از طریق </a:t>
          </a:r>
          <a:endParaRPr lang="fa-IR" dirty="0"/>
        </a:p>
      </dgm:t>
    </dgm:pt>
    <dgm:pt modelId="{21B32D2C-66D1-4260-8736-44CCE67388D9}" type="parTrans" cxnId="{D5436EE9-795F-4152-A136-D40706EA0CAC}">
      <dgm:prSet/>
      <dgm:spPr/>
      <dgm:t>
        <a:bodyPr/>
        <a:lstStyle/>
        <a:p>
          <a:pPr rtl="1"/>
          <a:endParaRPr lang="fa-IR"/>
        </a:p>
      </dgm:t>
    </dgm:pt>
    <dgm:pt modelId="{5DA5893C-2F10-4E5F-94B0-ADD996A755C1}" type="sibTrans" cxnId="{D5436EE9-795F-4152-A136-D40706EA0CAC}">
      <dgm:prSet/>
      <dgm:spPr/>
      <dgm:t>
        <a:bodyPr/>
        <a:lstStyle/>
        <a:p>
          <a:pPr rtl="1"/>
          <a:endParaRPr lang="fa-IR"/>
        </a:p>
      </dgm:t>
    </dgm:pt>
    <dgm:pt modelId="{AF41A684-E190-40B1-BD84-5F49DE7C6B50}">
      <dgm:prSet phldrT="[Text]"/>
      <dgm:spPr/>
      <dgm:t>
        <a:bodyPr/>
        <a:lstStyle/>
        <a:p>
          <a:pPr rtl="1"/>
          <a:r>
            <a:rPr lang="fa-IR" dirty="0" smtClean="0"/>
            <a:t>تراز  8.10 -</a:t>
          </a:r>
          <a:endParaRPr lang="fa-IR" dirty="0"/>
        </a:p>
      </dgm:t>
    </dgm:pt>
    <dgm:pt modelId="{50E5A965-FCB3-422E-A632-37C623D0A18A}" type="parTrans" cxnId="{3D4A0FCE-CCD0-44C5-9153-ABF4CFB11E07}">
      <dgm:prSet/>
      <dgm:spPr/>
      <dgm:t>
        <a:bodyPr/>
        <a:lstStyle/>
        <a:p>
          <a:pPr rtl="1"/>
          <a:endParaRPr lang="fa-IR"/>
        </a:p>
      </dgm:t>
    </dgm:pt>
    <dgm:pt modelId="{807184AB-F2B8-47AC-A225-2D2ED440D651}" type="sibTrans" cxnId="{3D4A0FCE-CCD0-44C5-9153-ABF4CFB11E07}">
      <dgm:prSet/>
      <dgm:spPr/>
      <dgm:t>
        <a:bodyPr/>
        <a:lstStyle/>
        <a:p>
          <a:pPr rtl="1"/>
          <a:endParaRPr lang="fa-IR"/>
        </a:p>
      </dgm:t>
    </dgm:pt>
    <dgm:pt modelId="{C3F7B1DD-7AD1-45D2-9944-CB8D793D8AD3}" type="pres">
      <dgm:prSet presAssocID="{BFA31B3D-5DF4-4412-8167-155FD5D5C073}" presName="rootnode" presStyleCnt="0">
        <dgm:presLayoutVars>
          <dgm:chMax/>
          <dgm:chPref/>
          <dgm:dir val="rev"/>
          <dgm:animLvl val="lvl"/>
        </dgm:presLayoutVars>
      </dgm:prSet>
      <dgm:spPr/>
      <dgm:t>
        <a:bodyPr/>
        <a:lstStyle/>
        <a:p>
          <a:pPr rtl="1"/>
          <a:endParaRPr lang="fa-IR"/>
        </a:p>
      </dgm:t>
    </dgm:pt>
    <dgm:pt modelId="{49215017-517B-405F-9A24-200264EFDFFB}" type="pres">
      <dgm:prSet presAssocID="{C78F8167-DE5D-47E9-BC5D-136659C56128}" presName="composite" presStyleCnt="0"/>
      <dgm:spPr/>
    </dgm:pt>
    <dgm:pt modelId="{3BABA13B-B8EF-479D-97D4-0FA73913CCA3}" type="pres">
      <dgm:prSet presAssocID="{C78F8167-DE5D-47E9-BC5D-136659C56128}" presName="bentUpArrow1" presStyleLbl="alignImgPlace1" presStyleIdx="0" presStyleCnt="1"/>
      <dgm:spPr/>
    </dgm:pt>
    <dgm:pt modelId="{89AE46FA-4A6D-4309-8611-A2AA31CADC56}" type="pres">
      <dgm:prSet presAssocID="{C78F8167-DE5D-47E9-BC5D-136659C56128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96AA8CAC-0C21-4815-9706-ACFDAEBA6BA1}" type="pres">
      <dgm:prSet presAssocID="{C78F8167-DE5D-47E9-BC5D-136659C56128}" presName="Child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3078A95-3E28-4C4E-A5DC-41968B0F72D7}" type="pres">
      <dgm:prSet presAssocID="{5DA5893C-2F10-4E5F-94B0-ADD996A755C1}" presName="sibTrans" presStyleCnt="0"/>
      <dgm:spPr/>
    </dgm:pt>
    <dgm:pt modelId="{A3EB2A6C-F50E-4C48-B7D6-8BC7685FBEB8}" type="pres">
      <dgm:prSet presAssocID="{AF41A684-E190-40B1-BD84-5F49DE7C6B50}" presName="composite" presStyleCnt="0"/>
      <dgm:spPr/>
    </dgm:pt>
    <dgm:pt modelId="{B84E4106-0887-44BF-8AEA-209CE2BFD73F}" type="pres">
      <dgm:prSet presAssocID="{AF41A684-E190-40B1-BD84-5F49DE7C6B50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17D3CA93-1D1B-419D-9BE8-0A8BCED1D57D}" type="presOf" srcId="{C78F8167-DE5D-47E9-BC5D-136659C56128}" destId="{89AE46FA-4A6D-4309-8611-A2AA31CADC56}" srcOrd="0" destOrd="0" presId="urn:microsoft.com/office/officeart/2005/8/layout/StepDownProcess"/>
    <dgm:cxn modelId="{343539B6-B355-41E7-BE34-09C1EA5EE7D8}" type="presOf" srcId="{AF41A684-E190-40B1-BD84-5F49DE7C6B50}" destId="{B84E4106-0887-44BF-8AEA-209CE2BFD73F}" srcOrd="0" destOrd="0" presId="urn:microsoft.com/office/officeart/2005/8/layout/StepDownProcess"/>
    <dgm:cxn modelId="{74BAB598-831C-48D2-B22E-25C74C498F30}" type="presOf" srcId="{BFA31B3D-5DF4-4412-8167-155FD5D5C073}" destId="{C3F7B1DD-7AD1-45D2-9944-CB8D793D8AD3}" srcOrd="0" destOrd="0" presId="urn:microsoft.com/office/officeart/2005/8/layout/StepDownProcess"/>
    <dgm:cxn modelId="{3D4A0FCE-CCD0-44C5-9153-ABF4CFB11E07}" srcId="{BFA31B3D-5DF4-4412-8167-155FD5D5C073}" destId="{AF41A684-E190-40B1-BD84-5F49DE7C6B50}" srcOrd="1" destOrd="0" parTransId="{50E5A965-FCB3-422E-A632-37C623D0A18A}" sibTransId="{807184AB-F2B8-47AC-A225-2D2ED440D651}"/>
    <dgm:cxn modelId="{D5436EE9-795F-4152-A136-D40706EA0CAC}" srcId="{BFA31B3D-5DF4-4412-8167-155FD5D5C073}" destId="{C78F8167-DE5D-47E9-BC5D-136659C56128}" srcOrd="0" destOrd="0" parTransId="{21B32D2C-66D1-4260-8736-44CCE67388D9}" sibTransId="{5DA5893C-2F10-4E5F-94B0-ADD996A755C1}"/>
    <dgm:cxn modelId="{364E6A9D-B016-475A-9558-A2FF7B175078}" type="presParOf" srcId="{C3F7B1DD-7AD1-45D2-9944-CB8D793D8AD3}" destId="{49215017-517B-405F-9A24-200264EFDFFB}" srcOrd="0" destOrd="0" presId="urn:microsoft.com/office/officeart/2005/8/layout/StepDownProcess"/>
    <dgm:cxn modelId="{D56678AD-B213-41A4-864E-A64EA44D3A79}" type="presParOf" srcId="{49215017-517B-405F-9A24-200264EFDFFB}" destId="{3BABA13B-B8EF-479D-97D4-0FA73913CCA3}" srcOrd="0" destOrd="0" presId="urn:microsoft.com/office/officeart/2005/8/layout/StepDownProcess"/>
    <dgm:cxn modelId="{90E8B833-C125-465A-8769-3B32EE6B0DF3}" type="presParOf" srcId="{49215017-517B-405F-9A24-200264EFDFFB}" destId="{89AE46FA-4A6D-4309-8611-A2AA31CADC56}" srcOrd="1" destOrd="0" presId="urn:microsoft.com/office/officeart/2005/8/layout/StepDownProcess"/>
    <dgm:cxn modelId="{4BAE6A22-9679-4B0C-AA75-4E61773539CE}" type="presParOf" srcId="{49215017-517B-405F-9A24-200264EFDFFB}" destId="{96AA8CAC-0C21-4815-9706-ACFDAEBA6BA1}" srcOrd="2" destOrd="0" presId="urn:microsoft.com/office/officeart/2005/8/layout/StepDownProcess"/>
    <dgm:cxn modelId="{89B57BD0-C378-486D-A140-CF53E618A5FE}" type="presParOf" srcId="{C3F7B1DD-7AD1-45D2-9944-CB8D793D8AD3}" destId="{33078A95-3E28-4C4E-A5DC-41968B0F72D7}" srcOrd="1" destOrd="0" presId="urn:microsoft.com/office/officeart/2005/8/layout/StepDownProcess"/>
    <dgm:cxn modelId="{87E82E82-C2EF-48AD-B240-F299F80BABD4}" type="presParOf" srcId="{C3F7B1DD-7AD1-45D2-9944-CB8D793D8AD3}" destId="{A3EB2A6C-F50E-4C48-B7D6-8BC7685FBEB8}" srcOrd="2" destOrd="0" presId="urn:microsoft.com/office/officeart/2005/8/layout/StepDownProcess"/>
    <dgm:cxn modelId="{6A2A5F54-6B73-4BD1-A53E-582EEC736A7B}" type="presParOf" srcId="{A3EB2A6C-F50E-4C48-B7D6-8BC7685FBEB8}" destId="{B84E4106-0887-44BF-8AEA-209CE2BFD73F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E66412-B480-4D28-843E-8302F3A089E9}" type="doc">
      <dgm:prSet loTypeId="urn:microsoft.com/office/officeart/2009/3/layout/SubStep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678B9A89-63DD-47BF-85C7-D508534894BB}">
      <dgm:prSet phldrT="[Text]"/>
      <dgm:spPr/>
      <dgm:t>
        <a:bodyPr/>
        <a:lstStyle/>
        <a:p>
          <a:pPr rtl="1"/>
          <a:r>
            <a:rPr lang="fa-IR" dirty="0" smtClean="0"/>
            <a:t>علاوه بر کارکرد نمایشگاهی سرسرا تبدیل به فضای انتظار سالن اجتماعات</a:t>
          </a:r>
          <a:endParaRPr lang="fa-IR" dirty="0"/>
        </a:p>
      </dgm:t>
    </dgm:pt>
    <dgm:pt modelId="{7D963ABB-CBCB-4BBC-B84B-FCC55A620864}" type="parTrans" cxnId="{23062D80-9A25-40E0-A25D-EAFB1F56E2F3}">
      <dgm:prSet/>
      <dgm:spPr/>
      <dgm:t>
        <a:bodyPr/>
        <a:lstStyle/>
        <a:p>
          <a:pPr rtl="1"/>
          <a:endParaRPr lang="fa-IR"/>
        </a:p>
      </dgm:t>
    </dgm:pt>
    <dgm:pt modelId="{5FAF35AE-A398-48AC-BF4E-CB976ED0885C}" type="sibTrans" cxnId="{23062D80-9A25-40E0-A25D-EAFB1F56E2F3}">
      <dgm:prSet/>
      <dgm:spPr/>
      <dgm:t>
        <a:bodyPr/>
        <a:lstStyle/>
        <a:p>
          <a:pPr rtl="1"/>
          <a:endParaRPr lang="fa-IR"/>
        </a:p>
      </dgm:t>
    </dgm:pt>
    <dgm:pt modelId="{48DD7EA4-9BEC-45F4-9300-F70862CAD871}">
      <dgm:prSet phldrT="[Text]"/>
      <dgm:spPr/>
      <dgm:t>
        <a:bodyPr/>
        <a:lstStyle/>
        <a:p>
          <a:pPr rtl="1"/>
          <a:r>
            <a:rPr lang="fa-IR" dirty="0" smtClean="0"/>
            <a:t>قرار گیری این دو فضا در کنار هم سبب ...</a:t>
          </a:r>
          <a:endParaRPr lang="fa-IR" dirty="0"/>
        </a:p>
      </dgm:t>
    </dgm:pt>
    <dgm:pt modelId="{1A9B6218-6758-4303-B460-8AFC9E678C6E}" type="parTrans" cxnId="{D27F1A92-2AF8-46C3-9D5B-2D9074A26382}">
      <dgm:prSet/>
      <dgm:spPr/>
      <dgm:t>
        <a:bodyPr/>
        <a:lstStyle/>
        <a:p>
          <a:pPr rtl="1"/>
          <a:endParaRPr lang="fa-IR"/>
        </a:p>
      </dgm:t>
    </dgm:pt>
    <dgm:pt modelId="{CB746DF8-3EAD-4877-9E38-E006D9FDEFD2}" type="sibTrans" cxnId="{D27F1A92-2AF8-46C3-9D5B-2D9074A26382}">
      <dgm:prSet/>
      <dgm:spPr/>
      <dgm:t>
        <a:bodyPr/>
        <a:lstStyle/>
        <a:p>
          <a:pPr rtl="1"/>
          <a:endParaRPr lang="fa-IR"/>
        </a:p>
      </dgm:t>
    </dgm:pt>
    <dgm:pt modelId="{3AE5A7C3-D882-4A51-BE26-1DA2B38CD9F3}">
      <dgm:prSet phldrT="[Text]"/>
      <dgm:spPr/>
      <dgm:t>
        <a:bodyPr/>
        <a:lstStyle/>
        <a:p>
          <a:pPr rtl="1"/>
          <a:r>
            <a:rPr lang="fa-IR" dirty="0" smtClean="0"/>
            <a:t>سرسرا </a:t>
          </a:r>
          <a:endParaRPr lang="fa-IR" dirty="0"/>
        </a:p>
      </dgm:t>
    </dgm:pt>
    <dgm:pt modelId="{D50C929B-4042-4C0B-A24C-28F70F16C5DC}" type="parTrans" cxnId="{EA0237C2-167A-4773-BA36-D122F1D0E208}">
      <dgm:prSet/>
      <dgm:spPr/>
      <dgm:t>
        <a:bodyPr/>
        <a:lstStyle/>
        <a:p>
          <a:pPr rtl="1"/>
          <a:endParaRPr lang="fa-IR"/>
        </a:p>
      </dgm:t>
    </dgm:pt>
    <dgm:pt modelId="{993EE396-859A-43DD-A896-98253116A174}" type="sibTrans" cxnId="{EA0237C2-167A-4773-BA36-D122F1D0E208}">
      <dgm:prSet/>
      <dgm:spPr/>
      <dgm:t>
        <a:bodyPr/>
        <a:lstStyle/>
        <a:p>
          <a:pPr rtl="1"/>
          <a:endParaRPr lang="fa-IR"/>
        </a:p>
      </dgm:t>
    </dgm:pt>
    <dgm:pt modelId="{69B45C6D-7802-430A-AE69-0CDC698EE13D}">
      <dgm:prSet phldrT="[Text]"/>
      <dgm:spPr/>
      <dgm:t>
        <a:bodyPr/>
        <a:lstStyle/>
        <a:p>
          <a:pPr rtl="1"/>
          <a:r>
            <a:rPr lang="fa-IR" dirty="0" smtClean="0"/>
            <a:t>آمفی تئاتر</a:t>
          </a:r>
          <a:endParaRPr lang="fa-IR" dirty="0"/>
        </a:p>
      </dgm:t>
    </dgm:pt>
    <dgm:pt modelId="{0C3D470C-F2AA-4A12-84DD-2592162D5908}" type="parTrans" cxnId="{18AFAA47-C809-4CB6-985C-F7E675EDEBF3}">
      <dgm:prSet/>
      <dgm:spPr/>
      <dgm:t>
        <a:bodyPr/>
        <a:lstStyle/>
        <a:p>
          <a:pPr rtl="1"/>
          <a:endParaRPr lang="fa-IR"/>
        </a:p>
      </dgm:t>
    </dgm:pt>
    <dgm:pt modelId="{ED98ED2B-2F97-470F-9175-5DEEAC377045}" type="sibTrans" cxnId="{18AFAA47-C809-4CB6-985C-F7E675EDEBF3}">
      <dgm:prSet/>
      <dgm:spPr/>
      <dgm:t>
        <a:bodyPr/>
        <a:lstStyle/>
        <a:p>
          <a:pPr rtl="1"/>
          <a:endParaRPr lang="fa-IR"/>
        </a:p>
      </dgm:t>
    </dgm:pt>
    <dgm:pt modelId="{A5B3E88E-F5AB-46B7-92F6-BADD71DB7281}" type="pres">
      <dgm:prSet presAssocID="{CAE66412-B480-4D28-843E-8302F3A089E9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pPr rtl="1"/>
          <a:endParaRPr lang="fa-IR"/>
        </a:p>
      </dgm:t>
    </dgm:pt>
    <dgm:pt modelId="{A64A5A3E-D983-4408-8E4F-97B2C04AB137}" type="pres">
      <dgm:prSet presAssocID="{678B9A89-63DD-47BF-85C7-D508534894BB}" presName="parTx1" presStyleLbl="node1" presStyleIdx="0" presStyleCnt="3"/>
      <dgm:spPr/>
      <dgm:t>
        <a:bodyPr/>
        <a:lstStyle/>
        <a:p>
          <a:pPr rtl="1"/>
          <a:endParaRPr lang="fa-IR"/>
        </a:p>
      </dgm:t>
    </dgm:pt>
    <dgm:pt modelId="{0575AB4B-2E79-4C96-9991-6DD94554A4C0}" type="pres">
      <dgm:prSet presAssocID="{678B9A89-63DD-47BF-85C7-D508534894BB}" presName="spPre1" presStyleCnt="0"/>
      <dgm:spPr/>
    </dgm:pt>
    <dgm:pt modelId="{F503E49C-B67F-43B4-A1FC-B7E578B157B5}" type="pres">
      <dgm:prSet presAssocID="{678B9A89-63DD-47BF-85C7-D508534894BB}" presName="chLin1" presStyleCnt="0"/>
      <dgm:spPr/>
    </dgm:pt>
    <dgm:pt modelId="{BA878BAF-2D45-49AE-B1FE-3E916E53F52E}" type="pres">
      <dgm:prSet presAssocID="{1A9B6218-6758-4303-B460-8AFC9E678C6E}" presName="Name11" presStyleLbl="parChTrans1D1" presStyleIdx="0" presStyleCnt="4"/>
      <dgm:spPr/>
    </dgm:pt>
    <dgm:pt modelId="{BFE4C199-21A5-463E-B36D-58435A38C05D}" type="pres">
      <dgm:prSet presAssocID="{1A9B6218-6758-4303-B460-8AFC9E678C6E}" presName="Name31" presStyleLbl="parChTrans1D1" presStyleIdx="1" presStyleCnt="4"/>
      <dgm:spPr/>
    </dgm:pt>
    <dgm:pt modelId="{4655513E-3928-4257-AF85-C3F1F212C00E}" type="pres">
      <dgm:prSet presAssocID="{48DD7EA4-9BEC-45F4-9300-F70862CAD871}" presName="top1" presStyleCnt="0"/>
      <dgm:spPr/>
    </dgm:pt>
    <dgm:pt modelId="{CF52CBC2-AAB1-4265-ABE0-80242178C0B7}" type="pres">
      <dgm:prSet presAssocID="{48DD7EA4-9BEC-45F4-9300-F70862CAD871}" presName="txAndLines1" presStyleCnt="0"/>
      <dgm:spPr/>
    </dgm:pt>
    <dgm:pt modelId="{23EDBAAE-F7C4-49F7-8692-9B2BF6ACB1EC}" type="pres">
      <dgm:prSet presAssocID="{48DD7EA4-9BEC-45F4-9300-F70862CAD871}" presName="anchor1" presStyleCnt="0"/>
      <dgm:spPr/>
    </dgm:pt>
    <dgm:pt modelId="{9A263988-2BE0-404B-9584-CB58C1981E96}" type="pres">
      <dgm:prSet presAssocID="{48DD7EA4-9BEC-45F4-9300-F70862CAD871}" presName="backup1" presStyleCnt="0"/>
      <dgm:spPr/>
    </dgm:pt>
    <dgm:pt modelId="{8D2A27D1-1239-419C-BA81-007EEF261E48}" type="pres">
      <dgm:prSet presAssocID="{48DD7EA4-9BEC-45F4-9300-F70862CAD871}" presName="preLine1" presStyleLbl="parChTrans1D1" presStyleIdx="2" presStyleCnt="4"/>
      <dgm:spPr/>
    </dgm:pt>
    <dgm:pt modelId="{E58FC470-1665-4508-8C46-16C97BB799EF}" type="pres">
      <dgm:prSet presAssocID="{48DD7EA4-9BEC-45F4-9300-F70862CAD871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0B60CCBF-4200-4624-A378-A8A4BFE8CDA6}" type="pres">
      <dgm:prSet presAssocID="{48DD7EA4-9BEC-45F4-9300-F70862CAD871}" presName="postLine1" presStyleLbl="parChTrans1D1" presStyleIdx="3" presStyleCnt="4"/>
      <dgm:spPr/>
    </dgm:pt>
    <dgm:pt modelId="{276F3A79-8E38-4611-B535-954CB9EFD7AA}" type="pres">
      <dgm:prSet presAssocID="{678B9A89-63DD-47BF-85C7-D508534894BB}" presName="spPost1" presStyleCnt="0"/>
      <dgm:spPr/>
    </dgm:pt>
    <dgm:pt modelId="{956F0691-5F86-4687-B579-2091719CE46D}" type="pres">
      <dgm:prSet presAssocID="{3AE5A7C3-D882-4A51-BE26-1DA2B38CD9F3}" presName="parTx2" presStyleLbl="node1" presStyleIdx="1" presStyleCnt="3"/>
      <dgm:spPr/>
      <dgm:t>
        <a:bodyPr/>
        <a:lstStyle/>
        <a:p>
          <a:pPr rtl="1"/>
          <a:endParaRPr lang="fa-IR"/>
        </a:p>
      </dgm:t>
    </dgm:pt>
    <dgm:pt modelId="{A986C793-535E-427C-99DE-3404EF5B2843}" type="pres">
      <dgm:prSet presAssocID="{69B45C6D-7802-430A-AE69-0CDC698EE13D}" presName="parTx3" presStyleLbl="node1" presStyleIdx="2" presStyleCnt="3"/>
      <dgm:spPr/>
      <dgm:t>
        <a:bodyPr/>
        <a:lstStyle/>
        <a:p>
          <a:pPr rtl="1"/>
          <a:endParaRPr lang="fa-IR"/>
        </a:p>
      </dgm:t>
    </dgm:pt>
  </dgm:ptLst>
  <dgm:cxnLst>
    <dgm:cxn modelId="{23062D80-9A25-40E0-A25D-EAFB1F56E2F3}" srcId="{CAE66412-B480-4D28-843E-8302F3A089E9}" destId="{678B9A89-63DD-47BF-85C7-D508534894BB}" srcOrd="0" destOrd="0" parTransId="{7D963ABB-CBCB-4BBC-B84B-FCC55A620864}" sibTransId="{5FAF35AE-A398-48AC-BF4E-CB976ED0885C}"/>
    <dgm:cxn modelId="{5ABC6E31-C5D1-482F-A9C8-458CA113F0DB}" type="presOf" srcId="{69B45C6D-7802-430A-AE69-0CDC698EE13D}" destId="{A986C793-535E-427C-99DE-3404EF5B2843}" srcOrd="0" destOrd="0" presId="urn:microsoft.com/office/officeart/2009/3/layout/SubStepProcess"/>
    <dgm:cxn modelId="{C90E4313-AD92-4B60-8962-8BAF715C6512}" type="presOf" srcId="{48DD7EA4-9BEC-45F4-9300-F70862CAD871}" destId="{E58FC470-1665-4508-8C46-16C97BB799EF}" srcOrd="0" destOrd="0" presId="urn:microsoft.com/office/officeart/2009/3/layout/SubStepProcess"/>
    <dgm:cxn modelId="{F71C9270-AA1D-4799-A2F7-7A36A32DF289}" type="presOf" srcId="{CAE66412-B480-4D28-843E-8302F3A089E9}" destId="{A5B3E88E-F5AB-46B7-92F6-BADD71DB7281}" srcOrd="0" destOrd="0" presId="urn:microsoft.com/office/officeart/2009/3/layout/SubStepProcess"/>
    <dgm:cxn modelId="{DF21C1B3-2560-4A9A-A315-C10DBED0E7EA}" type="presOf" srcId="{678B9A89-63DD-47BF-85C7-D508534894BB}" destId="{A64A5A3E-D983-4408-8E4F-97B2C04AB137}" srcOrd="0" destOrd="0" presId="urn:microsoft.com/office/officeart/2009/3/layout/SubStepProcess"/>
    <dgm:cxn modelId="{EA0237C2-167A-4773-BA36-D122F1D0E208}" srcId="{CAE66412-B480-4D28-843E-8302F3A089E9}" destId="{3AE5A7C3-D882-4A51-BE26-1DA2B38CD9F3}" srcOrd="1" destOrd="0" parTransId="{D50C929B-4042-4C0B-A24C-28F70F16C5DC}" sibTransId="{993EE396-859A-43DD-A896-98253116A174}"/>
    <dgm:cxn modelId="{3FD73030-739E-47EF-899B-A72DF857C0AD}" type="presOf" srcId="{3AE5A7C3-D882-4A51-BE26-1DA2B38CD9F3}" destId="{956F0691-5F86-4687-B579-2091719CE46D}" srcOrd="0" destOrd="0" presId="urn:microsoft.com/office/officeart/2009/3/layout/SubStepProcess"/>
    <dgm:cxn modelId="{18AFAA47-C809-4CB6-985C-F7E675EDEBF3}" srcId="{CAE66412-B480-4D28-843E-8302F3A089E9}" destId="{69B45C6D-7802-430A-AE69-0CDC698EE13D}" srcOrd="2" destOrd="0" parTransId="{0C3D470C-F2AA-4A12-84DD-2592162D5908}" sibTransId="{ED98ED2B-2F97-470F-9175-5DEEAC377045}"/>
    <dgm:cxn modelId="{D27F1A92-2AF8-46C3-9D5B-2D9074A26382}" srcId="{678B9A89-63DD-47BF-85C7-D508534894BB}" destId="{48DD7EA4-9BEC-45F4-9300-F70862CAD871}" srcOrd="0" destOrd="0" parTransId="{1A9B6218-6758-4303-B460-8AFC9E678C6E}" sibTransId="{CB746DF8-3EAD-4877-9E38-E006D9FDEFD2}"/>
    <dgm:cxn modelId="{72F1CEF5-A566-4D33-8971-4EEA59DCBD0D}" type="presParOf" srcId="{A5B3E88E-F5AB-46B7-92F6-BADD71DB7281}" destId="{A64A5A3E-D983-4408-8E4F-97B2C04AB137}" srcOrd="0" destOrd="0" presId="urn:microsoft.com/office/officeart/2009/3/layout/SubStepProcess"/>
    <dgm:cxn modelId="{407F3376-C413-489C-B86E-2E1ED4B93935}" type="presParOf" srcId="{A5B3E88E-F5AB-46B7-92F6-BADD71DB7281}" destId="{0575AB4B-2E79-4C96-9991-6DD94554A4C0}" srcOrd="1" destOrd="0" presId="urn:microsoft.com/office/officeart/2009/3/layout/SubStepProcess"/>
    <dgm:cxn modelId="{547910BC-82A4-4CBA-B3FD-E1F1F6429B3D}" type="presParOf" srcId="{A5B3E88E-F5AB-46B7-92F6-BADD71DB7281}" destId="{F503E49C-B67F-43B4-A1FC-B7E578B157B5}" srcOrd="2" destOrd="0" presId="urn:microsoft.com/office/officeart/2009/3/layout/SubStepProcess"/>
    <dgm:cxn modelId="{3669C41A-6784-42ED-B61F-EEE28F7A049D}" type="presParOf" srcId="{F503E49C-B67F-43B4-A1FC-B7E578B157B5}" destId="{BA878BAF-2D45-49AE-B1FE-3E916E53F52E}" srcOrd="0" destOrd="0" presId="urn:microsoft.com/office/officeart/2009/3/layout/SubStepProcess"/>
    <dgm:cxn modelId="{DF4021EC-9570-439E-963E-1F96218B983D}" type="presParOf" srcId="{F503E49C-B67F-43B4-A1FC-B7E578B157B5}" destId="{BFE4C199-21A5-463E-B36D-58435A38C05D}" srcOrd="1" destOrd="0" presId="urn:microsoft.com/office/officeart/2009/3/layout/SubStepProcess"/>
    <dgm:cxn modelId="{A50BA034-2D04-435A-97C7-C8CEF83B517E}" type="presParOf" srcId="{F503E49C-B67F-43B4-A1FC-B7E578B157B5}" destId="{4655513E-3928-4257-AF85-C3F1F212C00E}" srcOrd="2" destOrd="0" presId="urn:microsoft.com/office/officeart/2009/3/layout/SubStepProcess"/>
    <dgm:cxn modelId="{B6915CA9-40B4-4F92-B816-0B50C4B23887}" type="presParOf" srcId="{F503E49C-B67F-43B4-A1FC-B7E578B157B5}" destId="{CF52CBC2-AAB1-4265-ABE0-80242178C0B7}" srcOrd="3" destOrd="0" presId="urn:microsoft.com/office/officeart/2009/3/layout/SubStepProcess"/>
    <dgm:cxn modelId="{E95AF21F-1E35-4959-9A6B-DB6D5F63C609}" type="presParOf" srcId="{CF52CBC2-AAB1-4265-ABE0-80242178C0B7}" destId="{23EDBAAE-F7C4-49F7-8692-9B2BF6ACB1EC}" srcOrd="0" destOrd="0" presId="urn:microsoft.com/office/officeart/2009/3/layout/SubStepProcess"/>
    <dgm:cxn modelId="{1755A141-6022-4217-AC28-90BF8792D028}" type="presParOf" srcId="{CF52CBC2-AAB1-4265-ABE0-80242178C0B7}" destId="{9A263988-2BE0-404B-9584-CB58C1981E96}" srcOrd="1" destOrd="0" presId="urn:microsoft.com/office/officeart/2009/3/layout/SubStepProcess"/>
    <dgm:cxn modelId="{B5FC578D-89F9-4F74-92E5-FEAB43BB7B41}" type="presParOf" srcId="{CF52CBC2-AAB1-4265-ABE0-80242178C0B7}" destId="{8D2A27D1-1239-419C-BA81-007EEF261E48}" srcOrd="2" destOrd="0" presId="urn:microsoft.com/office/officeart/2009/3/layout/SubStepProcess"/>
    <dgm:cxn modelId="{02B3C546-C9F3-4DD3-B25E-218332A29834}" type="presParOf" srcId="{CF52CBC2-AAB1-4265-ABE0-80242178C0B7}" destId="{E58FC470-1665-4508-8C46-16C97BB799EF}" srcOrd="3" destOrd="0" presId="urn:microsoft.com/office/officeart/2009/3/layout/SubStepProcess"/>
    <dgm:cxn modelId="{0F165EE1-781A-4ACB-B129-FEF361920F45}" type="presParOf" srcId="{CF52CBC2-AAB1-4265-ABE0-80242178C0B7}" destId="{0B60CCBF-4200-4624-A378-A8A4BFE8CDA6}" srcOrd="4" destOrd="0" presId="urn:microsoft.com/office/officeart/2009/3/layout/SubStepProcess"/>
    <dgm:cxn modelId="{EA866AC9-C437-4263-8CB8-C6CBEC19503A}" type="presParOf" srcId="{A5B3E88E-F5AB-46B7-92F6-BADD71DB7281}" destId="{276F3A79-8E38-4611-B535-954CB9EFD7AA}" srcOrd="3" destOrd="0" presId="urn:microsoft.com/office/officeart/2009/3/layout/SubStepProcess"/>
    <dgm:cxn modelId="{BD597E5C-4E9B-4A89-9038-4E05BB94127B}" type="presParOf" srcId="{A5B3E88E-F5AB-46B7-92F6-BADD71DB7281}" destId="{956F0691-5F86-4687-B579-2091719CE46D}" srcOrd="4" destOrd="0" presId="urn:microsoft.com/office/officeart/2009/3/layout/SubStepProcess"/>
    <dgm:cxn modelId="{EA03AF67-2080-4C2C-BA46-51F36923D7F6}" type="presParOf" srcId="{A5B3E88E-F5AB-46B7-92F6-BADD71DB7281}" destId="{A986C793-535E-427C-99DE-3404EF5B2843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49FADBF-0716-4D0E-B9DF-CCB2A03848A4}" type="doc">
      <dgm:prSet loTypeId="urn:microsoft.com/office/officeart/2005/8/layout/arrow2" loCatId="process" qsTypeId="urn:microsoft.com/office/officeart/2005/8/quickstyle/3d1" qsCatId="3D" csTypeId="urn:microsoft.com/office/officeart/2005/8/colors/colorful3" csCatId="colorful" phldr="1"/>
      <dgm:spPr/>
    </dgm:pt>
    <dgm:pt modelId="{F62FB8A3-3640-4831-AC7A-F1FC0C08CBB0}">
      <dgm:prSet phldrT="[Text]"/>
      <dgm:spPr/>
      <dgm:t>
        <a:bodyPr/>
        <a:lstStyle/>
        <a:p>
          <a:pPr algn="ctr" rtl="1"/>
          <a:r>
            <a:rPr lang="fa-IR" dirty="0" smtClean="0"/>
            <a:t>قرارگیری بنا در زیر زمین </a:t>
          </a:r>
          <a:endParaRPr lang="fa-IR" dirty="0"/>
        </a:p>
      </dgm:t>
    </dgm:pt>
    <dgm:pt modelId="{0A7ABE96-5DFF-4810-B053-3287809934FF}" type="parTrans" cxnId="{421C9C7A-F65D-420A-B9F2-22774DD2CA35}">
      <dgm:prSet/>
      <dgm:spPr/>
      <dgm:t>
        <a:bodyPr/>
        <a:lstStyle/>
        <a:p>
          <a:pPr algn="ctr" rtl="1"/>
          <a:endParaRPr lang="fa-IR"/>
        </a:p>
      </dgm:t>
    </dgm:pt>
    <dgm:pt modelId="{F4FFFE50-BE7A-4A65-96A9-374A203A981D}" type="sibTrans" cxnId="{421C9C7A-F65D-420A-B9F2-22774DD2CA35}">
      <dgm:prSet/>
      <dgm:spPr/>
      <dgm:t>
        <a:bodyPr/>
        <a:lstStyle/>
        <a:p>
          <a:pPr algn="ctr" rtl="1"/>
          <a:endParaRPr lang="fa-IR"/>
        </a:p>
      </dgm:t>
    </dgm:pt>
    <dgm:pt modelId="{EC15ACAD-F320-4B5C-9F15-6E45EDCA4CAC}">
      <dgm:prSet phldrT="[Text]"/>
      <dgm:spPr/>
      <dgm:t>
        <a:bodyPr/>
        <a:lstStyle/>
        <a:p>
          <a:pPr algn="ctr" rtl="1"/>
          <a:r>
            <a:rPr lang="fa-IR" dirty="0" smtClean="0"/>
            <a:t>در نظر گرفتن مسائل امنیتی</a:t>
          </a:r>
          <a:endParaRPr lang="fa-IR" dirty="0"/>
        </a:p>
      </dgm:t>
    </dgm:pt>
    <dgm:pt modelId="{1C18F913-9FEB-4DF9-BCBA-8D5FEF539245}" type="parTrans" cxnId="{C5532A58-8759-494E-A23A-B0AB957A8614}">
      <dgm:prSet/>
      <dgm:spPr/>
      <dgm:t>
        <a:bodyPr/>
        <a:lstStyle/>
        <a:p>
          <a:pPr algn="ctr" rtl="1"/>
          <a:endParaRPr lang="fa-IR"/>
        </a:p>
      </dgm:t>
    </dgm:pt>
    <dgm:pt modelId="{539E9540-B9F6-4D72-B139-BCA3BA6612FA}" type="sibTrans" cxnId="{C5532A58-8759-494E-A23A-B0AB957A8614}">
      <dgm:prSet/>
      <dgm:spPr/>
      <dgm:t>
        <a:bodyPr/>
        <a:lstStyle/>
        <a:p>
          <a:pPr algn="ctr" rtl="1"/>
          <a:endParaRPr lang="fa-IR"/>
        </a:p>
      </dgm:t>
    </dgm:pt>
    <dgm:pt modelId="{714E7C8A-9BC7-44E5-986C-5C89D3E42C4E}">
      <dgm:prSet phldrT="[Text]"/>
      <dgm:spPr/>
      <dgm:t>
        <a:bodyPr/>
        <a:lstStyle/>
        <a:p>
          <a:pPr algn="ctr" rtl="1"/>
          <a:r>
            <a:rPr lang="fa-IR" dirty="0" smtClean="0"/>
            <a:t>توجه به سایت پیرامون</a:t>
          </a:r>
          <a:endParaRPr lang="fa-IR" dirty="0"/>
        </a:p>
      </dgm:t>
    </dgm:pt>
    <dgm:pt modelId="{CE8D3E02-BBB8-43A3-A97E-325911FD1B71}" type="parTrans" cxnId="{1C2EBE8A-07BC-47FA-954A-4DF557367214}">
      <dgm:prSet/>
      <dgm:spPr/>
      <dgm:t>
        <a:bodyPr/>
        <a:lstStyle/>
        <a:p>
          <a:pPr algn="ctr" rtl="1"/>
          <a:endParaRPr lang="fa-IR"/>
        </a:p>
      </dgm:t>
    </dgm:pt>
    <dgm:pt modelId="{B2A6C085-614E-4F1F-A418-5C806194D819}" type="sibTrans" cxnId="{1C2EBE8A-07BC-47FA-954A-4DF557367214}">
      <dgm:prSet/>
      <dgm:spPr/>
      <dgm:t>
        <a:bodyPr/>
        <a:lstStyle/>
        <a:p>
          <a:pPr algn="ctr" rtl="1"/>
          <a:endParaRPr lang="fa-IR"/>
        </a:p>
      </dgm:t>
    </dgm:pt>
    <dgm:pt modelId="{973D18B5-AD51-4E47-8B29-D548EB569C26}" type="pres">
      <dgm:prSet presAssocID="{249FADBF-0716-4D0E-B9DF-CCB2A03848A4}" presName="arrowDiagram" presStyleCnt="0">
        <dgm:presLayoutVars>
          <dgm:chMax val="5"/>
          <dgm:dir/>
          <dgm:resizeHandles val="exact"/>
        </dgm:presLayoutVars>
      </dgm:prSet>
      <dgm:spPr/>
    </dgm:pt>
    <dgm:pt modelId="{4DEF3112-FE1C-4F4F-B251-AF1B30F4A374}" type="pres">
      <dgm:prSet presAssocID="{249FADBF-0716-4D0E-B9DF-CCB2A03848A4}" presName="arrow" presStyleLbl="bgShp" presStyleIdx="0" presStyleCnt="1"/>
      <dgm:spPr/>
    </dgm:pt>
    <dgm:pt modelId="{58F0530B-D0B6-4BFC-B2BA-7D14A252EC62}" type="pres">
      <dgm:prSet presAssocID="{249FADBF-0716-4D0E-B9DF-CCB2A03848A4}" presName="arrowDiagram3" presStyleCnt="0"/>
      <dgm:spPr/>
    </dgm:pt>
    <dgm:pt modelId="{AB1F720F-604B-4763-A28B-C680C0BBE412}" type="pres">
      <dgm:prSet presAssocID="{F62FB8A3-3640-4831-AC7A-F1FC0C08CBB0}" presName="bullet3a" presStyleLbl="node1" presStyleIdx="0" presStyleCnt="3"/>
      <dgm:spPr/>
    </dgm:pt>
    <dgm:pt modelId="{9216F223-7BA9-4E4D-98B7-B41874717452}" type="pres">
      <dgm:prSet presAssocID="{F62FB8A3-3640-4831-AC7A-F1FC0C08CBB0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E436EB5-8BA4-4314-AC8B-1156DE2FF86F}" type="pres">
      <dgm:prSet presAssocID="{EC15ACAD-F320-4B5C-9F15-6E45EDCA4CAC}" presName="bullet3b" presStyleLbl="node1" presStyleIdx="1" presStyleCnt="3"/>
      <dgm:spPr/>
    </dgm:pt>
    <dgm:pt modelId="{2F229473-65A2-4726-B3B4-AB675BE994C1}" type="pres">
      <dgm:prSet presAssocID="{EC15ACAD-F320-4B5C-9F15-6E45EDCA4CAC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2C07927A-919D-4C65-B146-76B866B08A1D}" type="pres">
      <dgm:prSet presAssocID="{714E7C8A-9BC7-44E5-986C-5C89D3E42C4E}" presName="bullet3c" presStyleLbl="node1" presStyleIdx="2" presStyleCnt="3"/>
      <dgm:spPr/>
    </dgm:pt>
    <dgm:pt modelId="{42391290-3973-4614-9D7C-CE936B7E4171}" type="pres">
      <dgm:prSet presAssocID="{714E7C8A-9BC7-44E5-986C-5C89D3E42C4E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BB86520A-8811-4F3F-8267-A34D440737A2}" type="presOf" srcId="{EC15ACAD-F320-4B5C-9F15-6E45EDCA4CAC}" destId="{2F229473-65A2-4726-B3B4-AB675BE994C1}" srcOrd="0" destOrd="0" presId="urn:microsoft.com/office/officeart/2005/8/layout/arrow2"/>
    <dgm:cxn modelId="{C5532A58-8759-494E-A23A-B0AB957A8614}" srcId="{249FADBF-0716-4D0E-B9DF-CCB2A03848A4}" destId="{EC15ACAD-F320-4B5C-9F15-6E45EDCA4CAC}" srcOrd="1" destOrd="0" parTransId="{1C18F913-9FEB-4DF9-BCBA-8D5FEF539245}" sibTransId="{539E9540-B9F6-4D72-B139-BCA3BA6612FA}"/>
    <dgm:cxn modelId="{754A39CA-8726-4E3A-9640-78ACE35196CF}" type="presOf" srcId="{714E7C8A-9BC7-44E5-986C-5C89D3E42C4E}" destId="{42391290-3973-4614-9D7C-CE936B7E4171}" srcOrd="0" destOrd="0" presId="urn:microsoft.com/office/officeart/2005/8/layout/arrow2"/>
    <dgm:cxn modelId="{1C2EBE8A-07BC-47FA-954A-4DF557367214}" srcId="{249FADBF-0716-4D0E-B9DF-CCB2A03848A4}" destId="{714E7C8A-9BC7-44E5-986C-5C89D3E42C4E}" srcOrd="2" destOrd="0" parTransId="{CE8D3E02-BBB8-43A3-A97E-325911FD1B71}" sibTransId="{B2A6C085-614E-4F1F-A418-5C806194D819}"/>
    <dgm:cxn modelId="{34B200F6-4576-4790-B581-76189917A945}" type="presOf" srcId="{F62FB8A3-3640-4831-AC7A-F1FC0C08CBB0}" destId="{9216F223-7BA9-4E4D-98B7-B41874717452}" srcOrd="0" destOrd="0" presId="urn:microsoft.com/office/officeart/2005/8/layout/arrow2"/>
    <dgm:cxn modelId="{7C5759AC-7D5F-4D22-BE40-9BCFB0757DC7}" type="presOf" srcId="{249FADBF-0716-4D0E-B9DF-CCB2A03848A4}" destId="{973D18B5-AD51-4E47-8B29-D548EB569C26}" srcOrd="0" destOrd="0" presId="urn:microsoft.com/office/officeart/2005/8/layout/arrow2"/>
    <dgm:cxn modelId="{421C9C7A-F65D-420A-B9F2-22774DD2CA35}" srcId="{249FADBF-0716-4D0E-B9DF-CCB2A03848A4}" destId="{F62FB8A3-3640-4831-AC7A-F1FC0C08CBB0}" srcOrd="0" destOrd="0" parTransId="{0A7ABE96-5DFF-4810-B053-3287809934FF}" sibTransId="{F4FFFE50-BE7A-4A65-96A9-374A203A981D}"/>
    <dgm:cxn modelId="{EA07494C-D876-40A1-8C93-021D2905B956}" type="presParOf" srcId="{973D18B5-AD51-4E47-8B29-D548EB569C26}" destId="{4DEF3112-FE1C-4F4F-B251-AF1B30F4A374}" srcOrd="0" destOrd="0" presId="urn:microsoft.com/office/officeart/2005/8/layout/arrow2"/>
    <dgm:cxn modelId="{8A8C13C7-766B-4DCF-9D7C-C543DA2FBD2B}" type="presParOf" srcId="{973D18B5-AD51-4E47-8B29-D548EB569C26}" destId="{58F0530B-D0B6-4BFC-B2BA-7D14A252EC62}" srcOrd="1" destOrd="0" presId="urn:microsoft.com/office/officeart/2005/8/layout/arrow2"/>
    <dgm:cxn modelId="{835FDF86-5709-42BF-A373-6FF544246263}" type="presParOf" srcId="{58F0530B-D0B6-4BFC-B2BA-7D14A252EC62}" destId="{AB1F720F-604B-4763-A28B-C680C0BBE412}" srcOrd="0" destOrd="0" presId="urn:microsoft.com/office/officeart/2005/8/layout/arrow2"/>
    <dgm:cxn modelId="{56F957C6-5244-4725-8139-EB802738A72E}" type="presParOf" srcId="{58F0530B-D0B6-4BFC-B2BA-7D14A252EC62}" destId="{9216F223-7BA9-4E4D-98B7-B41874717452}" srcOrd="1" destOrd="0" presId="urn:microsoft.com/office/officeart/2005/8/layout/arrow2"/>
    <dgm:cxn modelId="{1DD9A915-58CC-492D-9D04-E5D195D6055F}" type="presParOf" srcId="{58F0530B-D0B6-4BFC-B2BA-7D14A252EC62}" destId="{7E436EB5-8BA4-4314-AC8B-1156DE2FF86F}" srcOrd="2" destOrd="0" presId="urn:microsoft.com/office/officeart/2005/8/layout/arrow2"/>
    <dgm:cxn modelId="{8144A4BC-9911-4FAD-A0DE-CB2142372DFE}" type="presParOf" srcId="{58F0530B-D0B6-4BFC-B2BA-7D14A252EC62}" destId="{2F229473-65A2-4726-B3B4-AB675BE994C1}" srcOrd="3" destOrd="0" presId="urn:microsoft.com/office/officeart/2005/8/layout/arrow2"/>
    <dgm:cxn modelId="{454158F8-AB65-42B4-9BA5-54F02FF70BD7}" type="presParOf" srcId="{58F0530B-D0B6-4BFC-B2BA-7D14A252EC62}" destId="{2C07927A-919D-4C65-B146-76B866B08A1D}" srcOrd="4" destOrd="0" presId="urn:microsoft.com/office/officeart/2005/8/layout/arrow2"/>
    <dgm:cxn modelId="{EAE594E0-F86A-4DEF-B28B-49B56EEE3914}" type="presParOf" srcId="{58F0530B-D0B6-4BFC-B2BA-7D14A252EC62}" destId="{42391290-3973-4614-9D7C-CE936B7E417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FA09B1-5516-481E-B241-67F52BDFAEB3}" type="doc">
      <dgm:prSet loTypeId="urn:microsoft.com/office/officeart/2009/3/layout/Phased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80AA7CE2-A3CD-48AB-A18F-2457CE501F3E}">
      <dgm:prSet phldrT="[Text]" phldr="1"/>
      <dgm:spPr/>
      <dgm:t>
        <a:bodyPr/>
        <a:lstStyle/>
        <a:p>
          <a:pPr rtl="1"/>
          <a:endParaRPr lang="fa-IR"/>
        </a:p>
      </dgm:t>
    </dgm:pt>
    <dgm:pt modelId="{8F862C80-9293-4B74-B7FA-B19F3EF53E83}" type="parTrans" cxnId="{0D5B684F-80C8-4DCC-8A54-265AE102F740}">
      <dgm:prSet/>
      <dgm:spPr/>
      <dgm:t>
        <a:bodyPr/>
        <a:lstStyle/>
        <a:p>
          <a:pPr rtl="1"/>
          <a:endParaRPr lang="fa-IR"/>
        </a:p>
      </dgm:t>
    </dgm:pt>
    <dgm:pt modelId="{8380EE32-CD35-4E9B-A0D5-752606C0E040}" type="sibTrans" cxnId="{0D5B684F-80C8-4DCC-8A54-265AE102F740}">
      <dgm:prSet/>
      <dgm:spPr/>
      <dgm:t>
        <a:bodyPr/>
        <a:lstStyle/>
        <a:p>
          <a:pPr rtl="1"/>
          <a:endParaRPr lang="fa-IR"/>
        </a:p>
      </dgm:t>
    </dgm:pt>
    <dgm:pt modelId="{B053E8AD-FBA1-4864-99D4-0EBFD8326578}">
      <dgm:prSet phldrT="[Text]" custT="1"/>
      <dgm:spPr/>
      <dgm:t>
        <a:bodyPr/>
        <a:lstStyle/>
        <a:p>
          <a:pPr rtl="1"/>
          <a:r>
            <a:rPr lang="fa-IR" sz="700" dirty="0" smtClean="0"/>
            <a:t>بخش نمایشگاهی</a:t>
          </a:r>
          <a:endParaRPr lang="fa-IR" sz="700" dirty="0"/>
        </a:p>
      </dgm:t>
    </dgm:pt>
    <dgm:pt modelId="{DEDB45DF-3DDC-46BE-8D52-2DBAC66A482B}" type="parTrans" cxnId="{818FB632-4E0F-49AD-845C-07CBEF7F7C9A}">
      <dgm:prSet/>
      <dgm:spPr/>
      <dgm:t>
        <a:bodyPr/>
        <a:lstStyle/>
        <a:p>
          <a:pPr rtl="1"/>
          <a:endParaRPr lang="fa-IR"/>
        </a:p>
      </dgm:t>
    </dgm:pt>
    <dgm:pt modelId="{302539D5-65DB-4608-BE05-8112867EC444}" type="sibTrans" cxnId="{818FB632-4E0F-49AD-845C-07CBEF7F7C9A}">
      <dgm:prSet/>
      <dgm:spPr/>
      <dgm:t>
        <a:bodyPr/>
        <a:lstStyle/>
        <a:p>
          <a:pPr rtl="1"/>
          <a:endParaRPr lang="fa-IR"/>
        </a:p>
      </dgm:t>
    </dgm:pt>
    <dgm:pt modelId="{DFE52894-9A53-4C23-B404-D02E6769017D}">
      <dgm:prSet phldrT="[Text]" custT="1"/>
      <dgm:spPr/>
      <dgm:t>
        <a:bodyPr/>
        <a:lstStyle/>
        <a:p>
          <a:pPr rtl="1"/>
          <a:r>
            <a:rPr lang="fa-IR" sz="800" dirty="0" smtClean="0"/>
            <a:t>تفکیک دو بخش اداری و نمایشگاهی و قرار دادان دسترسی جداگانه برای بخش اداری سبب تفکیک کامل این عرصه شده است که این خود از ازدحام زیاد در موزه جلوگیری می کند</a:t>
          </a:r>
          <a:endParaRPr lang="fa-IR" sz="800" dirty="0"/>
        </a:p>
      </dgm:t>
    </dgm:pt>
    <dgm:pt modelId="{6F0BEC23-CF73-4D32-B571-26542773C306}" type="parTrans" cxnId="{43516848-7FB1-4F87-84DC-E219D3EDE62E}">
      <dgm:prSet/>
      <dgm:spPr/>
      <dgm:t>
        <a:bodyPr/>
        <a:lstStyle/>
        <a:p>
          <a:pPr rtl="1"/>
          <a:endParaRPr lang="fa-IR"/>
        </a:p>
      </dgm:t>
    </dgm:pt>
    <dgm:pt modelId="{4B530FB8-6804-49B9-B038-808E7E68B5FF}" type="sibTrans" cxnId="{43516848-7FB1-4F87-84DC-E219D3EDE62E}">
      <dgm:prSet/>
      <dgm:spPr/>
      <dgm:t>
        <a:bodyPr/>
        <a:lstStyle/>
        <a:p>
          <a:pPr rtl="1"/>
          <a:endParaRPr lang="fa-IR"/>
        </a:p>
      </dgm:t>
    </dgm:pt>
    <dgm:pt modelId="{70E80DD4-221A-44E9-9307-E33E5718A92A}">
      <dgm:prSet phldrT="[Text]" custT="1"/>
      <dgm:spPr/>
      <dgm:t>
        <a:bodyPr/>
        <a:lstStyle/>
        <a:p>
          <a:pPr rtl="1"/>
          <a:r>
            <a:rPr lang="fa-IR" sz="1100" dirty="0" smtClean="0"/>
            <a:t>آمفی تئاتر</a:t>
          </a:r>
          <a:endParaRPr lang="fa-IR" sz="1100" dirty="0"/>
        </a:p>
      </dgm:t>
    </dgm:pt>
    <dgm:pt modelId="{47F87C63-0A23-4F5F-98FD-522463332CF3}" type="parTrans" cxnId="{4B74FC2D-4DC1-400E-BAD7-D8CF3273098B}">
      <dgm:prSet/>
      <dgm:spPr/>
      <dgm:t>
        <a:bodyPr/>
        <a:lstStyle/>
        <a:p>
          <a:pPr rtl="1"/>
          <a:endParaRPr lang="fa-IR"/>
        </a:p>
      </dgm:t>
    </dgm:pt>
    <dgm:pt modelId="{77FF877F-11C5-4DD5-9D20-E60981E51CAE}" type="sibTrans" cxnId="{4B74FC2D-4DC1-400E-BAD7-D8CF3273098B}">
      <dgm:prSet/>
      <dgm:spPr/>
      <dgm:t>
        <a:bodyPr/>
        <a:lstStyle/>
        <a:p>
          <a:pPr rtl="1"/>
          <a:endParaRPr lang="fa-IR"/>
        </a:p>
      </dgm:t>
    </dgm:pt>
    <dgm:pt modelId="{75FBBA46-C835-4EB3-A7E8-D789B6838183}">
      <dgm:prSet phldrT="[Text]" custT="1"/>
      <dgm:spPr/>
      <dgm:t>
        <a:bodyPr/>
        <a:lstStyle/>
        <a:p>
          <a:pPr rtl="1"/>
          <a:r>
            <a:rPr lang="fa-IR" sz="1100" dirty="0" smtClean="0"/>
            <a:t>بخش اداری</a:t>
          </a:r>
          <a:endParaRPr lang="fa-IR" sz="1100" dirty="0"/>
        </a:p>
      </dgm:t>
    </dgm:pt>
    <dgm:pt modelId="{25C6FC26-2725-4F4C-AAF8-641EC17A245E}" type="sibTrans" cxnId="{D7484111-C576-4BF4-9545-17FE8FBC25D4}">
      <dgm:prSet/>
      <dgm:spPr/>
      <dgm:t>
        <a:bodyPr/>
        <a:lstStyle/>
        <a:p>
          <a:pPr rtl="1"/>
          <a:endParaRPr lang="fa-IR"/>
        </a:p>
      </dgm:t>
    </dgm:pt>
    <dgm:pt modelId="{BCB8C698-DA67-4D83-AEE1-0CB5DD57A310}" type="parTrans" cxnId="{D7484111-C576-4BF4-9545-17FE8FBC25D4}">
      <dgm:prSet/>
      <dgm:spPr/>
      <dgm:t>
        <a:bodyPr/>
        <a:lstStyle/>
        <a:p>
          <a:pPr rtl="1"/>
          <a:endParaRPr lang="fa-IR"/>
        </a:p>
      </dgm:t>
    </dgm:pt>
    <dgm:pt modelId="{61D61D2C-61F2-4549-8378-CEAC6E5CF431}">
      <dgm:prSet phldrT="[Text]" phldr="1"/>
      <dgm:spPr/>
      <dgm:t>
        <a:bodyPr/>
        <a:lstStyle/>
        <a:p>
          <a:pPr rtl="1"/>
          <a:endParaRPr lang="fa-IR" dirty="0"/>
        </a:p>
      </dgm:t>
    </dgm:pt>
    <dgm:pt modelId="{0C4D7F46-67F8-4617-BED6-1CD898600E6B}" type="sibTrans" cxnId="{FEB6D54E-09EE-4302-8A9B-37EF77306029}">
      <dgm:prSet/>
      <dgm:spPr/>
      <dgm:t>
        <a:bodyPr/>
        <a:lstStyle/>
        <a:p>
          <a:pPr rtl="1"/>
          <a:endParaRPr lang="fa-IR"/>
        </a:p>
      </dgm:t>
    </dgm:pt>
    <dgm:pt modelId="{6D4189E5-EC95-41B3-AF92-DCACFC8D7FD3}" type="parTrans" cxnId="{FEB6D54E-09EE-4302-8A9B-37EF77306029}">
      <dgm:prSet/>
      <dgm:spPr/>
      <dgm:t>
        <a:bodyPr/>
        <a:lstStyle/>
        <a:p>
          <a:pPr rtl="1"/>
          <a:endParaRPr lang="fa-IR"/>
        </a:p>
      </dgm:t>
    </dgm:pt>
    <dgm:pt modelId="{63451E40-9426-4432-AF59-4CA1AF348BB6}" type="pres">
      <dgm:prSet presAssocID="{0DFA09B1-5516-481E-B241-67F52BDFAEB3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pPr rtl="1"/>
          <a:endParaRPr lang="fa-IR"/>
        </a:p>
      </dgm:t>
    </dgm:pt>
    <dgm:pt modelId="{DCBA6501-8A45-4C0E-B5F5-F0106FF472DE}" type="pres">
      <dgm:prSet presAssocID="{0DFA09B1-5516-481E-B241-67F52BDFAEB3}" presName="arc1" presStyleLbl="node1" presStyleIdx="0" presStyleCnt="4"/>
      <dgm:spPr/>
    </dgm:pt>
    <dgm:pt modelId="{950B9647-17E3-42B8-B014-348F15FA533C}" type="pres">
      <dgm:prSet presAssocID="{0DFA09B1-5516-481E-B241-67F52BDFAEB3}" presName="arc3" presStyleLbl="node1" presStyleIdx="1" presStyleCnt="4"/>
      <dgm:spPr/>
    </dgm:pt>
    <dgm:pt modelId="{44A89CE6-6FC4-4B9D-835C-1ED112F2E6AB}" type="pres">
      <dgm:prSet presAssocID="{0DFA09B1-5516-481E-B241-67F52BDFAEB3}" presName="parentText2" presStyleLbl="revTx" presStyleIdx="0" presStyleCnt="3" custScaleX="333579" custScaleY="147275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2CEB1017-44E2-495C-8642-53720D6308E5}" type="pres">
      <dgm:prSet presAssocID="{0DFA09B1-5516-481E-B241-67F52BDFAEB3}" presName="arc2" presStyleLbl="node1" presStyleIdx="2" presStyleCnt="4"/>
      <dgm:spPr/>
    </dgm:pt>
    <dgm:pt modelId="{F83D15D3-63F7-4284-9E73-11228346AEBA}" type="pres">
      <dgm:prSet presAssocID="{0DFA09B1-5516-481E-B241-67F52BDFAEB3}" presName="arc4" presStyleLbl="node1" presStyleIdx="3" presStyleCnt="4"/>
      <dgm:spPr/>
    </dgm:pt>
    <dgm:pt modelId="{0196FFF7-C20F-42E1-A20F-14C993FD59CE}" type="pres">
      <dgm:prSet presAssocID="{0DFA09B1-5516-481E-B241-67F52BDFAEB3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2FECAEA1-4003-446B-8631-9CED35FFC9E6}" type="pres">
      <dgm:prSet presAssocID="{0DFA09B1-5516-481E-B241-67F52BDFAEB3}" presName="middleComposite" presStyleCnt="0"/>
      <dgm:spPr/>
    </dgm:pt>
    <dgm:pt modelId="{401AC3C7-0480-4066-8169-BC74834947CA}" type="pres">
      <dgm:prSet presAssocID="{70E80DD4-221A-44E9-9307-E33E5718A92A}" presName="circ1" presStyleLbl="vennNode1" presStyleIdx="0" presStyleCnt="4"/>
      <dgm:spPr/>
      <dgm:t>
        <a:bodyPr/>
        <a:lstStyle/>
        <a:p>
          <a:pPr rtl="1"/>
          <a:endParaRPr lang="fa-IR"/>
        </a:p>
      </dgm:t>
    </dgm:pt>
    <dgm:pt modelId="{49A5DCF2-56F3-4FF3-B0BB-E23DC912A822}" type="pres">
      <dgm:prSet presAssocID="{70E80DD4-221A-44E9-9307-E33E5718A92A}" presName="circ1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pPr rtl="1"/>
          <a:endParaRPr lang="fa-IR"/>
        </a:p>
      </dgm:t>
    </dgm:pt>
    <dgm:pt modelId="{BBE62725-F691-4BCE-8AE9-3CEC0D468786}" type="pres">
      <dgm:prSet presAssocID="{0DFA09B1-5516-481E-B241-67F52BDFAEB3}" presName="leftComposite" presStyleCnt="0"/>
      <dgm:spPr/>
    </dgm:pt>
    <dgm:pt modelId="{3F20729A-FB47-48CF-9F05-31CBF858D98E}" type="pres">
      <dgm:prSet presAssocID="{B053E8AD-FBA1-4864-99D4-0EBFD8326578}" presName="childText1_1" presStyleLbl="vennNode1" presStyleIdx="1" presStyleCnt="4">
        <dgm:presLayoutVars>
          <dgm:chMax val="0"/>
          <dgm:chPref val="0"/>
        </dgm:presLayoutVars>
      </dgm:prSet>
      <dgm:spPr/>
      <dgm:t>
        <a:bodyPr/>
        <a:lstStyle/>
        <a:p>
          <a:pPr rtl="1"/>
          <a:endParaRPr lang="fa-IR"/>
        </a:p>
      </dgm:t>
    </dgm:pt>
    <dgm:pt modelId="{7CECBA4B-63EB-479F-B0F2-AA1344825BE2}" type="pres">
      <dgm:prSet presAssocID="{B053E8AD-FBA1-4864-99D4-0EBFD8326578}" presName="ellipse1" presStyleLbl="vennNode1" presStyleIdx="2" presStyleCnt="4"/>
      <dgm:spPr/>
    </dgm:pt>
    <dgm:pt modelId="{201C7E85-D48F-4732-B11F-1801330C9DEA}" type="pres">
      <dgm:prSet presAssocID="{B053E8AD-FBA1-4864-99D4-0EBFD8326578}" presName="ellipse2" presStyleLbl="vennNode1" presStyleIdx="3" presStyleCnt="4"/>
      <dgm:spPr/>
    </dgm:pt>
    <dgm:pt modelId="{03814AF1-8DEC-440C-A0C4-5717E3A1BECD}" type="pres">
      <dgm:prSet presAssocID="{0DFA09B1-5516-481E-B241-67F52BDFAEB3}" presName="rightChild" presStyleLbl="node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pPr rtl="1"/>
          <a:endParaRPr lang="fa-IR"/>
        </a:p>
      </dgm:t>
    </dgm:pt>
    <dgm:pt modelId="{C805D99F-DBC8-4B4D-B24E-6C70EA8DBBC4}" type="pres">
      <dgm:prSet presAssocID="{0DFA09B1-5516-481E-B241-67F52BDFAEB3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818FB632-4E0F-49AD-845C-07CBEF7F7C9A}" srcId="{80AA7CE2-A3CD-48AB-A18F-2457CE501F3E}" destId="{B053E8AD-FBA1-4864-99D4-0EBFD8326578}" srcOrd="0" destOrd="0" parTransId="{DEDB45DF-3DDC-46BE-8D52-2DBAC66A482B}" sibTransId="{302539D5-65DB-4608-BE05-8112867EC444}"/>
    <dgm:cxn modelId="{FDCF9042-BDEB-4457-8F07-50815737CB37}" type="presOf" srcId="{61D61D2C-61F2-4549-8378-CEAC6E5CF431}" destId="{0196FFF7-C20F-42E1-A20F-14C993FD59CE}" srcOrd="0" destOrd="0" presId="urn:microsoft.com/office/officeart/2009/3/layout/PhasedProcess"/>
    <dgm:cxn modelId="{126D1055-62AE-455C-AA1B-97F40555CA73}" type="presOf" srcId="{75FBBA46-C835-4EB3-A7E8-D789B6838183}" destId="{03814AF1-8DEC-440C-A0C4-5717E3A1BECD}" srcOrd="0" destOrd="0" presId="urn:microsoft.com/office/officeart/2009/3/layout/PhasedProcess"/>
    <dgm:cxn modelId="{0D5B684F-80C8-4DCC-8A54-265AE102F740}" srcId="{0DFA09B1-5516-481E-B241-67F52BDFAEB3}" destId="{80AA7CE2-A3CD-48AB-A18F-2457CE501F3E}" srcOrd="0" destOrd="0" parTransId="{8F862C80-9293-4B74-B7FA-B19F3EF53E83}" sibTransId="{8380EE32-CD35-4E9B-A0D5-752606C0E040}"/>
    <dgm:cxn modelId="{D7484111-C576-4BF4-9545-17FE8FBC25D4}" srcId="{61D61D2C-61F2-4549-8378-CEAC6E5CF431}" destId="{75FBBA46-C835-4EB3-A7E8-D789B6838183}" srcOrd="0" destOrd="0" parTransId="{BCB8C698-DA67-4D83-AEE1-0CB5DD57A310}" sibTransId="{25C6FC26-2725-4F4C-AAF8-641EC17A245E}"/>
    <dgm:cxn modelId="{4B74FC2D-4DC1-400E-BAD7-D8CF3273098B}" srcId="{DFE52894-9A53-4C23-B404-D02E6769017D}" destId="{70E80DD4-221A-44E9-9307-E33E5718A92A}" srcOrd="0" destOrd="0" parTransId="{47F87C63-0A23-4F5F-98FD-522463332CF3}" sibTransId="{77FF877F-11C5-4DD5-9D20-E60981E51CAE}"/>
    <dgm:cxn modelId="{0141C847-017F-4CDA-B72D-06DE04499F78}" type="presOf" srcId="{DFE52894-9A53-4C23-B404-D02E6769017D}" destId="{44A89CE6-6FC4-4B9D-835C-1ED112F2E6AB}" srcOrd="0" destOrd="0" presId="urn:microsoft.com/office/officeart/2009/3/layout/PhasedProcess"/>
    <dgm:cxn modelId="{DE72F2E3-7EEB-4576-980F-2CD51339C92B}" type="presOf" srcId="{B053E8AD-FBA1-4864-99D4-0EBFD8326578}" destId="{3F20729A-FB47-48CF-9F05-31CBF858D98E}" srcOrd="0" destOrd="0" presId="urn:microsoft.com/office/officeart/2009/3/layout/PhasedProcess"/>
    <dgm:cxn modelId="{D15C40F7-2EDE-403B-9F59-130E9EFC36FF}" type="presOf" srcId="{70E80DD4-221A-44E9-9307-E33E5718A92A}" destId="{401AC3C7-0480-4066-8169-BC74834947CA}" srcOrd="0" destOrd="0" presId="urn:microsoft.com/office/officeart/2009/3/layout/PhasedProcess"/>
    <dgm:cxn modelId="{FEB6D54E-09EE-4302-8A9B-37EF77306029}" srcId="{0DFA09B1-5516-481E-B241-67F52BDFAEB3}" destId="{61D61D2C-61F2-4549-8378-CEAC6E5CF431}" srcOrd="2" destOrd="0" parTransId="{6D4189E5-EC95-41B3-AF92-DCACFC8D7FD3}" sibTransId="{0C4D7F46-67F8-4617-BED6-1CD898600E6B}"/>
    <dgm:cxn modelId="{3DDD2D40-8BCB-443F-9645-C6CC7805D330}" type="presOf" srcId="{80AA7CE2-A3CD-48AB-A18F-2457CE501F3E}" destId="{C805D99F-DBC8-4B4D-B24E-6C70EA8DBBC4}" srcOrd="0" destOrd="0" presId="urn:microsoft.com/office/officeart/2009/3/layout/PhasedProcess"/>
    <dgm:cxn modelId="{499951A3-A16D-4BD0-A25A-469608258665}" type="presOf" srcId="{70E80DD4-221A-44E9-9307-E33E5718A92A}" destId="{49A5DCF2-56F3-4FF3-B0BB-E23DC912A822}" srcOrd="1" destOrd="0" presId="urn:microsoft.com/office/officeart/2009/3/layout/PhasedProcess"/>
    <dgm:cxn modelId="{FA27BE9B-F13D-42E0-B6DC-9C455D1D28DA}" type="presOf" srcId="{0DFA09B1-5516-481E-B241-67F52BDFAEB3}" destId="{63451E40-9426-4432-AF59-4CA1AF348BB6}" srcOrd="0" destOrd="0" presId="urn:microsoft.com/office/officeart/2009/3/layout/PhasedProcess"/>
    <dgm:cxn modelId="{43516848-7FB1-4F87-84DC-E219D3EDE62E}" srcId="{0DFA09B1-5516-481E-B241-67F52BDFAEB3}" destId="{DFE52894-9A53-4C23-B404-D02E6769017D}" srcOrd="1" destOrd="0" parTransId="{6F0BEC23-CF73-4D32-B571-26542773C306}" sibTransId="{4B530FB8-6804-49B9-B038-808E7E68B5FF}"/>
    <dgm:cxn modelId="{B020287E-08EA-4492-981C-6D896B84AA6D}" type="presParOf" srcId="{63451E40-9426-4432-AF59-4CA1AF348BB6}" destId="{DCBA6501-8A45-4C0E-B5F5-F0106FF472DE}" srcOrd="0" destOrd="0" presId="urn:microsoft.com/office/officeart/2009/3/layout/PhasedProcess"/>
    <dgm:cxn modelId="{3631C669-C4C3-4C3C-87BE-AF7AA7FA47D7}" type="presParOf" srcId="{63451E40-9426-4432-AF59-4CA1AF348BB6}" destId="{950B9647-17E3-42B8-B014-348F15FA533C}" srcOrd="1" destOrd="0" presId="urn:microsoft.com/office/officeart/2009/3/layout/PhasedProcess"/>
    <dgm:cxn modelId="{7671BC07-CA6F-4148-8C88-D7E625AF0849}" type="presParOf" srcId="{63451E40-9426-4432-AF59-4CA1AF348BB6}" destId="{44A89CE6-6FC4-4B9D-835C-1ED112F2E6AB}" srcOrd="2" destOrd="0" presId="urn:microsoft.com/office/officeart/2009/3/layout/PhasedProcess"/>
    <dgm:cxn modelId="{936A3DD9-53B6-425A-8120-E5A6C7A6FD10}" type="presParOf" srcId="{63451E40-9426-4432-AF59-4CA1AF348BB6}" destId="{2CEB1017-44E2-495C-8642-53720D6308E5}" srcOrd="3" destOrd="0" presId="urn:microsoft.com/office/officeart/2009/3/layout/PhasedProcess"/>
    <dgm:cxn modelId="{5D8E18D4-5492-4B75-BCE1-325E0EDBE823}" type="presParOf" srcId="{63451E40-9426-4432-AF59-4CA1AF348BB6}" destId="{F83D15D3-63F7-4284-9E73-11228346AEBA}" srcOrd="4" destOrd="0" presId="urn:microsoft.com/office/officeart/2009/3/layout/PhasedProcess"/>
    <dgm:cxn modelId="{D1FB5325-63BF-4B40-AA6F-6F944C7CA6C8}" type="presParOf" srcId="{63451E40-9426-4432-AF59-4CA1AF348BB6}" destId="{0196FFF7-C20F-42E1-A20F-14C993FD59CE}" srcOrd="5" destOrd="0" presId="urn:microsoft.com/office/officeart/2009/3/layout/PhasedProcess"/>
    <dgm:cxn modelId="{A60A8118-F3FE-4FF1-80F4-191B89CA626F}" type="presParOf" srcId="{63451E40-9426-4432-AF59-4CA1AF348BB6}" destId="{2FECAEA1-4003-446B-8631-9CED35FFC9E6}" srcOrd="6" destOrd="0" presId="urn:microsoft.com/office/officeart/2009/3/layout/PhasedProcess"/>
    <dgm:cxn modelId="{BFBCEA40-EC57-4A22-A072-76EE13F5CF7D}" type="presParOf" srcId="{2FECAEA1-4003-446B-8631-9CED35FFC9E6}" destId="{401AC3C7-0480-4066-8169-BC74834947CA}" srcOrd="0" destOrd="0" presId="urn:microsoft.com/office/officeart/2009/3/layout/PhasedProcess"/>
    <dgm:cxn modelId="{10BDEFC0-A354-4D02-86E4-8EE2E97DBAAC}" type="presParOf" srcId="{2FECAEA1-4003-446B-8631-9CED35FFC9E6}" destId="{49A5DCF2-56F3-4FF3-B0BB-E23DC912A822}" srcOrd="1" destOrd="0" presId="urn:microsoft.com/office/officeart/2009/3/layout/PhasedProcess"/>
    <dgm:cxn modelId="{EBDDD255-FB2A-476E-9234-9E47DE1027CA}" type="presParOf" srcId="{63451E40-9426-4432-AF59-4CA1AF348BB6}" destId="{BBE62725-F691-4BCE-8AE9-3CEC0D468786}" srcOrd="7" destOrd="0" presId="urn:microsoft.com/office/officeart/2009/3/layout/PhasedProcess"/>
    <dgm:cxn modelId="{0316FF83-1C84-43D6-A597-226B40F4813D}" type="presParOf" srcId="{BBE62725-F691-4BCE-8AE9-3CEC0D468786}" destId="{3F20729A-FB47-48CF-9F05-31CBF858D98E}" srcOrd="0" destOrd="0" presId="urn:microsoft.com/office/officeart/2009/3/layout/PhasedProcess"/>
    <dgm:cxn modelId="{E878BFD9-9D6C-4FF8-A5CC-2375C68B59E4}" type="presParOf" srcId="{BBE62725-F691-4BCE-8AE9-3CEC0D468786}" destId="{7CECBA4B-63EB-479F-B0F2-AA1344825BE2}" srcOrd="1" destOrd="0" presId="urn:microsoft.com/office/officeart/2009/3/layout/PhasedProcess"/>
    <dgm:cxn modelId="{C92E991A-855A-447F-BEB7-C04B170B6822}" type="presParOf" srcId="{BBE62725-F691-4BCE-8AE9-3CEC0D468786}" destId="{201C7E85-D48F-4732-B11F-1801330C9DEA}" srcOrd="2" destOrd="0" presId="urn:microsoft.com/office/officeart/2009/3/layout/PhasedProcess"/>
    <dgm:cxn modelId="{634663BF-A46E-431E-92C8-1966D1BAC7B4}" type="presParOf" srcId="{63451E40-9426-4432-AF59-4CA1AF348BB6}" destId="{03814AF1-8DEC-440C-A0C4-5717E3A1BECD}" srcOrd="8" destOrd="0" presId="urn:microsoft.com/office/officeart/2009/3/layout/PhasedProcess"/>
    <dgm:cxn modelId="{E57AE959-E1F1-4DEE-AA40-C337AEE167E6}" type="presParOf" srcId="{63451E40-9426-4432-AF59-4CA1AF348BB6}" destId="{C805D99F-DBC8-4B4D-B24E-6C70EA8DBBC4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35CB0E0-D56C-475C-9625-BFCA23431013}" type="doc">
      <dgm:prSet loTypeId="urn:microsoft.com/office/officeart/2009/3/layout/RandomtoResultProcess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pPr rtl="1"/>
          <a:endParaRPr lang="fa-IR"/>
        </a:p>
      </dgm:t>
    </dgm:pt>
    <dgm:pt modelId="{2904AA7A-393D-4431-A7A1-9ABD22D08788}">
      <dgm:prSet phldrT="[Text]" custT="1"/>
      <dgm:spPr/>
      <dgm:t>
        <a:bodyPr/>
        <a:lstStyle/>
        <a:p>
          <a:pPr rtl="1"/>
          <a:r>
            <a:rPr lang="fa-IR" sz="1600" dirty="0" smtClean="0"/>
            <a:t>پله و سقف </a:t>
          </a:r>
          <a:endParaRPr lang="fa-IR" sz="1600" dirty="0"/>
        </a:p>
      </dgm:t>
    </dgm:pt>
    <dgm:pt modelId="{3DCE3801-862C-42A4-B4E3-D6AC0BF60C35}" type="parTrans" cxnId="{12DC98FC-003C-4A1B-B7D6-DFCB410285FA}">
      <dgm:prSet/>
      <dgm:spPr/>
      <dgm:t>
        <a:bodyPr/>
        <a:lstStyle/>
        <a:p>
          <a:pPr rtl="1"/>
          <a:endParaRPr lang="fa-IR"/>
        </a:p>
      </dgm:t>
    </dgm:pt>
    <dgm:pt modelId="{A207C643-E006-4C2B-A09C-078F5558E2D9}" type="sibTrans" cxnId="{12DC98FC-003C-4A1B-B7D6-DFCB410285FA}">
      <dgm:prSet/>
      <dgm:spPr/>
      <dgm:t>
        <a:bodyPr/>
        <a:lstStyle/>
        <a:p>
          <a:pPr rtl="1"/>
          <a:endParaRPr lang="fa-IR"/>
        </a:p>
      </dgm:t>
    </dgm:pt>
    <dgm:pt modelId="{3E21578F-747E-4168-A890-856AD3930C4B}">
      <dgm:prSet phldrT="[Text]"/>
      <dgm:spPr/>
      <dgm:t>
        <a:bodyPr/>
        <a:lstStyle/>
        <a:p>
          <a:pPr rtl="1"/>
          <a:r>
            <a:rPr lang="fa-IR" dirty="0" smtClean="0"/>
            <a:t>عناصر تزیینی در بنا</a:t>
          </a:r>
          <a:endParaRPr lang="fa-IR" dirty="0"/>
        </a:p>
      </dgm:t>
    </dgm:pt>
    <dgm:pt modelId="{8389AD66-1989-4367-892F-F0F5FB4B6878}" type="parTrans" cxnId="{2663F430-E311-4EA8-B11E-ACBE8CCFA478}">
      <dgm:prSet/>
      <dgm:spPr/>
      <dgm:t>
        <a:bodyPr/>
        <a:lstStyle/>
        <a:p>
          <a:pPr rtl="1"/>
          <a:endParaRPr lang="fa-IR"/>
        </a:p>
      </dgm:t>
    </dgm:pt>
    <dgm:pt modelId="{23DEF21F-65F3-4009-8194-8AF66311743C}" type="sibTrans" cxnId="{2663F430-E311-4EA8-B11E-ACBE8CCFA478}">
      <dgm:prSet/>
      <dgm:spPr/>
      <dgm:t>
        <a:bodyPr/>
        <a:lstStyle/>
        <a:p>
          <a:pPr rtl="1"/>
          <a:endParaRPr lang="fa-IR"/>
        </a:p>
      </dgm:t>
    </dgm:pt>
    <dgm:pt modelId="{A3FB5D5A-1337-46A4-96AE-1EADE7078D20}">
      <dgm:prSet phldrT="[Text]" custT="1"/>
      <dgm:spPr/>
      <dgm:t>
        <a:bodyPr/>
        <a:lstStyle/>
        <a:p>
          <a:pPr rtl="1"/>
          <a:r>
            <a:rPr lang="fa-IR" sz="900" dirty="0" smtClean="0"/>
            <a:t>استفاده از این دو عنصر به عنوان</a:t>
          </a:r>
          <a:endParaRPr lang="fa-IR" sz="900" dirty="0"/>
        </a:p>
      </dgm:t>
    </dgm:pt>
    <dgm:pt modelId="{C3D3E440-27F6-4DC5-B54C-A15A4FDEA010}" type="parTrans" cxnId="{0C72F718-A556-42ED-97AA-77446D24B59D}">
      <dgm:prSet/>
      <dgm:spPr/>
      <dgm:t>
        <a:bodyPr/>
        <a:lstStyle/>
        <a:p>
          <a:pPr rtl="1"/>
          <a:endParaRPr lang="fa-IR"/>
        </a:p>
      </dgm:t>
    </dgm:pt>
    <dgm:pt modelId="{BDB79A22-A0F6-4C01-837C-E7D29EA037EA}" type="sibTrans" cxnId="{0C72F718-A556-42ED-97AA-77446D24B59D}">
      <dgm:prSet/>
      <dgm:spPr/>
      <dgm:t>
        <a:bodyPr/>
        <a:lstStyle/>
        <a:p>
          <a:pPr rtl="1"/>
          <a:endParaRPr lang="fa-IR"/>
        </a:p>
      </dgm:t>
    </dgm:pt>
    <dgm:pt modelId="{6E925D9B-9BEF-4204-94AC-DFCACB392961}" type="pres">
      <dgm:prSet presAssocID="{735CB0E0-D56C-475C-9625-BFCA23431013}" presName="Name0" presStyleCnt="0">
        <dgm:presLayoutVars>
          <dgm:dir val="rev"/>
          <dgm:animOne val="branch"/>
          <dgm:animLvl val="lvl"/>
        </dgm:presLayoutVars>
      </dgm:prSet>
      <dgm:spPr/>
      <dgm:t>
        <a:bodyPr/>
        <a:lstStyle/>
        <a:p>
          <a:pPr rtl="1"/>
          <a:endParaRPr lang="fa-IR"/>
        </a:p>
      </dgm:t>
    </dgm:pt>
    <dgm:pt modelId="{F60C7CF5-D429-4178-96CC-39B5C543383C}" type="pres">
      <dgm:prSet presAssocID="{2904AA7A-393D-4431-A7A1-9ABD22D08788}" presName="chaos" presStyleCnt="0"/>
      <dgm:spPr/>
    </dgm:pt>
    <dgm:pt modelId="{C4F9A83B-EC70-48EB-B7DD-4E1B21B00C60}" type="pres">
      <dgm:prSet presAssocID="{2904AA7A-393D-4431-A7A1-9ABD22D08788}" presName="parTx1" presStyleLbl="revTx" presStyleIdx="0" presStyleCnt="2" custLinFactNeighborX="-6629" custLinFactNeighborY="5428"/>
      <dgm:spPr/>
      <dgm:t>
        <a:bodyPr/>
        <a:lstStyle/>
        <a:p>
          <a:pPr rtl="1"/>
          <a:endParaRPr lang="fa-IR"/>
        </a:p>
      </dgm:t>
    </dgm:pt>
    <dgm:pt modelId="{F5FBA7D8-3850-4665-AF14-FE4C1D65666F}" type="pres">
      <dgm:prSet presAssocID="{2904AA7A-393D-4431-A7A1-9ABD22D08788}" presName="c1" presStyleLbl="node1" presStyleIdx="0" presStyleCnt="19"/>
      <dgm:spPr/>
    </dgm:pt>
    <dgm:pt modelId="{9EC91482-65FB-47FD-BCAB-3C4CE42C3F2E}" type="pres">
      <dgm:prSet presAssocID="{2904AA7A-393D-4431-A7A1-9ABD22D08788}" presName="c2" presStyleLbl="node1" presStyleIdx="1" presStyleCnt="19"/>
      <dgm:spPr/>
    </dgm:pt>
    <dgm:pt modelId="{F7489CF0-8252-4CF5-B926-9E4690810FC4}" type="pres">
      <dgm:prSet presAssocID="{2904AA7A-393D-4431-A7A1-9ABD22D08788}" presName="c3" presStyleLbl="node1" presStyleIdx="2" presStyleCnt="19"/>
      <dgm:spPr/>
    </dgm:pt>
    <dgm:pt modelId="{77F4FD29-9AB4-4042-9ABB-410EE8035DB5}" type="pres">
      <dgm:prSet presAssocID="{2904AA7A-393D-4431-A7A1-9ABD22D08788}" presName="c4" presStyleLbl="node1" presStyleIdx="3" presStyleCnt="19"/>
      <dgm:spPr/>
    </dgm:pt>
    <dgm:pt modelId="{40EE8999-DFF2-4104-AFE3-0EB894D08652}" type="pres">
      <dgm:prSet presAssocID="{2904AA7A-393D-4431-A7A1-9ABD22D08788}" presName="c5" presStyleLbl="node1" presStyleIdx="4" presStyleCnt="19"/>
      <dgm:spPr/>
    </dgm:pt>
    <dgm:pt modelId="{190078F0-426A-4EC5-A279-94DD871AD56F}" type="pres">
      <dgm:prSet presAssocID="{2904AA7A-393D-4431-A7A1-9ABD22D08788}" presName="c6" presStyleLbl="node1" presStyleIdx="5" presStyleCnt="19"/>
      <dgm:spPr/>
    </dgm:pt>
    <dgm:pt modelId="{42326E18-C67F-4A2D-B4E9-FCCC0C0033C5}" type="pres">
      <dgm:prSet presAssocID="{2904AA7A-393D-4431-A7A1-9ABD22D08788}" presName="c7" presStyleLbl="node1" presStyleIdx="6" presStyleCnt="19"/>
      <dgm:spPr/>
    </dgm:pt>
    <dgm:pt modelId="{B83D637B-908A-450C-949A-1590F5B496BC}" type="pres">
      <dgm:prSet presAssocID="{2904AA7A-393D-4431-A7A1-9ABD22D08788}" presName="c8" presStyleLbl="node1" presStyleIdx="7" presStyleCnt="19"/>
      <dgm:spPr/>
    </dgm:pt>
    <dgm:pt modelId="{64ED3803-FD38-420D-8DE0-88B4B32C6474}" type="pres">
      <dgm:prSet presAssocID="{2904AA7A-393D-4431-A7A1-9ABD22D08788}" presName="c9" presStyleLbl="node1" presStyleIdx="8" presStyleCnt="19"/>
      <dgm:spPr/>
    </dgm:pt>
    <dgm:pt modelId="{4EECCE5A-0A4C-43C9-9B9D-10F011AA5289}" type="pres">
      <dgm:prSet presAssocID="{2904AA7A-393D-4431-A7A1-9ABD22D08788}" presName="c10" presStyleLbl="node1" presStyleIdx="9" presStyleCnt="19"/>
      <dgm:spPr/>
    </dgm:pt>
    <dgm:pt modelId="{C52CB7D7-A3B1-4759-BAB8-A0208453F1AF}" type="pres">
      <dgm:prSet presAssocID="{2904AA7A-393D-4431-A7A1-9ABD22D08788}" presName="c11" presStyleLbl="node1" presStyleIdx="10" presStyleCnt="19"/>
      <dgm:spPr/>
    </dgm:pt>
    <dgm:pt modelId="{4320D461-61B7-4985-B640-14BB09EBC2CC}" type="pres">
      <dgm:prSet presAssocID="{2904AA7A-393D-4431-A7A1-9ABD22D08788}" presName="c12" presStyleLbl="node1" presStyleIdx="11" presStyleCnt="19"/>
      <dgm:spPr/>
    </dgm:pt>
    <dgm:pt modelId="{98913A98-ED58-497E-B3E6-9847B25D0E76}" type="pres">
      <dgm:prSet presAssocID="{2904AA7A-393D-4431-A7A1-9ABD22D08788}" presName="c13" presStyleLbl="node1" presStyleIdx="12" presStyleCnt="19"/>
      <dgm:spPr/>
    </dgm:pt>
    <dgm:pt modelId="{4CE52E6E-65BB-4997-8989-D8D58BA6D680}" type="pres">
      <dgm:prSet presAssocID="{2904AA7A-393D-4431-A7A1-9ABD22D08788}" presName="c14" presStyleLbl="node1" presStyleIdx="13" presStyleCnt="19"/>
      <dgm:spPr/>
    </dgm:pt>
    <dgm:pt modelId="{F205F5CF-5CEF-4A5F-A1DB-4FB9624D30DE}" type="pres">
      <dgm:prSet presAssocID="{2904AA7A-393D-4431-A7A1-9ABD22D08788}" presName="c15" presStyleLbl="node1" presStyleIdx="14" presStyleCnt="19"/>
      <dgm:spPr/>
    </dgm:pt>
    <dgm:pt modelId="{A047AF51-E4FE-4D2D-A32F-995F2CCB5804}" type="pres">
      <dgm:prSet presAssocID="{2904AA7A-393D-4431-A7A1-9ABD22D08788}" presName="c16" presStyleLbl="node1" presStyleIdx="15" presStyleCnt="19"/>
      <dgm:spPr/>
    </dgm:pt>
    <dgm:pt modelId="{0D6DE8A2-43B2-4811-8C61-E3110FC7DEB8}" type="pres">
      <dgm:prSet presAssocID="{2904AA7A-393D-4431-A7A1-9ABD22D08788}" presName="c17" presStyleLbl="node1" presStyleIdx="16" presStyleCnt="19"/>
      <dgm:spPr/>
    </dgm:pt>
    <dgm:pt modelId="{9757DF03-F829-4372-8054-B7C5A4CAC8D6}" type="pres">
      <dgm:prSet presAssocID="{2904AA7A-393D-4431-A7A1-9ABD22D08788}" presName="c18" presStyleLbl="node1" presStyleIdx="17" presStyleCnt="19"/>
      <dgm:spPr/>
    </dgm:pt>
    <dgm:pt modelId="{71C2E33A-70A5-4175-9BBC-DCCBE84E2FAC}" type="pres">
      <dgm:prSet presAssocID="{A207C643-E006-4C2B-A09C-078F5558E2D9}" presName="chevronComposite1" presStyleCnt="0"/>
      <dgm:spPr/>
    </dgm:pt>
    <dgm:pt modelId="{0CDA1FDF-8D92-4FF4-8C0E-4235F1A6FF92}" type="pres">
      <dgm:prSet presAssocID="{A207C643-E006-4C2B-A09C-078F5558E2D9}" presName="chevron1" presStyleLbl="sibTrans2D1" presStyleIdx="0" presStyleCnt="2"/>
      <dgm:spPr/>
    </dgm:pt>
    <dgm:pt modelId="{B31930DD-608F-4B14-82EB-57AB5F8987E3}" type="pres">
      <dgm:prSet presAssocID="{A207C643-E006-4C2B-A09C-078F5558E2D9}" presName="spChevron1" presStyleCnt="0"/>
      <dgm:spPr/>
    </dgm:pt>
    <dgm:pt modelId="{2A99B464-87DD-40F2-8013-5BEF8356778F}" type="pres">
      <dgm:prSet presAssocID="{A207C643-E006-4C2B-A09C-078F5558E2D9}" presName="overlap" presStyleCnt="0"/>
      <dgm:spPr/>
    </dgm:pt>
    <dgm:pt modelId="{19C0BC87-51B2-4420-9EA9-6D5912386E84}" type="pres">
      <dgm:prSet presAssocID="{A207C643-E006-4C2B-A09C-078F5558E2D9}" presName="chevronComposite2" presStyleCnt="0"/>
      <dgm:spPr/>
    </dgm:pt>
    <dgm:pt modelId="{57F9338A-3E67-4FAF-844C-FCA57DB134CA}" type="pres">
      <dgm:prSet presAssocID="{A207C643-E006-4C2B-A09C-078F5558E2D9}" presName="chevron2" presStyleLbl="sibTrans2D1" presStyleIdx="1" presStyleCnt="2"/>
      <dgm:spPr/>
    </dgm:pt>
    <dgm:pt modelId="{F4AEB00B-EB61-4081-8DC5-69BAD9E63142}" type="pres">
      <dgm:prSet presAssocID="{A207C643-E006-4C2B-A09C-078F5558E2D9}" presName="spChevron2" presStyleCnt="0"/>
      <dgm:spPr/>
    </dgm:pt>
    <dgm:pt modelId="{53BBA41A-459B-4E5D-9028-831E037BAB65}" type="pres">
      <dgm:prSet presAssocID="{3E21578F-747E-4168-A890-856AD3930C4B}" presName="last" presStyleCnt="0"/>
      <dgm:spPr/>
    </dgm:pt>
    <dgm:pt modelId="{0185089B-22E1-4565-932E-CA35F849AD45}" type="pres">
      <dgm:prSet presAssocID="{3E21578F-747E-4168-A890-856AD3930C4B}" presName="circleTx" presStyleLbl="node1" presStyleIdx="18" presStyleCnt="19"/>
      <dgm:spPr/>
      <dgm:t>
        <a:bodyPr/>
        <a:lstStyle/>
        <a:p>
          <a:pPr rtl="1"/>
          <a:endParaRPr lang="fa-IR"/>
        </a:p>
      </dgm:t>
    </dgm:pt>
    <dgm:pt modelId="{498D1B77-5AA3-473D-BD10-B12E0B4C0936}" type="pres">
      <dgm:prSet presAssocID="{3E21578F-747E-4168-A890-856AD3930C4B}" presName="desTxN" presStyleLbl="revTx" presStyleIdx="1" presStyleCnt="2" custScaleX="153041" custLinFactX="79915" custLinFactNeighborX="100000" custLinFactNeighborY="-2849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8EF6892C-0C4A-4CBB-9472-F228ECBA2668}" type="pres">
      <dgm:prSet presAssocID="{3E21578F-747E-4168-A890-856AD3930C4B}" presName="spN" presStyleCnt="0"/>
      <dgm:spPr/>
    </dgm:pt>
  </dgm:ptLst>
  <dgm:cxnLst>
    <dgm:cxn modelId="{0C72F718-A556-42ED-97AA-77446D24B59D}" srcId="{3E21578F-747E-4168-A890-856AD3930C4B}" destId="{A3FB5D5A-1337-46A4-96AE-1EADE7078D20}" srcOrd="0" destOrd="0" parTransId="{C3D3E440-27F6-4DC5-B54C-A15A4FDEA010}" sibTransId="{BDB79A22-A0F6-4C01-837C-E7D29EA037EA}"/>
    <dgm:cxn modelId="{E7990D7E-EDF1-4B77-9A5A-1E77FFBEDFB3}" type="presOf" srcId="{3E21578F-747E-4168-A890-856AD3930C4B}" destId="{0185089B-22E1-4565-932E-CA35F849AD45}" srcOrd="0" destOrd="0" presId="urn:microsoft.com/office/officeart/2009/3/layout/RandomtoResultProcess"/>
    <dgm:cxn modelId="{A7B72DFC-15D4-4D1C-8D00-368EDAD3D1AD}" type="presOf" srcId="{2904AA7A-393D-4431-A7A1-9ABD22D08788}" destId="{C4F9A83B-EC70-48EB-B7DD-4E1B21B00C60}" srcOrd="0" destOrd="0" presId="urn:microsoft.com/office/officeart/2009/3/layout/RandomtoResultProcess"/>
    <dgm:cxn modelId="{B8AC51CE-D86D-4588-8C43-DF1C67EEC714}" type="presOf" srcId="{735CB0E0-D56C-475C-9625-BFCA23431013}" destId="{6E925D9B-9BEF-4204-94AC-DFCACB392961}" srcOrd="0" destOrd="0" presId="urn:microsoft.com/office/officeart/2009/3/layout/RandomtoResultProcess"/>
    <dgm:cxn modelId="{F5C3ED8D-3789-4841-827C-F34393A2452C}" type="presOf" srcId="{A3FB5D5A-1337-46A4-96AE-1EADE7078D20}" destId="{498D1B77-5AA3-473D-BD10-B12E0B4C0936}" srcOrd="0" destOrd="0" presId="urn:microsoft.com/office/officeart/2009/3/layout/RandomtoResultProcess"/>
    <dgm:cxn modelId="{2663F430-E311-4EA8-B11E-ACBE8CCFA478}" srcId="{735CB0E0-D56C-475C-9625-BFCA23431013}" destId="{3E21578F-747E-4168-A890-856AD3930C4B}" srcOrd="1" destOrd="0" parTransId="{8389AD66-1989-4367-892F-F0F5FB4B6878}" sibTransId="{23DEF21F-65F3-4009-8194-8AF66311743C}"/>
    <dgm:cxn modelId="{12DC98FC-003C-4A1B-B7D6-DFCB410285FA}" srcId="{735CB0E0-D56C-475C-9625-BFCA23431013}" destId="{2904AA7A-393D-4431-A7A1-9ABD22D08788}" srcOrd="0" destOrd="0" parTransId="{3DCE3801-862C-42A4-B4E3-D6AC0BF60C35}" sibTransId="{A207C643-E006-4C2B-A09C-078F5558E2D9}"/>
    <dgm:cxn modelId="{E31312B9-87EE-412E-B475-05E7473234BA}" type="presParOf" srcId="{6E925D9B-9BEF-4204-94AC-DFCACB392961}" destId="{F60C7CF5-D429-4178-96CC-39B5C543383C}" srcOrd="0" destOrd="0" presId="urn:microsoft.com/office/officeart/2009/3/layout/RandomtoResultProcess"/>
    <dgm:cxn modelId="{F1A3C0CD-432F-4288-9DC1-B4A88C6B898D}" type="presParOf" srcId="{F60C7CF5-D429-4178-96CC-39B5C543383C}" destId="{C4F9A83B-EC70-48EB-B7DD-4E1B21B00C60}" srcOrd="0" destOrd="0" presId="urn:microsoft.com/office/officeart/2009/3/layout/RandomtoResultProcess"/>
    <dgm:cxn modelId="{0BF60679-752F-476D-B8C8-14F5E8919334}" type="presParOf" srcId="{F60C7CF5-D429-4178-96CC-39B5C543383C}" destId="{F5FBA7D8-3850-4665-AF14-FE4C1D65666F}" srcOrd="1" destOrd="0" presId="urn:microsoft.com/office/officeart/2009/3/layout/RandomtoResultProcess"/>
    <dgm:cxn modelId="{F988F80C-B6A7-42C8-8BFD-3A7EBEC401EF}" type="presParOf" srcId="{F60C7CF5-D429-4178-96CC-39B5C543383C}" destId="{9EC91482-65FB-47FD-BCAB-3C4CE42C3F2E}" srcOrd="2" destOrd="0" presId="urn:microsoft.com/office/officeart/2009/3/layout/RandomtoResultProcess"/>
    <dgm:cxn modelId="{58CF78CD-1289-4AA0-BC93-F70FD411B5ED}" type="presParOf" srcId="{F60C7CF5-D429-4178-96CC-39B5C543383C}" destId="{F7489CF0-8252-4CF5-B926-9E4690810FC4}" srcOrd="3" destOrd="0" presId="urn:microsoft.com/office/officeart/2009/3/layout/RandomtoResultProcess"/>
    <dgm:cxn modelId="{979A68F5-E286-4100-89D8-B0797B2457BC}" type="presParOf" srcId="{F60C7CF5-D429-4178-96CC-39B5C543383C}" destId="{77F4FD29-9AB4-4042-9ABB-410EE8035DB5}" srcOrd="4" destOrd="0" presId="urn:microsoft.com/office/officeart/2009/3/layout/RandomtoResultProcess"/>
    <dgm:cxn modelId="{2F1F1A3B-8ECF-4E38-B7DA-516DFB3ADF3B}" type="presParOf" srcId="{F60C7CF5-D429-4178-96CC-39B5C543383C}" destId="{40EE8999-DFF2-4104-AFE3-0EB894D08652}" srcOrd="5" destOrd="0" presId="urn:microsoft.com/office/officeart/2009/3/layout/RandomtoResultProcess"/>
    <dgm:cxn modelId="{C61BBD40-7AC1-44A1-9BCB-61DB983EA9B2}" type="presParOf" srcId="{F60C7CF5-D429-4178-96CC-39B5C543383C}" destId="{190078F0-426A-4EC5-A279-94DD871AD56F}" srcOrd="6" destOrd="0" presId="urn:microsoft.com/office/officeart/2009/3/layout/RandomtoResultProcess"/>
    <dgm:cxn modelId="{51440446-EC78-4642-9BBC-AED55BB9FAA6}" type="presParOf" srcId="{F60C7CF5-D429-4178-96CC-39B5C543383C}" destId="{42326E18-C67F-4A2D-B4E9-FCCC0C0033C5}" srcOrd="7" destOrd="0" presId="urn:microsoft.com/office/officeart/2009/3/layout/RandomtoResultProcess"/>
    <dgm:cxn modelId="{EBF2A5BE-3D92-4222-B829-0C3BC34F14D7}" type="presParOf" srcId="{F60C7CF5-D429-4178-96CC-39B5C543383C}" destId="{B83D637B-908A-450C-949A-1590F5B496BC}" srcOrd="8" destOrd="0" presId="urn:microsoft.com/office/officeart/2009/3/layout/RandomtoResultProcess"/>
    <dgm:cxn modelId="{19945B5D-1620-4B7F-BA9F-A7B83CAFD3A6}" type="presParOf" srcId="{F60C7CF5-D429-4178-96CC-39B5C543383C}" destId="{64ED3803-FD38-420D-8DE0-88B4B32C6474}" srcOrd="9" destOrd="0" presId="urn:microsoft.com/office/officeart/2009/3/layout/RandomtoResultProcess"/>
    <dgm:cxn modelId="{97C16B24-60B2-4A62-8900-56F1BC06B9C3}" type="presParOf" srcId="{F60C7CF5-D429-4178-96CC-39B5C543383C}" destId="{4EECCE5A-0A4C-43C9-9B9D-10F011AA5289}" srcOrd="10" destOrd="0" presId="urn:microsoft.com/office/officeart/2009/3/layout/RandomtoResultProcess"/>
    <dgm:cxn modelId="{873D4D93-41E1-4FF4-A372-4DF5021FC0B5}" type="presParOf" srcId="{F60C7CF5-D429-4178-96CC-39B5C543383C}" destId="{C52CB7D7-A3B1-4759-BAB8-A0208453F1AF}" srcOrd="11" destOrd="0" presId="urn:microsoft.com/office/officeart/2009/3/layout/RandomtoResultProcess"/>
    <dgm:cxn modelId="{4A69F8F2-2F90-4A2D-9712-1A09984A682B}" type="presParOf" srcId="{F60C7CF5-D429-4178-96CC-39B5C543383C}" destId="{4320D461-61B7-4985-B640-14BB09EBC2CC}" srcOrd="12" destOrd="0" presId="urn:microsoft.com/office/officeart/2009/3/layout/RandomtoResultProcess"/>
    <dgm:cxn modelId="{36FA1B10-5543-4B11-B6A0-58E7C2AFDE58}" type="presParOf" srcId="{F60C7CF5-D429-4178-96CC-39B5C543383C}" destId="{98913A98-ED58-497E-B3E6-9847B25D0E76}" srcOrd="13" destOrd="0" presId="urn:microsoft.com/office/officeart/2009/3/layout/RandomtoResultProcess"/>
    <dgm:cxn modelId="{7E148A52-43D6-422E-B680-023E03EF45E5}" type="presParOf" srcId="{F60C7CF5-D429-4178-96CC-39B5C543383C}" destId="{4CE52E6E-65BB-4997-8989-D8D58BA6D680}" srcOrd="14" destOrd="0" presId="urn:microsoft.com/office/officeart/2009/3/layout/RandomtoResultProcess"/>
    <dgm:cxn modelId="{16F64A5D-379F-4223-9C04-5A6E7C89B817}" type="presParOf" srcId="{F60C7CF5-D429-4178-96CC-39B5C543383C}" destId="{F205F5CF-5CEF-4A5F-A1DB-4FB9624D30DE}" srcOrd="15" destOrd="0" presId="urn:microsoft.com/office/officeart/2009/3/layout/RandomtoResultProcess"/>
    <dgm:cxn modelId="{0B0B1B50-895C-49BC-86AE-F25B91E0CBCC}" type="presParOf" srcId="{F60C7CF5-D429-4178-96CC-39B5C543383C}" destId="{A047AF51-E4FE-4D2D-A32F-995F2CCB5804}" srcOrd="16" destOrd="0" presId="urn:microsoft.com/office/officeart/2009/3/layout/RandomtoResultProcess"/>
    <dgm:cxn modelId="{C13CFFA3-F8E0-45F6-AEF3-EA2D5604F10E}" type="presParOf" srcId="{F60C7CF5-D429-4178-96CC-39B5C543383C}" destId="{0D6DE8A2-43B2-4811-8C61-E3110FC7DEB8}" srcOrd="17" destOrd="0" presId="urn:microsoft.com/office/officeart/2009/3/layout/RandomtoResultProcess"/>
    <dgm:cxn modelId="{FAB8BC70-403D-4178-9782-3EF6669A5CB1}" type="presParOf" srcId="{F60C7CF5-D429-4178-96CC-39B5C543383C}" destId="{9757DF03-F829-4372-8054-B7C5A4CAC8D6}" srcOrd="18" destOrd="0" presId="urn:microsoft.com/office/officeart/2009/3/layout/RandomtoResultProcess"/>
    <dgm:cxn modelId="{F7B03443-6F63-41C1-8E9B-E5DCFD7579A3}" type="presParOf" srcId="{6E925D9B-9BEF-4204-94AC-DFCACB392961}" destId="{71C2E33A-70A5-4175-9BBC-DCCBE84E2FAC}" srcOrd="1" destOrd="0" presId="urn:microsoft.com/office/officeart/2009/3/layout/RandomtoResultProcess"/>
    <dgm:cxn modelId="{53799F30-6DAD-4EAE-A898-8547F5355AB3}" type="presParOf" srcId="{71C2E33A-70A5-4175-9BBC-DCCBE84E2FAC}" destId="{0CDA1FDF-8D92-4FF4-8C0E-4235F1A6FF92}" srcOrd="0" destOrd="0" presId="urn:microsoft.com/office/officeart/2009/3/layout/RandomtoResultProcess"/>
    <dgm:cxn modelId="{F5862A4B-02AB-4A78-B2D1-2D9CD541BE1A}" type="presParOf" srcId="{71C2E33A-70A5-4175-9BBC-DCCBE84E2FAC}" destId="{B31930DD-608F-4B14-82EB-57AB5F8987E3}" srcOrd="1" destOrd="0" presId="urn:microsoft.com/office/officeart/2009/3/layout/RandomtoResultProcess"/>
    <dgm:cxn modelId="{CC4AFA5F-0528-4C69-B90E-2035E2D624A1}" type="presParOf" srcId="{6E925D9B-9BEF-4204-94AC-DFCACB392961}" destId="{2A99B464-87DD-40F2-8013-5BEF8356778F}" srcOrd="2" destOrd="0" presId="urn:microsoft.com/office/officeart/2009/3/layout/RandomtoResultProcess"/>
    <dgm:cxn modelId="{D22E32BC-1333-4CCA-972E-D199F38A72E8}" type="presParOf" srcId="{6E925D9B-9BEF-4204-94AC-DFCACB392961}" destId="{19C0BC87-51B2-4420-9EA9-6D5912386E84}" srcOrd="3" destOrd="0" presId="urn:microsoft.com/office/officeart/2009/3/layout/RandomtoResultProcess"/>
    <dgm:cxn modelId="{CE5F96F0-8FBC-46BC-9801-DD42B7A42BBD}" type="presParOf" srcId="{19C0BC87-51B2-4420-9EA9-6D5912386E84}" destId="{57F9338A-3E67-4FAF-844C-FCA57DB134CA}" srcOrd="0" destOrd="0" presId="urn:microsoft.com/office/officeart/2009/3/layout/RandomtoResultProcess"/>
    <dgm:cxn modelId="{18868EBA-F3FC-41E7-93BF-47A2CB72BDE7}" type="presParOf" srcId="{19C0BC87-51B2-4420-9EA9-6D5912386E84}" destId="{F4AEB00B-EB61-4081-8DC5-69BAD9E63142}" srcOrd="1" destOrd="0" presId="urn:microsoft.com/office/officeart/2009/3/layout/RandomtoResultProcess"/>
    <dgm:cxn modelId="{924FA209-6F07-4E33-B380-F6A02AFB03EE}" type="presParOf" srcId="{6E925D9B-9BEF-4204-94AC-DFCACB392961}" destId="{53BBA41A-459B-4E5D-9028-831E037BAB65}" srcOrd="4" destOrd="0" presId="urn:microsoft.com/office/officeart/2009/3/layout/RandomtoResultProcess"/>
    <dgm:cxn modelId="{AAF6C159-AB85-4E17-97B9-2D5F5EA1702D}" type="presParOf" srcId="{53BBA41A-459B-4E5D-9028-831E037BAB65}" destId="{0185089B-22E1-4565-932E-CA35F849AD45}" srcOrd="0" destOrd="0" presId="urn:microsoft.com/office/officeart/2009/3/layout/RandomtoResultProcess"/>
    <dgm:cxn modelId="{DCBE6CB9-C7E5-4763-A61D-D1B983BE7BF0}" type="presParOf" srcId="{53BBA41A-459B-4E5D-9028-831E037BAB65}" destId="{498D1B77-5AA3-473D-BD10-B12E0B4C0936}" srcOrd="1" destOrd="0" presId="urn:microsoft.com/office/officeart/2009/3/layout/RandomtoResultProcess"/>
    <dgm:cxn modelId="{CE2C6B54-DEAA-49DD-931A-A587C680C4D4}" type="presParOf" srcId="{53BBA41A-459B-4E5D-9028-831E037BAB65}" destId="{8EF6892C-0C4A-4CBB-9472-F228ECBA2668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852E8-E5DF-4A12-B4A3-77F103FF8F07}">
      <dsp:nvSpPr>
        <dsp:cNvPr id="0" name=""/>
        <dsp:cNvSpPr/>
      </dsp:nvSpPr>
      <dsp:spPr>
        <a:xfrm>
          <a:off x="802346" y="0"/>
          <a:ext cx="726867" cy="72697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D57EBC-A806-4D7E-9FE1-F7A1B11F567C}">
      <dsp:nvSpPr>
        <dsp:cNvPr id="0" name=""/>
        <dsp:cNvSpPr/>
      </dsp:nvSpPr>
      <dsp:spPr>
        <a:xfrm>
          <a:off x="963007" y="262461"/>
          <a:ext cx="403906" cy="201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800" kern="1200" smtClean="0"/>
            <a:t>سازماندهی</a:t>
          </a:r>
          <a:endParaRPr lang="fa-IR" sz="800" kern="1200" dirty="0"/>
        </a:p>
      </dsp:txBody>
      <dsp:txXfrm>
        <a:off x="963007" y="262461"/>
        <a:ext cx="403906" cy="201904"/>
      </dsp:txXfrm>
    </dsp:sp>
    <dsp:sp modelId="{E64986FB-CE2F-44C4-8980-15ACF8E555B2}">
      <dsp:nvSpPr>
        <dsp:cNvPr id="0" name=""/>
        <dsp:cNvSpPr/>
      </dsp:nvSpPr>
      <dsp:spPr>
        <a:xfrm>
          <a:off x="600461" y="417702"/>
          <a:ext cx="726867" cy="72697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A3B7F5-B45B-4674-8B73-08B3C5A06524}">
      <dsp:nvSpPr>
        <dsp:cNvPr id="0" name=""/>
        <dsp:cNvSpPr/>
      </dsp:nvSpPr>
      <dsp:spPr>
        <a:xfrm>
          <a:off x="761941" y="682580"/>
          <a:ext cx="403906" cy="201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800" kern="1200" dirty="0" smtClean="0"/>
            <a:t>کتابخانه در </a:t>
          </a:r>
          <a:endParaRPr lang="fa-IR" sz="800" kern="1200" dirty="0"/>
        </a:p>
      </dsp:txBody>
      <dsp:txXfrm>
        <a:off x="761941" y="682580"/>
        <a:ext cx="403906" cy="201904"/>
      </dsp:txXfrm>
    </dsp:sp>
    <dsp:sp modelId="{A19BB43F-0B2F-4AEB-B284-7F1002504BE7}">
      <dsp:nvSpPr>
        <dsp:cNvPr id="0" name=""/>
        <dsp:cNvSpPr/>
      </dsp:nvSpPr>
      <dsp:spPr>
        <a:xfrm>
          <a:off x="854080" y="885390"/>
          <a:ext cx="624491" cy="62474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E5987D-128B-4D41-9816-4D431224A19F}">
      <dsp:nvSpPr>
        <dsp:cNvPr id="0" name=""/>
        <dsp:cNvSpPr/>
      </dsp:nvSpPr>
      <dsp:spPr>
        <a:xfrm>
          <a:off x="963963" y="1103303"/>
          <a:ext cx="403906" cy="201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800" kern="1200" dirty="0" smtClean="0"/>
            <a:t>3 طبقه</a:t>
          </a:r>
          <a:endParaRPr lang="fa-IR" sz="800" kern="1200" dirty="0"/>
        </a:p>
      </dsp:txBody>
      <dsp:txXfrm>
        <a:off x="963963" y="1103303"/>
        <a:ext cx="403906" cy="2019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BA13B-B8EF-479D-97D4-0FA73913CCA3}">
      <dsp:nvSpPr>
        <dsp:cNvPr id="0" name=""/>
        <dsp:cNvSpPr/>
      </dsp:nvSpPr>
      <dsp:spPr>
        <a:xfrm rot="10800000">
          <a:off x="1557995" y="442241"/>
          <a:ext cx="424013" cy="372443"/>
        </a:xfrm>
        <a:prstGeom prst="bentArrow">
          <a:avLst>
            <a:gd name="adj1" fmla="val 32840"/>
            <a:gd name="adj2" fmla="val 25000"/>
            <a:gd name="adj3" fmla="val 35780"/>
            <a:gd name="adj4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9AE46FA-4A6D-4309-8611-A2AA31CADC56}">
      <dsp:nvSpPr>
        <dsp:cNvPr id="0" name=""/>
        <dsp:cNvSpPr/>
      </dsp:nvSpPr>
      <dsp:spPr>
        <a:xfrm>
          <a:off x="1421382" y="3595"/>
          <a:ext cx="626975" cy="43886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800" kern="1200" dirty="0" smtClean="0"/>
            <a:t>دسترسی به ط دوم آمفی تئاتر از طریق </a:t>
          </a:r>
          <a:endParaRPr lang="fa-IR" sz="800" kern="1200" dirty="0"/>
        </a:p>
      </dsp:txBody>
      <dsp:txXfrm>
        <a:off x="1442809" y="25022"/>
        <a:ext cx="584121" cy="396008"/>
      </dsp:txXfrm>
    </dsp:sp>
    <dsp:sp modelId="{96AA8CAC-0C21-4815-9706-ACFDAEBA6BA1}">
      <dsp:nvSpPr>
        <dsp:cNvPr id="0" name=""/>
        <dsp:cNvSpPr/>
      </dsp:nvSpPr>
      <dsp:spPr>
        <a:xfrm>
          <a:off x="971965" y="45451"/>
          <a:ext cx="456002" cy="354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E4106-0887-44BF-8AEA-209CE2BFD73F}">
      <dsp:nvSpPr>
        <dsp:cNvPr id="0" name=""/>
        <dsp:cNvSpPr/>
      </dsp:nvSpPr>
      <dsp:spPr>
        <a:xfrm>
          <a:off x="904713" y="496582"/>
          <a:ext cx="626975" cy="43886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800" kern="1200" dirty="0" smtClean="0"/>
            <a:t>تراز 3.34-</a:t>
          </a:r>
          <a:endParaRPr lang="fa-IR" sz="800" kern="1200" dirty="0"/>
        </a:p>
      </dsp:txBody>
      <dsp:txXfrm>
        <a:off x="926140" y="518009"/>
        <a:ext cx="584121" cy="3960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BA13B-B8EF-479D-97D4-0FA73913CCA3}">
      <dsp:nvSpPr>
        <dsp:cNvPr id="0" name=""/>
        <dsp:cNvSpPr/>
      </dsp:nvSpPr>
      <dsp:spPr>
        <a:xfrm rot="10800000">
          <a:off x="1557995" y="442241"/>
          <a:ext cx="424013" cy="372443"/>
        </a:xfrm>
        <a:prstGeom prst="bentArrow">
          <a:avLst>
            <a:gd name="adj1" fmla="val 32840"/>
            <a:gd name="adj2" fmla="val 25000"/>
            <a:gd name="adj3" fmla="val 35780"/>
            <a:gd name="adj4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9AE46FA-4A6D-4309-8611-A2AA31CADC56}">
      <dsp:nvSpPr>
        <dsp:cNvPr id="0" name=""/>
        <dsp:cNvSpPr/>
      </dsp:nvSpPr>
      <dsp:spPr>
        <a:xfrm>
          <a:off x="1421382" y="3595"/>
          <a:ext cx="626975" cy="43886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800" kern="1200" dirty="0" smtClean="0"/>
            <a:t>دسترسی به ط اول آمفی تئاتر از طریق </a:t>
          </a:r>
          <a:endParaRPr lang="fa-IR" sz="800" kern="1200" dirty="0"/>
        </a:p>
      </dsp:txBody>
      <dsp:txXfrm>
        <a:off x="1442809" y="25022"/>
        <a:ext cx="584121" cy="396008"/>
      </dsp:txXfrm>
    </dsp:sp>
    <dsp:sp modelId="{96AA8CAC-0C21-4815-9706-ACFDAEBA6BA1}">
      <dsp:nvSpPr>
        <dsp:cNvPr id="0" name=""/>
        <dsp:cNvSpPr/>
      </dsp:nvSpPr>
      <dsp:spPr>
        <a:xfrm>
          <a:off x="971965" y="45451"/>
          <a:ext cx="456002" cy="354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E4106-0887-44BF-8AEA-209CE2BFD73F}">
      <dsp:nvSpPr>
        <dsp:cNvPr id="0" name=""/>
        <dsp:cNvSpPr/>
      </dsp:nvSpPr>
      <dsp:spPr>
        <a:xfrm>
          <a:off x="904713" y="496582"/>
          <a:ext cx="626975" cy="43886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800" kern="1200" dirty="0" smtClean="0"/>
            <a:t>تراز  8.10 -</a:t>
          </a:r>
          <a:endParaRPr lang="fa-IR" sz="800" kern="1200" dirty="0"/>
        </a:p>
      </dsp:txBody>
      <dsp:txXfrm>
        <a:off x="926140" y="518009"/>
        <a:ext cx="584121" cy="3960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A5A3E-D983-4408-8E4F-97B2C04AB137}">
      <dsp:nvSpPr>
        <dsp:cNvPr id="0" name=""/>
        <dsp:cNvSpPr/>
      </dsp:nvSpPr>
      <dsp:spPr>
        <a:xfrm>
          <a:off x="1874" y="440956"/>
          <a:ext cx="777310" cy="77731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700" kern="1200" dirty="0" smtClean="0"/>
            <a:t>علاوه بر کارکرد نمایشگاهی سرسرا تبدیل به فضای انتظار سالن اجتماعات</a:t>
          </a:r>
          <a:endParaRPr lang="fa-IR" sz="700" kern="1200" dirty="0"/>
        </a:p>
      </dsp:txBody>
      <dsp:txXfrm>
        <a:off x="115708" y="554790"/>
        <a:ext cx="549642" cy="549642"/>
      </dsp:txXfrm>
    </dsp:sp>
    <dsp:sp modelId="{BA878BAF-2D45-49AE-B1FE-3E916E53F52E}">
      <dsp:nvSpPr>
        <dsp:cNvPr id="0" name=""/>
        <dsp:cNvSpPr/>
      </dsp:nvSpPr>
      <dsp:spPr>
        <a:xfrm rot="2558555">
          <a:off x="768701" y="936880"/>
          <a:ext cx="2539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92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E4C199-21A5-463E-B36D-58435A38C05D}">
      <dsp:nvSpPr>
        <dsp:cNvPr id="0" name=""/>
        <dsp:cNvSpPr/>
      </dsp:nvSpPr>
      <dsp:spPr>
        <a:xfrm rot="8241445">
          <a:off x="1781459" y="936880"/>
          <a:ext cx="2539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92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2A27D1-1239-419C-BA81-007EEF261E48}">
      <dsp:nvSpPr>
        <dsp:cNvPr id="0" name=""/>
        <dsp:cNvSpPr/>
      </dsp:nvSpPr>
      <dsp:spPr>
        <a:xfrm>
          <a:off x="989059" y="1022888"/>
          <a:ext cx="90856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8FC470-1665-4508-8C46-16C97BB799EF}">
      <dsp:nvSpPr>
        <dsp:cNvPr id="0" name=""/>
        <dsp:cNvSpPr/>
      </dsp:nvSpPr>
      <dsp:spPr>
        <a:xfrm>
          <a:off x="1079916" y="829611"/>
          <a:ext cx="644256" cy="38655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lvl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700" kern="1200" dirty="0" smtClean="0"/>
            <a:t>قرار گیری این دو فضا در کنار هم سبب ...</a:t>
          </a:r>
          <a:endParaRPr lang="fa-IR" sz="700" kern="1200" dirty="0"/>
        </a:p>
      </dsp:txBody>
      <dsp:txXfrm>
        <a:off x="1079916" y="829611"/>
        <a:ext cx="644256" cy="386554"/>
      </dsp:txXfrm>
    </dsp:sp>
    <dsp:sp modelId="{0B60CCBF-4200-4624-A378-A8A4BFE8CDA6}">
      <dsp:nvSpPr>
        <dsp:cNvPr id="0" name=""/>
        <dsp:cNvSpPr/>
      </dsp:nvSpPr>
      <dsp:spPr>
        <a:xfrm>
          <a:off x="1724173" y="1022888"/>
          <a:ext cx="90856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F0691-5F86-4687-B579-2091719CE46D}">
      <dsp:nvSpPr>
        <dsp:cNvPr id="0" name=""/>
        <dsp:cNvSpPr/>
      </dsp:nvSpPr>
      <dsp:spPr>
        <a:xfrm>
          <a:off x="2024903" y="440956"/>
          <a:ext cx="777310" cy="77731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700" kern="1200" dirty="0" smtClean="0"/>
            <a:t>سرسرا </a:t>
          </a:r>
          <a:endParaRPr lang="fa-IR" sz="700" kern="1200" dirty="0"/>
        </a:p>
      </dsp:txBody>
      <dsp:txXfrm>
        <a:off x="2138737" y="554790"/>
        <a:ext cx="549642" cy="549642"/>
      </dsp:txXfrm>
    </dsp:sp>
    <dsp:sp modelId="{A986C793-535E-427C-99DE-3404EF5B2843}">
      <dsp:nvSpPr>
        <dsp:cNvPr id="0" name=""/>
        <dsp:cNvSpPr/>
      </dsp:nvSpPr>
      <dsp:spPr>
        <a:xfrm>
          <a:off x="2802214" y="440956"/>
          <a:ext cx="777310" cy="77731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700" kern="1200" dirty="0" smtClean="0"/>
            <a:t>آمفی تئاتر</a:t>
          </a:r>
          <a:endParaRPr lang="fa-IR" sz="700" kern="1200" dirty="0"/>
        </a:p>
      </dsp:txBody>
      <dsp:txXfrm>
        <a:off x="2916048" y="554790"/>
        <a:ext cx="549642" cy="5496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F3112-FE1C-4F4F-B251-AF1B30F4A374}">
      <dsp:nvSpPr>
        <dsp:cNvPr id="0" name=""/>
        <dsp:cNvSpPr/>
      </dsp:nvSpPr>
      <dsp:spPr>
        <a:xfrm>
          <a:off x="6486" y="0"/>
          <a:ext cx="3034454" cy="1896534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B1F720F-604B-4763-A28B-C680C0BBE412}">
      <dsp:nvSpPr>
        <dsp:cNvPr id="0" name=""/>
        <dsp:cNvSpPr/>
      </dsp:nvSpPr>
      <dsp:spPr>
        <a:xfrm>
          <a:off x="391862" y="1308987"/>
          <a:ext cx="78895" cy="7889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16F223-7BA9-4E4D-98B7-B41874717452}">
      <dsp:nvSpPr>
        <dsp:cNvPr id="0" name=""/>
        <dsp:cNvSpPr/>
      </dsp:nvSpPr>
      <dsp:spPr>
        <a:xfrm>
          <a:off x="431310" y="1348435"/>
          <a:ext cx="707027" cy="54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805" tIns="0" rIns="0" bIns="0" numCol="1" spcCol="1270" anchor="t" anchorCtr="0">
          <a:noAutofit/>
        </a:bodyPr>
        <a:lstStyle/>
        <a:p>
          <a:pPr lvl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300" kern="1200" dirty="0" smtClean="0"/>
            <a:t>قرارگیری بنا در زیر زمین </a:t>
          </a:r>
          <a:endParaRPr lang="fa-IR" sz="1300" kern="1200" dirty="0"/>
        </a:p>
      </dsp:txBody>
      <dsp:txXfrm>
        <a:off x="431310" y="1348435"/>
        <a:ext cx="707027" cy="548098"/>
      </dsp:txXfrm>
    </dsp:sp>
    <dsp:sp modelId="{7E436EB5-8BA4-4314-AC8B-1156DE2FF86F}">
      <dsp:nvSpPr>
        <dsp:cNvPr id="0" name=""/>
        <dsp:cNvSpPr/>
      </dsp:nvSpPr>
      <dsp:spPr>
        <a:xfrm>
          <a:off x="1088269" y="793509"/>
          <a:ext cx="142619" cy="142619"/>
        </a:xfrm>
        <a:prstGeom prst="ellips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229473-65A2-4726-B3B4-AB675BE994C1}">
      <dsp:nvSpPr>
        <dsp:cNvPr id="0" name=""/>
        <dsp:cNvSpPr/>
      </dsp:nvSpPr>
      <dsp:spPr>
        <a:xfrm>
          <a:off x="1159579" y="864819"/>
          <a:ext cx="728269" cy="1031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571" tIns="0" rIns="0" bIns="0" numCol="1" spcCol="1270" anchor="t" anchorCtr="0">
          <a:noAutofit/>
        </a:bodyPr>
        <a:lstStyle/>
        <a:p>
          <a:pPr lvl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300" kern="1200" dirty="0" smtClean="0"/>
            <a:t>در نظر گرفتن مسائل امنیتی</a:t>
          </a:r>
          <a:endParaRPr lang="fa-IR" sz="1300" kern="1200" dirty="0"/>
        </a:p>
      </dsp:txBody>
      <dsp:txXfrm>
        <a:off x="1159579" y="864819"/>
        <a:ext cx="728269" cy="1031714"/>
      </dsp:txXfrm>
    </dsp:sp>
    <dsp:sp modelId="{2C07927A-919D-4C65-B146-76B866B08A1D}">
      <dsp:nvSpPr>
        <dsp:cNvPr id="0" name=""/>
        <dsp:cNvSpPr/>
      </dsp:nvSpPr>
      <dsp:spPr>
        <a:xfrm>
          <a:off x="1925779" y="479823"/>
          <a:ext cx="197239" cy="197239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391290-3973-4614-9D7C-CE936B7E4171}">
      <dsp:nvSpPr>
        <dsp:cNvPr id="0" name=""/>
        <dsp:cNvSpPr/>
      </dsp:nvSpPr>
      <dsp:spPr>
        <a:xfrm>
          <a:off x="2024398" y="578442"/>
          <a:ext cx="728269" cy="1318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513" tIns="0" rIns="0" bIns="0" numCol="1" spcCol="1270" anchor="t" anchorCtr="0">
          <a:noAutofit/>
        </a:bodyPr>
        <a:lstStyle/>
        <a:p>
          <a:pPr lvl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300" kern="1200" dirty="0" smtClean="0"/>
            <a:t>توجه به سایت پیرامون</a:t>
          </a:r>
          <a:endParaRPr lang="fa-IR" sz="1300" kern="1200" dirty="0"/>
        </a:p>
      </dsp:txBody>
      <dsp:txXfrm>
        <a:off x="2024398" y="578442"/>
        <a:ext cx="728269" cy="13180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BA6501-8A45-4C0E-B5F5-F0106FF472DE}">
      <dsp:nvSpPr>
        <dsp:cNvPr id="0" name=""/>
        <dsp:cNvSpPr/>
      </dsp:nvSpPr>
      <dsp:spPr>
        <a:xfrm rot="5400000">
          <a:off x="97" y="29985"/>
          <a:ext cx="1272361" cy="127255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0B9647-17E3-42B8-B014-348F15FA533C}">
      <dsp:nvSpPr>
        <dsp:cNvPr id="0" name=""/>
        <dsp:cNvSpPr/>
      </dsp:nvSpPr>
      <dsp:spPr>
        <a:xfrm rot="16200000">
          <a:off x="1309618" y="29985"/>
          <a:ext cx="1272361" cy="127255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A89CE6-6FC4-4B9D-835C-1ED112F2E6AB}">
      <dsp:nvSpPr>
        <dsp:cNvPr id="0" name=""/>
        <dsp:cNvSpPr/>
      </dsp:nvSpPr>
      <dsp:spPr>
        <a:xfrm>
          <a:off x="331808" y="1075155"/>
          <a:ext cx="3222590" cy="374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800" kern="1200" dirty="0" smtClean="0"/>
            <a:t>تفکیک دو بخش اداری و نمایشگاهی و قرار دادان دسترسی جداگانه برای بخش اداری سبب تفکیک کامل این عرصه شده است که این خود از ازدحام زیاد در موزه جلوگیری می کند</a:t>
          </a:r>
          <a:endParaRPr lang="fa-IR" sz="800" kern="1200" dirty="0"/>
        </a:p>
      </dsp:txBody>
      <dsp:txXfrm>
        <a:off x="331808" y="1075155"/>
        <a:ext cx="3222590" cy="374894"/>
      </dsp:txXfrm>
    </dsp:sp>
    <dsp:sp modelId="{2CEB1017-44E2-495C-8642-53720D6308E5}">
      <dsp:nvSpPr>
        <dsp:cNvPr id="0" name=""/>
        <dsp:cNvSpPr/>
      </dsp:nvSpPr>
      <dsp:spPr>
        <a:xfrm rot="5400000">
          <a:off x="1268804" y="29985"/>
          <a:ext cx="1272361" cy="127255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3D15D3-63F7-4284-9E73-11228346AEBA}">
      <dsp:nvSpPr>
        <dsp:cNvPr id="0" name=""/>
        <dsp:cNvSpPr/>
      </dsp:nvSpPr>
      <dsp:spPr>
        <a:xfrm rot="16200000">
          <a:off x="2577939" y="29985"/>
          <a:ext cx="1272361" cy="127255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96FFF7-C20F-42E1-A20F-14C993FD59CE}">
      <dsp:nvSpPr>
        <dsp:cNvPr id="0" name=""/>
        <dsp:cNvSpPr/>
      </dsp:nvSpPr>
      <dsp:spPr>
        <a:xfrm>
          <a:off x="2635598" y="1135325"/>
          <a:ext cx="966065" cy="254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100" kern="1200" dirty="0"/>
        </a:p>
      </dsp:txBody>
      <dsp:txXfrm>
        <a:off x="2635598" y="1135325"/>
        <a:ext cx="966065" cy="254553"/>
      </dsp:txXfrm>
    </dsp:sp>
    <dsp:sp modelId="{401AC3C7-0480-4066-8169-BC74834947CA}">
      <dsp:nvSpPr>
        <dsp:cNvPr id="0" name=""/>
        <dsp:cNvSpPr/>
      </dsp:nvSpPr>
      <dsp:spPr>
        <a:xfrm>
          <a:off x="1484100" y="240171"/>
          <a:ext cx="892978" cy="89297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 smtClean="0"/>
            <a:t>آمفی تئاتر</a:t>
          </a:r>
          <a:endParaRPr lang="fa-IR" sz="1100" kern="1200" dirty="0"/>
        </a:p>
      </dsp:txBody>
      <dsp:txXfrm>
        <a:off x="1662696" y="329469"/>
        <a:ext cx="535786" cy="714382"/>
      </dsp:txXfrm>
    </dsp:sp>
    <dsp:sp modelId="{3F20729A-FB47-48CF-9F05-31CBF858D98E}">
      <dsp:nvSpPr>
        <dsp:cNvPr id="0" name=""/>
        <dsp:cNvSpPr/>
      </dsp:nvSpPr>
      <dsp:spPr>
        <a:xfrm>
          <a:off x="426419" y="299212"/>
          <a:ext cx="544382" cy="54433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700" kern="1200" dirty="0" smtClean="0"/>
            <a:t>بخش نمایشگاهی</a:t>
          </a:r>
          <a:endParaRPr lang="fa-IR" sz="700" kern="1200" dirty="0"/>
        </a:p>
      </dsp:txBody>
      <dsp:txXfrm>
        <a:off x="506142" y="378928"/>
        <a:ext cx="384936" cy="384903"/>
      </dsp:txXfrm>
    </dsp:sp>
    <dsp:sp modelId="{7CECBA4B-63EB-479F-B0F2-AA1344825BE2}">
      <dsp:nvSpPr>
        <dsp:cNvPr id="0" name=""/>
        <dsp:cNvSpPr/>
      </dsp:nvSpPr>
      <dsp:spPr>
        <a:xfrm>
          <a:off x="225643" y="754330"/>
          <a:ext cx="267323" cy="2672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201C7E85-D48F-4732-B11F-1801330C9DEA}">
      <dsp:nvSpPr>
        <dsp:cNvPr id="0" name=""/>
        <dsp:cNvSpPr/>
      </dsp:nvSpPr>
      <dsp:spPr>
        <a:xfrm>
          <a:off x="1000767" y="422021"/>
          <a:ext cx="155497" cy="1555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03814AF1-8DEC-440C-A0C4-5717E3A1BECD}">
      <dsp:nvSpPr>
        <dsp:cNvPr id="0" name=""/>
        <dsp:cNvSpPr/>
      </dsp:nvSpPr>
      <dsp:spPr>
        <a:xfrm>
          <a:off x="2745334" y="293067"/>
          <a:ext cx="743127" cy="7429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 smtClean="0"/>
            <a:t>بخش اداری</a:t>
          </a:r>
          <a:endParaRPr lang="fa-IR" sz="1100" kern="1200" dirty="0"/>
        </a:p>
      </dsp:txBody>
      <dsp:txXfrm>
        <a:off x="2854162" y="401876"/>
        <a:ext cx="525471" cy="525374"/>
      </dsp:txXfrm>
    </dsp:sp>
    <dsp:sp modelId="{C805D99F-DBC8-4B4D-B24E-6C70EA8DBBC4}">
      <dsp:nvSpPr>
        <dsp:cNvPr id="0" name=""/>
        <dsp:cNvSpPr/>
      </dsp:nvSpPr>
      <dsp:spPr>
        <a:xfrm>
          <a:off x="239109" y="1135325"/>
          <a:ext cx="966065" cy="254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100" kern="1200"/>
        </a:p>
      </dsp:txBody>
      <dsp:txXfrm>
        <a:off x="239109" y="1135325"/>
        <a:ext cx="966065" cy="2545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9A83B-EC70-48EB-B7DD-4E1B21B00C60}">
      <dsp:nvSpPr>
        <dsp:cNvPr id="0" name=""/>
        <dsp:cNvSpPr/>
      </dsp:nvSpPr>
      <dsp:spPr>
        <a:xfrm>
          <a:off x="2210103" y="324161"/>
          <a:ext cx="866159" cy="285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/>
            <a:t>پله و سقف </a:t>
          </a:r>
          <a:endParaRPr lang="fa-IR" sz="1600" kern="1200" dirty="0"/>
        </a:p>
      </dsp:txBody>
      <dsp:txXfrm>
        <a:off x="2210103" y="324161"/>
        <a:ext cx="866159" cy="285439"/>
      </dsp:txXfrm>
    </dsp:sp>
    <dsp:sp modelId="{F5FBA7D8-3850-4665-AF14-FE4C1D65666F}">
      <dsp:nvSpPr>
        <dsp:cNvPr id="0" name=""/>
        <dsp:cNvSpPr/>
      </dsp:nvSpPr>
      <dsp:spPr>
        <a:xfrm>
          <a:off x="2266537" y="221855"/>
          <a:ext cx="68899" cy="6889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C91482-65FB-47FD-BCAB-3C4CE42C3F2E}">
      <dsp:nvSpPr>
        <dsp:cNvPr id="0" name=""/>
        <dsp:cNvSpPr/>
      </dsp:nvSpPr>
      <dsp:spPr>
        <a:xfrm>
          <a:off x="2314766" y="125396"/>
          <a:ext cx="68899" cy="68899"/>
        </a:xfrm>
        <a:prstGeom prst="ellipse">
          <a:avLst/>
        </a:prstGeom>
        <a:gradFill rotWithShape="0">
          <a:gsLst>
            <a:gs pos="0">
              <a:schemeClr val="accent5">
                <a:hueOff val="-551882"/>
                <a:satOff val="2212"/>
                <a:lumOff val="479"/>
                <a:alphaOff val="0"/>
                <a:shade val="51000"/>
                <a:satMod val="130000"/>
              </a:schemeClr>
            </a:gs>
            <a:gs pos="80000">
              <a:schemeClr val="accent5">
                <a:hueOff val="-551882"/>
                <a:satOff val="2212"/>
                <a:lumOff val="479"/>
                <a:alphaOff val="0"/>
                <a:shade val="93000"/>
                <a:satMod val="130000"/>
              </a:schemeClr>
            </a:gs>
            <a:gs pos="100000">
              <a:schemeClr val="accent5">
                <a:hueOff val="-551882"/>
                <a:satOff val="2212"/>
                <a:lumOff val="4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489CF0-8252-4CF5-B926-9E4690810FC4}">
      <dsp:nvSpPr>
        <dsp:cNvPr id="0" name=""/>
        <dsp:cNvSpPr/>
      </dsp:nvSpPr>
      <dsp:spPr>
        <a:xfrm>
          <a:off x="2430517" y="144688"/>
          <a:ext cx="108269" cy="108269"/>
        </a:xfrm>
        <a:prstGeom prst="ellipse">
          <a:avLst/>
        </a:prstGeom>
        <a:gradFill rotWithShape="0">
          <a:gsLst>
            <a:gs pos="0">
              <a:schemeClr val="accent5">
                <a:hueOff val="-1103764"/>
                <a:satOff val="4423"/>
                <a:lumOff val="959"/>
                <a:alphaOff val="0"/>
                <a:shade val="51000"/>
                <a:satMod val="130000"/>
              </a:schemeClr>
            </a:gs>
            <a:gs pos="80000">
              <a:schemeClr val="accent5">
                <a:hueOff val="-1103764"/>
                <a:satOff val="4423"/>
                <a:lumOff val="959"/>
                <a:alphaOff val="0"/>
                <a:shade val="93000"/>
                <a:satMod val="130000"/>
              </a:schemeClr>
            </a:gs>
            <a:gs pos="100000">
              <a:schemeClr val="accent5">
                <a:hueOff val="-1103764"/>
                <a:satOff val="4423"/>
                <a:lumOff val="9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F4FD29-9AB4-4042-9ABB-410EE8035DB5}">
      <dsp:nvSpPr>
        <dsp:cNvPr id="0" name=""/>
        <dsp:cNvSpPr/>
      </dsp:nvSpPr>
      <dsp:spPr>
        <a:xfrm>
          <a:off x="2526975" y="38583"/>
          <a:ext cx="68899" cy="68899"/>
        </a:xfrm>
        <a:prstGeom prst="ellipse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EE8999-DFF2-4104-AFE3-0EB894D08652}">
      <dsp:nvSpPr>
        <dsp:cNvPr id="0" name=""/>
        <dsp:cNvSpPr/>
      </dsp:nvSpPr>
      <dsp:spPr>
        <a:xfrm>
          <a:off x="2652372" y="0"/>
          <a:ext cx="68899" cy="68899"/>
        </a:xfrm>
        <a:prstGeom prst="ellipse">
          <a:avLst/>
        </a:prstGeom>
        <a:gradFill rotWithShape="0">
          <a:gsLst>
            <a:gs pos="0">
              <a:schemeClr val="accent5">
                <a:hueOff val="-2207528"/>
                <a:satOff val="8847"/>
                <a:lumOff val="1917"/>
                <a:alphaOff val="0"/>
                <a:shade val="51000"/>
                <a:satMod val="130000"/>
              </a:schemeClr>
            </a:gs>
            <a:gs pos="80000">
              <a:schemeClr val="accent5">
                <a:hueOff val="-2207528"/>
                <a:satOff val="8847"/>
                <a:lumOff val="1917"/>
                <a:alphaOff val="0"/>
                <a:shade val="93000"/>
                <a:satMod val="130000"/>
              </a:schemeClr>
            </a:gs>
            <a:gs pos="100000">
              <a:schemeClr val="accent5">
                <a:hueOff val="-2207528"/>
                <a:satOff val="8847"/>
                <a:lumOff val="19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0078F0-426A-4EC5-A279-94DD871AD56F}">
      <dsp:nvSpPr>
        <dsp:cNvPr id="0" name=""/>
        <dsp:cNvSpPr/>
      </dsp:nvSpPr>
      <dsp:spPr>
        <a:xfrm>
          <a:off x="2806706" y="67521"/>
          <a:ext cx="68899" cy="68899"/>
        </a:xfrm>
        <a:prstGeom prst="ellipse">
          <a:avLst/>
        </a:prstGeom>
        <a:gradFill rotWithShape="0">
          <a:gsLst>
            <a:gs pos="0">
              <a:schemeClr val="accent5">
                <a:hueOff val="-2759410"/>
                <a:satOff val="11059"/>
                <a:lumOff val="2397"/>
                <a:alphaOff val="0"/>
                <a:shade val="51000"/>
                <a:satMod val="130000"/>
              </a:schemeClr>
            </a:gs>
            <a:gs pos="80000">
              <a:schemeClr val="accent5">
                <a:hueOff val="-2759410"/>
                <a:satOff val="11059"/>
                <a:lumOff val="2397"/>
                <a:alphaOff val="0"/>
                <a:shade val="93000"/>
                <a:satMod val="130000"/>
              </a:schemeClr>
            </a:gs>
            <a:gs pos="100000">
              <a:schemeClr val="accent5">
                <a:hueOff val="-2759410"/>
                <a:satOff val="11059"/>
                <a:lumOff val="23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326E18-C67F-4A2D-B4E9-FCCC0C0033C5}">
      <dsp:nvSpPr>
        <dsp:cNvPr id="0" name=""/>
        <dsp:cNvSpPr/>
      </dsp:nvSpPr>
      <dsp:spPr>
        <a:xfrm>
          <a:off x="2903164" y="115750"/>
          <a:ext cx="108269" cy="108269"/>
        </a:xfrm>
        <a:prstGeom prst="ellips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3D637B-908A-450C-949A-1590F5B496BC}">
      <dsp:nvSpPr>
        <dsp:cNvPr id="0" name=""/>
        <dsp:cNvSpPr/>
      </dsp:nvSpPr>
      <dsp:spPr>
        <a:xfrm>
          <a:off x="3038207" y="221855"/>
          <a:ext cx="68899" cy="68899"/>
        </a:xfrm>
        <a:prstGeom prst="ellipse">
          <a:avLst/>
        </a:prstGeom>
        <a:gradFill rotWithShape="0">
          <a:gsLst>
            <a:gs pos="0">
              <a:schemeClr val="accent5">
                <a:hueOff val="-3863174"/>
                <a:satOff val="15482"/>
                <a:lumOff val="3355"/>
                <a:alphaOff val="0"/>
                <a:shade val="51000"/>
                <a:satMod val="130000"/>
              </a:schemeClr>
            </a:gs>
            <a:gs pos="80000">
              <a:schemeClr val="accent5">
                <a:hueOff val="-3863174"/>
                <a:satOff val="15482"/>
                <a:lumOff val="3355"/>
                <a:alphaOff val="0"/>
                <a:shade val="93000"/>
                <a:satMod val="130000"/>
              </a:schemeClr>
            </a:gs>
            <a:gs pos="100000">
              <a:schemeClr val="accent5">
                <a:hueOff val="-3863174"/>
                <a:satOff val="15482"/>
                <a:lumOff val="335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D3803-FD38-420D-8DE0-88B4B32C6474}">
      <dsp:nvSpPr>
        <dsp:cNvPr id="0" name=""/>
        <dsp:cNvSpPr/>
      </dsp:nvSpPr>
      <dsp:spPr>
        <a:xfrm>
          <a:off x="3096082" y="327959"/>
          <a:ext cx="68899" cy="68899"/>
        </a:xfrm>
        <a:prstGeom prst="ellipse">
          <a:avLst/>
        </a:prstGeom>
        <a:gradFill rotWithShape="0">
          <a:gsLst>
            <a:gs pos="0">
              <a:schemeClr val="accent5">
                <a:hueOff val="-4415056"/>
                <a:satOff val="17694"/>
                <a:lumOff val="3835"/>
                <a:alphaOff val="0"/>
                <a:shade val="51000"/>
                <a:satMod val="130000"/>
              </a:schemeClr>
            </a:gs>
            <a:gs pos="80000">
              <a:schemeClr val="accent5">
                <a:hueOff val="-4415056"/>
                <a:satOff val="17694"/>
                <a:lumOff val="3835"/>
                <a:alphaOff val="0"/>
                <a:shade val="93000"/>
                <a:satMod val="130000"/>
              </a:schemeClr>
            </a:gs>
            <a:gs pos="100000">
              <a:schemeClr val="accent5">
                <a:hueOff val="-4415056"/>
                <a:satOff val="17694"/>
                <a:lumOff val="38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ECCE5A-0A4C-43C9-9B9D-10F011AA5289}">
      <dsp:nvSpPr>
        <dsp:cNvPr id="0" name=""/>
        <dsp:cNvSpPr/>
      </dsp:nvSpPr>
      <dsp:spPr>
        <a:xfrm>
          <a:off x="2594496" y="125396"/>
          <a:ext cx="177169" cy="177169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2CB7D7-A3B1-4759-BAB8-A0208453F1AF}">
      <dsp:nvSpPr>
        <dsp:cNvPr id="0" name=""/>
        <dsp:cNvSpPr/>
      </dsp:nvSpPr>
      <dsp:spPr>
        <a:xfrm>
          <a:off x="2218308" y="491939"/>
          <a:ext cx="68899" cy="68899"/>
        </a:xfrm>
        <a:prstGeom prst="ellipse">
          <a:avLst/>
        </a:prstGeom>
        <a:gradFill rotWithShape="0">
          <a:gsLst>
            <a:gs pos="0">
              <a:schemeClr val="accent5">
                <a:hueOff val="-5518820"/>
                <a:satOff val="22117"/>
                <a:lumOff val="4793"/>
                <a:alphaOff val="0"/>
                <a:shade val="51000"/>
                <a:satMod val="130000"/>
              </a:schemeClr>
            </a:gs>
            <a:gs pos="80000">
              <a:schemeClr val="accent5">
                <a:hueOff val="-5518820"/>
                <a:satOff val="22117"/>
                <a:lumOff val="4793"/>
                <a:alphaOff val="0"/>
                <a:shade val="93000"/>
                <a:satMod val="130000"/>
              </a:schemeClr>
            </a:gs>
            <a:gs pos="100000">
              <a:schemeClr val="accent5">
                <a:hueOff val="-5518820"/>
                <a:satOff val="22117"/>
                <a:lumOff val="479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20D461-61B7-4985-B640-14BB09EBC2CC}">
      <dsp:nvSpPr>
        <dsp:cNvPr id="0" name=""/>
        <dsp:cNvSpPr/>
      </dsp:nvSpPr>
      <dsp:spPr>
        <a:xfrm>
          <a:off x="2276183" y="578752"/>
          <a:ext cx="108269" cy="108269"/>
        </a:xfrm>
        <a:prstGeom prst="ellipse">
          <a:avLst/>
        </a:prstGeom>
        <a:gradFill rotWithShape="0">
          <a:gsLst>
            <a:gs pos="0">
              <a:schemeClr val="accent5">
                <a:hueOff val="-6070702"/>
                <a:satOff val="24329"/>
                <a:lumOff val="5273"/>
                <a:alphaOff val="0"/>
                <a:shade val="51000"/>
                <a:satMod val="130000"/>
              </a:schemeClr>
            </a:gs>
            <a:gs pos="80000">
              <a:schemeClr val="accent5">
                <a:hueOff val="-6070702"/>
                <a:satOff val="24329"/>
                <a:lumOff val="5273"/>
                <a:alphaOff val="0"/>
                <a:shade val="93000"/>
                <a:satMod val="130000"/>
              </a:schemeClr>
            </a:gs>
            <a:gs pos="100000">
              <a:schemeClr val="accent5">
                <a:hueOff val="-6070702"/>
                <a:satOff val="24329"/>
                <a:lumOff val="52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913A98-ED58-497E-B3E6-9847B25D0E76}">
      <dsp:nvSpPr>
        <dsp:cNvPr id="0" name=""/>
        <dsp:cNvSpPr/>
      </dsp:nvSpPr>
      <dsp:spPr>
        <a:xfrm>
          <a:off x="2420871" y="655919"/>
          <a:ext cx="157483" cy="157483"/>
        </a:xfrm>
        <a:prstGeom prst="ellips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E52E6E-65BB-4997-8989-D8D58BA6D680}">
      <dsp:nvSpPr>
        <dsp:cNvPr id="0" name=""/>
        <dsp:cNvSpPr/>
      </dsp:nvSpPr>
      <dsp:spPr>
        <a:xfrm>
          <a:off x="2623434" y="781315"/>
          <a:ext cx="68899" cy="68899"/>
        </a:xfrm>
        <a:prstGeom prst="ellipse">
          <a:avLst/>
        </a:prstGeom>
        <a:gradFill rotWithShape="0">
          <a:gsLst>
            <a:gs pos="0">
              <a:schemeClr val="accent5">
                <a:hueOff val="-7174466"/>
                <a:satOff val="28752"/>
                <a:lumOff val="6231"/>
                <a:alphaOff val="0"/>
                <a:shade val="51000"/>
                <a:satMod val="130000"/>
              </a:schemeClr>
            </a:gs>
            <a:gs pos="80000">
              <a:schemeClr val="accent5">
                <a:hueOff val="-7174466"/>
                <a:satOff val="28752"/>
                <a:lumOff val="6231"/>
                <a:alphaOff val="0"/>
                <a:shade val="93000"/>
                <a:satMod val="130000"/>
              </a:schemeClr>
            </a:gs>
            <a:gs pos="100000">
              <a:schemeClr val="accent5">
                <a:hueOff val="-7174466"/>
                <a:satOff val="28752"/>
                <a:lumOff val="62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05F5CF-5CEF-4A5F-A1DB-4FB9624D30DE}">
      <dsp:nvSpPr>
        <dsp:cNvPr id="0" name=""/>
        <dsp:cNvSpPr/>
      </dsp:nvSpPr>
      <dsp:spPr>
        <a:xfrm>
          <a:off x="2662018" y="655919"/>
          <a:ext cx="108269" cy="108269"/>
        </a:xfrm>
        <a:prstGeom prst="ellipse">
          <a:avLst/>
        </a:prstGeom>
        <a:gradFill rotWithShape="0">
          <a:gsLst>
            <a:gs pos="0">
              <a:schemeClr val="accent5">
                <a:hueOff val="-7726349"/>
                <a:satOff val="30964"/>
                <a:lumOff val="6711"/>
                <a:alphaOff val="0"/>
                <a:shade val="51000"/>
                <a:satMod val="130000"/>
              </a:schemeClr>
            </a:gs>
            <a:gs pos="80000">
              <a:schemeClr val="accent5">
                <a:hueOff val="-7726349"/>
                <a:satOff val="30964"/>
                <a:lumOff val="67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726349"/>
                <a:satOff val="30964"/>
                <a:lumOff val="67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47AF51-E4FE-4D2D-A32F-995F2CCB5804}">
      <dsp:nvSpPr>
        <dsp:cNvPr id="0" name=""/>
        <dsp:cNvSpPr/>
      </dsp:nvSpPr>
      <dsp:spPr>
        <a:xfrm>
          <a:off x="2758476" y="790961"/>
          <a:ext cx="68899" cy="68899"/>
        </a:xfrm>
        <a:prstGeom prst="ellipse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6DE8A2-43B2-4811-8C61-E3110FC7DEB8}">
      <dsp:nvSpPr>
        <dsp:cNvPr id="0" name=""/>
        <dsp:cNvSpPr/>
      </dsp:nvSpPr>
      <dsp:spPr>
        <a:xfrm>
          <a:off x="2845289" y="636627"/>
          <a:ext cx="157483" cy="157483"/>
        </a:xfrm>
        <a:prstGeom prst="ellipse">
          <a:avLst/>
        </a:prstGeom>
        <a:gradFill rotWithShape="0">
          <a:gsLst>
            <a:gs pos="0">
              <a:schemeClr val="accent5">
                <a:hueOff val="-8830112"/>
                <a:satOff val="35388"/>
                <a:lumOff val="7669"/>
                <a:alphaOff val="0"/>
                <a:shade val="51000"/>
                <a:satMod val="130000"/>
              </a:schemeClr>
            </a:gs>
            <a:gs pos="80000">
              <a:schemeClr val="accent5">
                <a:hueOff val="-8830112"/>
                <a:satOff val="35388"/>
                <a:lumOff val="7669"/>
                <a:alphaOff val="0"/>
                <a:shade val="93000"/>
                <a:satMod val="130000"/>
              </a:schemeClr>
            </a:gs>
            <a:gs pos="100000">
              <a:schemeClr val="accent5">
                <a:hueOff val="-8830112"/>
                <a:satOff val="35388"/>
                <a:lumOff val="76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57DF03-F829-4372-8054-B7C5A4CAC8D6}">
      <dsp:nvSpPr>
        <dsp:cNvPr id="0" name=""/>
        <dsp:cNvSpPr/>
      </dsp:nvSpPr>
      <dsp:spPr>
        <a:xfrm>
          <a:off x="3057498" y="598043"/>
          <a:ext cx="108269" cy="108269"/>
        </a:xfrm>
        <a:prstGeom prst="ellipse">
          <a:avLst/>
        </a:prstGeom>
        <a:gradFill rotWithShape="0">
          <a:gsLst>
            <a:gs pos="0">
              <a:schemeClr val="accent5">
                <a:hueOff val="-9381994"/>
                <a:satOff val="37599"/>
                <a:lumOff val="8149"/>
                <a:alphaOff val="0"/>
                <a:shade val="51000"/>
                <a:satMod val="130000"/>
              </a:schemeClr>
            </a:gs>
            <a:gs pos="80000">
              <a:schemeClr val="accent5">
                <a:hueOff val="-9381994"/>
                <a:satOff val="37599"/>
                <a:lumOff val="8149"/>
                <a:alphaOff val="0"/>
                <a:shade val="93000"/>
                <a:satMod val="130000"/>
              </a:schemeClr>
            </a:gs>
            <a:gs pos="100000">
              <a:schemeClr val="accent5">
                <a:hueOff val="-9381994"/>
                <a:satOff val="37599"/>
                <a:lumOff val="81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DA1FDF-8D92-4FF4-8C0E-4235F1A6FF92}">
      <dsp:nvSpPr>
        <dsp:cNvPr id="0" name=""/>
        <dsp:cNvSpPr/>
      </dsp:nvSpPr>
      <dsp:spPr>
        <a:xfrm rot="10800000">
          <a:off x="1900334" y="144527"/>
          <a:ext cx="317973" cy="607046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F9338A-3E67-4FAF-844C-FCA57DB134CA}">
      <dsp:nvSpPr>
        <dsp:cNvPr id="0" name=""/>
        <dsp:cNvSpPr/>
      </dsp:nvSpPr>
      <dsp:spPr>
        <a:xfrm rot="10800000">
          <a:off x="1640174" y="144527"/>
          <a:ext cx="317973" cy="607046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85089B-22E1-4565-932E-CA35F849AD45}">
      <dsp:nvSpPr>
        <dsp:cNvPr id="0" name=""/>
        <dsp:cNvSpPr/>
      </dsp:nvSpPr>
      <dsp:spPr>
        <a:xfrm>
          <a:off x="608028" y="101462"/>
          <a:ext cx="737120" cy="737120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300" kern="1200" dirty="0" smtClean="0"/>
            <a:t>عناصر تزیینی در بنا</a:t>
          </a:r>
          <a:endParaRPr lang="fa-IR" sz="1300" kern="1200" dirty="0"/>
        </a:p>
      </dsp:txBody>
      <dsp:txXfrm>
        <a:off x="715977" y="209411"/>
        <a:ext cx="521222" cy="521222"/>
      </dsp:txXfrm>
    </dsp:sp>
    <dsp:sp modelId="{498D1B77-5AA3-473D-BD10-B12E0B4C0936}">
      <dsp:nvSpPr>
        <dsp:cNvPr id="0" name=""/>
        <dsp:cNvSpPr/>
      </dsp:nvSpPr>
      <dsp:spPr>
        <a:xfrm>
          <a:off x="1873225" y="758160"/>
          <a:ext cx="1327172" cy="534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kern="1200" dirty="0" smtClean="0"/>
            <a:t>استفاده از این دو عنصر به عنوان</a:t>
          </a:r>
          <a:endParaRPr lang="fa-IR" sz="900" kern="1200" dirty="0"/>
        </a:p>
      </dsp:txBody>
      <dsp:txXfrm>
        <a:off x="1873225" y="758160"/>
        <a:ext cx="1327172" cy="534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74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D7628E-7681-4462-A746-78D1455CE34E}" type="datetimeFigureOut">
              <a:rPr lang="fa-IR" smtClean="0"/>
              <a:t>05/01/1432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739775"/>
            <a:ext cx="534670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52016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74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8DCC65D-76DA-4820-99DB-5160C1F377D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57792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24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90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7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23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36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8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17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02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94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7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diagramColors" Target="../diagrams/colors5.xml"/><Relationship Id="rId18" Type="http://schemas.openxmlformats.org/officeDocument/2006/relationships/diagramColors" Target="../diagrams/colors6.xml"/><Relationship Id="rId3" Type="http://schemas.openxmlformats.org/officeDocument/2006/relationships/image" Target="../media/image40.jpeg"/><Relationship Id="rId21" Type="http://schemas.openxmlformats.org/officeDocument/2006/relationships/diagramLayout" Target="../diagrams/layout7.xml"/><Relationship Id="rId7" Type="http://schemas.openxmlformats.org/officeDocument/2006/relationships/image" Target="../media/image44.jpeg"/><Relationship Id="rId12" Type="http://schemas.openxmlformats.org/officeDocument/2006/relationships/diagramQuickStyle" Target="../diagrams/quickStyle5.xml"/><Relationship Id="rId17" Type="http://schemas.openxmlformats.org/officeDocument/2006/relationships/diagramQuickStyle" Target="../diagrams/quickStyle6.xml"/><Relationship Id="rId2" Type="http://schemas.openxmlformats.org/officeDocument/2006/relationships/image" Target="../media/image39.jpeg"/><Relationship Id="rId16" Type="http://schemas.openxmlformats.org/officeDocument/2006/relationships/diagramLayout" Target="../diagrams/layout6.xml"/><Relationship Id="rId20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diagramLayout" Target="../diagrams/layout5.xml"/><Relationship Id="rId24" Type="http://schemas.microsoft.com/office/2007/relationships/diagramDrawing" Target="../diagrams/drawing7.xml"/><Relationship Id="rId5" Type="http://schemas.openxmlformats.org/officeDocument/2006/relationships/image" Target="../media/image42.jpeg"/><Relationship Id="rId15" Type="http://schemas.openxmlformats.org/officeDocument/2006/relationships/diagramData" Target="../diagrams/data6.xml"/><Relationship Id="rId23" Type="http://schemas.openxmlformats.org/officeDocument/2006/relationships/diagramColors" Target="../diagrams/colors7.xml"/><Relationship Id="rId10" Type="http://schemas.openxmlformats.org/officeDocument/2006/relationships/diagramData" Target="../diagrams/data5.xml"/><Relationship Id="rId19" Type="http://schemas.microsoft.com/office/2007/relationships/diagramDrawing" Target="../diagrams/drawing6.xml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microsoft.com/office/2007/relationships/diagramDrawing" Target="../diagrams/drawing5.xml"/><Relationship Id="rId22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diagramData" Target="../diagrams/data1.xml"/><Relationship Id="rId18" Type="http://schemas.openxmlformats.org/officeDocument/2006/relationships/diagramData" Target="../diagrams/data2.xml"/><Relationship Id="rId3" Type="http://schemas.microsoft.com/office/2007/relationships/hdphoto" Target="../media/hdphoto3.wdp"/><Relationship Id="rId21" Type="http://schemas.openxmlformats.org/officeDocument/2006/relationships/diagramColors" Target="../diagrams/colors2.xml"/><Relationship Id="rId7" Type="http://schemas.openxmlformats.org/officeDocument/2006/relationships/image" Target="../media/image9.jpeg"/><Relationship Id="rId12" Type="http://schemas.microsoft.com/office/2007/relationships/hdphoto" Target="../media/hdphoto7.wdp"/><Relationship Id="rId17" Type="http://schemas.microsoft.com/office/2007/relationships/diagramDrawing" Target="../diagrams/drawing1.xml"/><Relationship Id="rId2" Type="http://schemas.openxmlformats.org/officeDocument/2006/relationships/image" Target="../media/image6.jpeg"/><Relationship Id="rId16" Type="http://schemas.openxmlformats.org/officeDocument/2006/relationships/diagramColors" Target="../diagrams/colors1.xml"/><Relationship Id="rId20" Type="http://schemas.openxmlformats.org/officeDocument/2006/relationships/diagramQuickStyle" Target="../diagrams/quickStyl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5" Type="http://schemas.openxmlformats.org/officeDocument/2006/relationships/diagramQuickStyle" Target="../diagrams/quickStyle1.xml"/><Relationship Id="rId10" Type="http://schemas.microsoft.com/office/2007/relationships/hdphoto" Target="../media/hdphoto6.wdp"/><Relationship Id="rId19" Type="http://schemas.openxmlformats.org/officeDocument/2006/relationships/diagramLayout" Target="../diagrams/layout2.xml"/><Relationship Id="rId4" Type="http://schemas.openxmlformats.org/officeDocument/2006/relationships/image" Target="../media/image7.jpeg"/><Relationship Id="rId9" Type="http://schemas.openxmlformats.org/officeDocument/2006/relationships/image" Target="../media/image10.jpeg"/><Relationship Id="rId14" Type="http://schemas.openxmlformats.org/officeDocument/2006/relationships/diagramLayout" Target="../diagrams/layout1.xml"/><Relationship Id="rId22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microsoft.com/office/2007/relationships/hdphoto" Target="../media/hdphoto8.wdp"/><Relationship Id="rId21" Type="http://schemas.openxmlformats.org/officeDocument/2006/relationships/diagramColors" Target="../diagrams/colors4.xml"/><Relationship Id="rId7" Type="http://schemas.microsoft.com/office/2007/relationships/hdphoto" Target="../media/hdphoto10.wdp"/><Relationship Id="rId12" Type="http://schemas.openxmlformats.org/officeDocument/2006/relationships/image" Target="../media/image17.png"/><Relationship Id="rId17" Type="http://schemas.microsoft.com/office/2007/relationships/diagramDrawing" Target="../diagrams/drawing3.xml"/><Relationship Id="rId2" Type="http://schemas.openxmlformats.org/officeDocument/2006/relationships/image" Target="../media/image12.jpe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openxmlformats.org/officeDocument/2006/relationships/diagramQuickStyle" Target="../diagrams/quickStyle3.xml"/><Relationship Id="rId10" Type="http://schemas.openxmlformats.org/officeDocument/2006/relationships/image" Target="../media/image16.jpeg"/><Relationship Id="rId19" Type="http://schemas.openxmlformats.org/officeDocument/2006/relationships/diagramLayout" Target="../diagrams/layout4.xml"/><Relationship Id="rId4" Type="http://schemas.openxmlformats.org/officeDocument/2006/relationships/image" Target="../media/image13.jpeg"/><Relationship Id="rId9" Type="http://schemas.microsoft.com/office/2007/relationships/hdphoto" Target="../media/hdphoto11.wdp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microsoft.com/office/2007/relationships/hdphoto" Target="../media/hdphoto14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5.wdp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29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19.wdp"/><Relationship Id="rId5" Type="http://schemas.openxmlformats.org/officeDocument/2006/relationships/image" Target="../media/image32.jpe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microsoft.com/office/2007/relationships/hdphoto" Target="../media/hdphoto21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36.png"/><Relationship Id="rId10" Type="http://schemas.microsoft.com/office/2007/relationships/hdphoto" Target="../media/hdphoto24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27432" y="0"/>
            <a:ext cx="9933432" cy="3962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6" name="Rectangle 5"/>
          <p:cNvSpPr/>
          <p:nvPr/>
        </p:nvSpPr>
        <p:spPr>
          <a:xfrm>
            <a:off x="-76200" y="6400169"/>
            <a:ext cx="6781800" cy="4578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6553" y="1371600"/>
            <a:ext cx="3594647" cy="2590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95210"/>
            <a:ext cx="1806094" cy="225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80675" y="6477000"/>
            <a:ext cx="52129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مقطع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7299" y="6477000"/>
            <a:ext cx="76174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rgbClr val="FF860D"/>
                </a:solidFill>
                <a:cs typeface="B Nazanin" pitchFamily="2" charset="-78"/>
              </a:rPr>
              <a:t>معرفی بنا</a:t>
            </a:r>
            <a:endParaRPr lang="fa-IR" sz="1400" b="1" dirty="0">
              <a:solidFill>
                <a:srgbClr val="FF860D"/>
              </a:solidFill>
              <a:cs typeface="B Nazanin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7757" y="6477000"/>
            <a:ext cx="45236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پلان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9986" y="6477000"/>
            <a:ext cx="34817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نما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6477000"/>
            <a:ext cx="974946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سیرکلاسیون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0" y="6476369"/>
            <a:ext cx="11208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ویژیگی های بنا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6477000"/>
            <a:ext cx="9076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نتیجه گیری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0" y="533400"/>
            <a:ext cx="1747593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sz="2800" b="1" cap="all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B Nazanin" pitchFamily="2" charset="-78"/>
              </a:rPr>
              <a:t>موزه ی </a:t>
            </a:r>
            <a:r>
              <a:rPr lang="fa-IR" sz="28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B Nazanin" pitchFamily="2" charset="-78"/>
              </a:rPr>
              <a:t>قرآن</a:t>
            </a:r>
            <a:endParaRPr lang="fa-IR" sz="2800" b="1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B Nazanin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05600" y="6400800"/>
            <a:ext cx="3238500" cy="45783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>
                <a:cs typeface="B Nazanin" pitchFamily="2" charset="-78"/>
              </a:rPr>
              <a:t>بررسی نمونه موردی داخلی : موزه ی قرآن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99" t="12028" r="7364" b="69261"/>
          <a:stretch/>
        </p:blipFill>
        <p:spPr bwMode="auto">
          <a:xfrm>
            <a:off x="7010400" y="4572000"/>
            <a:ext cx="2676935" cy="177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 rot="16200000">
            <a:off x="-2902870" y="2857186"/>
            <a:ext cx="6400170" cy="685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cs typeface="B Nazan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2929" y="713158"/>
            <a:ext cx="1148071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200" dirty="0" smtClean="0">
                <a:cs typeface="B Nazanin" pitchFamily="2" charset="-78"/>
              </a:rPr>
              <a:t>تهران </a:t>
            </a:r>
            <a:r>
              <a:rPr lang="fa-IR" sz="1200" dirty="0">
                <a:cs typeface="B Nazanin" pitchFamily="2" charset="-78"/>
              </a:rPr>
              <a:t>_ چهاراه سپه </a:t>
            </a:r>
            <a:endParaRPr lang="fa-IR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976086" y="942201"/>
            <a:ext cx="2024914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fa-IR" sz="1200" dirty="0" smtClean="0">
                <a:cs typeface="B Nazanin" pitchFamily="2" charset="-78"/>
              </a:rPr>
              <a:t>معمار : بهروز </a:t>
            </a:r>
            <a:r>
              <a:rPr lang="fa-IR" sz="1200" dirty="0">
                <a:cs typeface="B Nazanin" pitchFamily="2" charset="-78"/>
              </a:rPr>
              <a:t>احمدی_منوچهر ایران </a:t>
            </a:r>
            <a:r>
              <a:rPr lang="fa-IR" sz="1200" dirty="0" smtClean="0">
                <a:cs typeface="B Nazanin" pitchFamily="2" charset="-78"/>
              </a:rPr>
              <a:t>پور</a:t>
            </a:r>
            <a:endParaRPr lang="fa-IR" sz="1200" dirty="0">
              <a:cs typeface="B Nazanin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1" y="912168"/>
            <a:ext cx="681597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fa-IR" sz="1100" dirty="0">
                <a:solidFill>
                  <a:schemeClr val="bg1"/>
                </a:solidFill>
                <a:cs typeface="B Nazanin" pitchFamily="2" charset="-78"/>
              </a:rPr>
              <a:t>سال </a:t>
            </a:r>
            <a:r>
              <a:rPr lang="fa-IR" sz="1100" dirty="0" smtClean="0">
                <a:solidFill>
                  <a:schemeClr val="bg1"/>
                </a:solidFill>
                <a:cs typeface="B Nazanin" pitchFamily="2" charset="-78"/>
              </a:rPr>
              <a:t>ساخت</a:t>
            </a:r>
            <a:endParaRPr lang="fa-IR" sz="1100" dirty="0">
              <a:solidFill>
                <a:schemeClr val="bg1"/>
              </a:solidFill>
              <a:cs typeface="B Nazanin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8" t="34404" r="10615" b="38850"/>
          <a:stretch/>
        </p:blipFill>
        <p:spPr bwMode="auto">
          <a:xfrm>
            <a:off x="685800" y="5105400"/>
            <a:ext cx="6019800" cy="128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-45686" y="1748"/>
            <a:ext cx="685802" cy="53165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solidFill>
                  <a:schemeClr val="bg1"/>
                </a:solidFill>
              </a:rPr>
              <a:t>1</a:t>
            </a:r>
            <a:endParaRPr lang="fa-IR" sz="2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21445" y="1140768"/>
            <a:ext cx="707245" cy="2308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900" dirty="0">
                <a:cs typeface="B Nazanin" pitchFamily="2" charset="-78"/>
              </a:rPr>
              <a:t>1355_ </a:t>
            </a:r>
            <a:r>
              <a:rPr lang="fa-IR" sz="900" dirty="0" smtClean="0">
                <a:cs typeface="B Nazanin" pitchFamily="2" charset="-78"/>
              </a:rPr>
              <a:t>1375</a:t>
            </a:r>
            <a:endParaRPr lang="fa-IR" sz="900" dirty="0">
              <a:cs typeface="B Nazanin" pitchFamily="2" charset="-7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7764" y="1524000"/>
            <a:ext cx="633507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bg1"/>
                </a:solidFill>
                <a:cs typeface="B Nazanin" pitchFamily="2" charset="-78"/>
              </a:rPr>
              <a:t>زمین </a:t>
            </a:r>
            <a:r>
              <a:rPr lang="fa-IR" sz="1100" dirty="0" smtClean="0">
                <a:solidFill>
                  <a:schemeClr val="bg1"/>
                </a:solidFill>
                <a:cs typeface="B Nazanin" pitchFamily="2" charset="-78"/>
              </a:rPr>
              <a:t>طرح</a:t>
            </a:r>
            <a:endParaRPr lang="fa-IR" sz="11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76200" y="1803484"/>
            <a:ext cx="795411" cy="2308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900" dirty="0" smtClean="0">
                <a:cs typeface="B Nazanin" pitchFamily="2" charset="-78"/>
              </a:rPr>
              <a:t>53670</a:t>
            </a:r>
            <a:r>
              <a:rPr lang="fa-IR" sz="900" dirty="0" smtClean="0"/>
              <a:t> مترمربع</a:t>
            </a:r>
            <a:endParaRPr lang="fa-IR" sz="900" dirty="0">
              <a:cs typeface="B Nazanin" pitchFamily="2" charset="-7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288" y="2174051"/>
            <a:ext cx="447558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bg1"/>
                </a:solidFill>
                <a:cs typeface="B Nazanin" pitchFamily="2" charset="-78"/>
              </a:rPr>
              <a:t>زیر </a:t>
            </a:r>
            <a:r>
              <a:rPr lang="fa-IR" sz="1100" dirty="0" smtClean="0">
                <a:solidFill>
                  <a:schemeClr val="bg1"/>
                </a:solidFill>
                <a:cs typeface="B Nazanin" pitchFamily="2" charset="-78"/>
              </a:rPr>
              <a:t>بنا</a:t>
            </a:r>
            <a:endParaRPr lang="fa-IR" sz="11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024" name="TextBox 1023"/>
          <p:cNvSpPr txBox="1"/>
          <p:nvPr/>
        </p:nvSpPr>
        <p:spPr>
          <a:xfrm>
            <a:off x="81033" y="2405390"/>
            <a:ext cx="452367" cy="2308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900" dirty="0" smtClean="0">
                <a:cs typeface="B Nazanin" pitchFamily="2" charset="-78"/>
              </a:rPr>
              <a:t>12600</a:t>
            </a:r>
            <a:endParaRPr lang="fa-IR" sz="900" dirty="0">
              <a:cs typeface="B Nazanin" pitchFamily="2" charset="-78"/>
            </a:endParaRPr>
          </a:p>
        </p:txBody>
      </p:sp>
      <p:sp>
        <p:nvSpPr>
          <p:cNvPr id="1025" name="TextBox 1024"/>
          <p:cNvSpPr txBox="1"/>
          <p:nvPr/>
        </p:nvSpPr>
        <p:spPr>
          <a:xfrm>
            <a:off x="-45686" y="2813975"/>
            <a:ext cx="731289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bg1"/>
                </a:solidFill>
                <a:cs typeface="B Nazanin" pitchFamily="2" charset="-78"/>
              </a:rPr>
              <a:t>تعداد </a:t>
            </a:r>
            <a:r>
              <a:rPr lang="fa-IR" sz="1100" dirty="0" smtClean="0">
                <a:solidFill>
                  <a:schemeClr val="bg1"/>
                </a:solidFill>
                <a:cs typeface="B Nazanin" pitchFamily="2" charset="-78"/>
              </a:rPr>
              <a:t>طبقات</a:t>
            </a:r>
            <a:endParaRPr lang="fa-IR" sz="11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027" name="Rectangle 1026"/>
          <p:cNvSpPr/>
          <p:nvPr/>
        </p:nvSpPr>
        <p:spPr>
          <a:xfrm>
            <a:off x="-134960" y="3048000"/>
            <a:ext cx="896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900" dirty="0">
                <a:cs typeface="B Nazanin" pitchFamily="2" charset="-78"/>
              </a:rPr>
              <a:t>3 طبقه </a:t>
            </a:r>
            <a:r>
              <a:rPr lang="fa-IR" sz="900" dirty="0" smtClean="0">
                <a:cs typeface="B Nazanin" pitchFamily="2" charset="-78"/>
              </a:rPr>
              <a:t>زیرزمین</a:t>
            </a:r>
          </a:p>
          <a:p>
            <a:pPr algn="ctr" rtl="1"/>
            <a:r>
              <a:rPr lang="fa-IR" sz="900" dirty="0" smtClean="0">
                <a:cs typeface="B Nazanin" pitchFamily="2" charset="-78"/>
              </a:rPr>
              <a:t> </a:t>
            </a:r>
            <a:r>
              <a:rPr lang="fa-IR" sz="900" dirty="0">
                <a:cs typeface="B Nazanin" pitchFamily="2" charset="-78"/>
              </a:rPr>
              <a:t>(14متر </a:t>
            </a:r>
            <a:r>
              <a:rPr lang="fa-IR" sz="900" dirty="0" smtClean="0">
                <a:cs typeface="B Nazanin" pitchFamily="2" charset="-78"/>
              </a:rPr>
              <a:t>زیرزمین</a:t>
            </a:r>
            <a:r>
              <a:rPr lang="fa-IR" sz="900" dirty="0">
                <a:cs typeface="B Nazanin" pitchFamily="2" charset="-78"/>
              </a:rPr>
              <a:t>)</a:t>
            </a:r>
          </a:p>
        </p:txBody>
      </p:sp>
      <p:sp>
        <p:nvSpPr>
          <p:cNvPr id="1028" name="Rectangle 1027"/>
          <p:cNvSpPr/>
          <p:nvPr/>
        </p:nvSpPr>
        <p:spPr>
          <a:xfrm>
            <a:off x="-55910" y="3581400"/>
            <a:ext cx="6960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00" dirty="0">
                <a:solidFill>
                  <a:schemeClr val="bg1"/>
                </a:solidFill>
                <a:cs typeface="B Nazanin" pitchFamily="2" charset="-78"/>
              </a:rPr>
              <a:t>سطح اشغال</a:t>
            </a:r>
          </a:p>
        </p:txBody>
      </p:sp>
      <p:sp>
        <p:nvSpPr>
          <p:cNvPr id="1029" name="Rectangle 1028"/>
          <p:cNvSpPr/>
          <p:nvPr/>
        </p:nvSpPr>
        <p:spPr>
          <a:xfrm>
            <a:off x="27503" y="3776990"/>
            <a:ext cx="5212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900" dirty="0" smtClean="0">
                <a:cs typeface="B Nazanin" pitchFamily="2" charset="-78"/>
              </a:rPr>
              <a:t>23 درصد</a:t>
            </a:r>
            <a:endParaRPr lang="fa-IR" sz="900" dirty="0">
              <a:cs typeface="B Nazanin" pitchFamily="2" charset="-78"/>
            </a:endParaRPr>
          </a:p>
        </p:txBody>
      </p:sp>
      <p:sp>
        <p:nvSpPr>
          <p:cNvPr id="1030" name="Rectangle 1029"/>
          <p:cNvSpPr/>
          <p:nvPr/>
        </p:nvSpPr>
        <p:spPr>
          <a:xfrm>
            <a:off x="-134890" y="4094202"/>
            <a:ext cx="8512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1100" dirty="0">
                <a:solidFill>
                  <a:schemeClr val="bg1"/>
                </a:solidFill>
                <a:cs typeface="B Nazanin" pitchFamily="2" charset="-78"/>
              </a:rPr>
              <a:t>عرصه </a:t>
            </a:r>
            <a:r>
              <a:rPr lang="fa-IR" sz="1100" dirty="0" smtClean="0">
                <a:solidFill>
                  <a:schemeClr val="bg1"/>
                </a:solidFill>
                <a:cs typeface="B Nazanin" pitchFamily="2" charset="-78"/>
              </a:rPr>
              <a:t>ی </a:t>
            </a:r>
            <a:r>
              <a:rPr lang="fa-IR" sz="1100" dirty="0">
                <a:solidFill>
                  <a:schemeClr val="bg1"/>
                </a:solidFill>
                <a:cs typeface="B Nazanin" pitchFamily="2" charset="-78"/>
              </a:rPr>
              <a:t>عملکردی</a:t>
            </a:r>
          </a:p>
        </p:txBody>
      </p:sp>
      <p:sp>
        <p:nvSpPr>
          <p:cNvPr id="1031" name="Rectangle 1030"/>
          <p:cNvSpPr/>
          <p:nvPr/>
        </p:nvSpPr>
        <p:spPr>
          <a:xfrm>
            <a:off x="-533400" y="4419600"/>
            <a:ext cx="162204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fa-IR" sz="900" dirty="0" smtClean="0">
                <a:cs typeface="B Nazanin" pitchFamily="2" charset="-78"/>
              </a:rPr>
              <a:t>فرهنگی_آموزشی</a:t>
            </a:r>
            <a:endParaRPr lang="fa-IR" sz="900" dirty="0">
              <a:cs typeface="B Nazanin" pitchFamily="2" charset="-78"/>
            </a:endParaRPr>
          </a:p>
          <a:p>
            <a:pPr algn="ctr" rtl="1"/>
            <a:r>
              <a:rPr lang="fa-IR" sz="900" dirty="0" smtClean="0">
                <a:cs typeface="B Nazanin" pitchFamily="2" charset="-78"/>
              </a:rPr>
              <a:t>خدماتی_رفاهی</a:t>
            </a:r>
          </a:p>
          <a:p>
            <a:pPr algn="ctr" rtl="1"/>
            <a:r>
              <a:rPr lang="fa-IR" sz="900" dirty="0" smtClean="0">
                <a:cs typeface="B Nazanin" pitchFamily="2" charset="-78"/>
              </a:rPr>
              <a:t>اداری</a:t>
            </a:r>
            <a:endParaRPr lang="fa-IR" sz="900" dirty="0">
              <a:cs typeface="B Nazanin" pitchFamily="2" charset="-78"/>
            </a:endParaRPr>
          </a:p>
        </p:txBody>
      </p:sp>
      <p:sp>
        <p:nvSpPr>
          <p:cNvPr id="1032" name="Rectangle 1031"/>
          <p:cNvSpPr/>
          <p:nvPr/>
        </p:nvSpPr>
        <p:spPr>
          <a:xfrm>
            <a:off x="-77339" y="5013500"/>
            <a:ext cx="7360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00" dirty="0">
                <a:solidFill>
                  <a:schemeClr val="bg1"/>
                </a:solidFill>
                <a:cs typeface="B Nazanin" pitchFamily="2" charset="-78"/>
              </a:rPr>
              <a:t>تغییر </a:t>
            </a:r>
            <a:r>
              <a:rPr lang="fa-IR" sz="1100" dirty="0" smtClean="0">
                <a:solidFill>
                  <a:schemeClr val="bg1"/>
                </a:solidFill>
                <a:cs typeface="B Nazanin" pitchFamily="2" charset="-78"/>
              </a:rPr>
              <a:t>کاربری</a:t>
            </a:r>
            <a:endParaRPr lang="fa-IR" sz="11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033" name="Rectangle 1032"/>
          <p:cNvSpPr/>
          <p:nvPr/>
        </p:nvSpPr>
        <p:spPr>
          <a:xfrm>
            <a:off x="-104801" y="5238690"/>
            <a:ext cx="790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900" dirty="0" smtClean="0">
                <a:cs typeface="B Nazanin" pitchFamily="2" charset="-78"/>
              </a:rPr>
              <a:t>سال </a:t>
            </a:r>
            <a:r>
              <a:rPr lang="fa-IR" sz="900" dirty="0">
                <a:cs typeface="B Nazanin" pitchFamily="2" charset="-78"/>
              </a:rPr>
              <a:t>1357 </a:t>
            </a:r>
            <a:r>
              <a:rPr lang="fa-IR" sz="900" dirty="0" smtClean="0">
                <a:cs typeface="B Nazanin" pitchFamily="2" charset="-78"/>
              </a:rPr>
              <a:t>از </a:t>
            </a:r>
          </a:p>
          <a:p>
            <a:pPr algn="ctr" rtl="1"/>
            <a:r>
              <a:rPr lang="fa-IR" sz="900" dirty="0" smtClean="0">
                <a:cs typeface="B Nazanin" pitchFamily="2" charset="-78"/>
              </a:rPr>
              <a:t>فرهنگسرا </a:t>
            </a:r>
            <a:r>
              <a:rPr lang="fa-IR" sz="900" dirty="0">
                <a:cs typeface="B Nazanin" pitchFamily="2" charset="-78"/>
              </a:rPr>
              <a:t>به موزه</a:t>
            </a:r>
          </a:p>
        </p:txBody>
      </p:sp>
      <p:sp>
        <p:nvSpPr>
          <p:cNvPr id="1034" name="Rectangle 1033"/>
          <p:cNvSpPr/>
          <p:nvPr/>
        </p:nvSpPr>
        <p:spPr>
          <a:xfrm>
            <a:off x="-84763" y="5758190"/>
            <a:ext cx="7248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00" dirty="0">
                <a:solidFill>
                  <a:schemeClr val="bg1"/>
                </a:solidFill>
                <a:cs typeface="B Nazanin" pitchFamily="2" charset="-78"/>
              </a:rPr>
              <a:t>سیستم </a:t>
            </a:r>
            <a:r>
              <a:rPr lang="fa-IR" sz="1100" dirty="0" smtClean="0">
                <a:solidFill>
                  <a:schemeClr val="bg1"/>
                </a:solidFill>
                <a:cs typeface="B Nazanin" pitchFamily="2" charset="-78"/>
              </a:rPr>
              <a:t>سازه</a:t>
            </a:r>
            <a:endParaRPr lang="fa-IR" sz="11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035" name="Rectangle 1034"/>
          <p:cNvSpPr/>
          <p:nvPr/>
        </p:nvSpPr>
        <p:spPr>
          <a:xfrm>
            <a:off x="-6655" y="5910590"/>
            <a:ext cx="6142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900" dirty="0">
                <a:cs typeface="B Nazanin" pitchFamily="2" charset="-78"/>
              </a:rPr>
              <a:t>اسکلت بتنی</a:t>
            </a:r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5" t="33976" b="8045"/>
          <a:stretch/>
        </p:blipFill>
        <p:spPr bwMode="auto">
          <a:xfrm>
            <a:off x="2743200" y="1752600"/>
            <a:ext cx="3177534" cy="219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37" name="Straight Connector 1036"/>
          <p:cNvCxnSpPr/>
          <p:nvPr/>
        </p:nvCxnSpPr>
        <p:spPr>
          <a:xfrm>
            <a:off x="-45686" y="609600"/>
            <a:ext cx="6714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61829" y="762000"/>
            <a:ext cx="6714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 rot="551405">
            <a:off x="4691493" y="1905000"/>
            <a:ext cx="413907" cy="48649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3" name="Rectangle 42"/>
          <p:cNvSpPr/>
          <p:nvPr/>
        </p:nvSpPr>
        <p:spPr>
          <a:xfrm rot="455995">
            <a:off x="4419600" y="2558362"/>
            <a:ext cx="498157" cy="489638"/>
          </a:xfrm>
          <a:prstGeom prst="rect">
            <a:avLst/>
          </a:prstGeom>
          <a:solidFill>
            <a:srgbClr val="4F81B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5" name="Rectangle 44"/>
          <p:cNvSpPr/>
          <p:nvPr/>
        </p:nvSpPr>
        <p:spPr>
          <a:xfrm rot="522500">
            <a:off x="3482941" y="2438400"/>
            <a:ext cx="521949" cy="48502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6" name="Rectangle 45"/>
          <p:cNvSpPr/>
          <p:nvPr/>
        </p:nvSpPr>
        <p:spPr>
          <a:xfrm rot="416139">
            <a:off x="2777481" y="2923428"/>
            <a:ext cx="418981" cy="429372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7" name="Rectangle 46"/>
          <p:cNvSpPr/>
          <p:nvPr/>
        </p:nvSpPr>
        <p:spPr>
          <a:xfrm>
            <a:off x="5334000" y="4148555"/>
            <a:ext cx="457200" cy="19484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TextBox 15"/>
          <p:cNvSpPr txBox="1"/>
          <p:nvPr/>
        </p:nvSpPr>
        <p:spPr>
          <a:xfrm>
            <a:off x="4759804" y="4117777"/>
            <a:ext cx="574196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کاخ مرمر</a:t>
            </a:r>
            <a:endParaRPr lang="fa-IR" sz="1100" dirty="0">
              <a:cs typeface="B Nazanin" pitchFamily="2" charset="-78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58678" y="4419600"/>
            <a:ext cx="121860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ساختمان قدیمی مجلس</a:t>
            </a:r>
            <a:endParaRPr lang="fa-IR" sz="1100" dirty="0">
              <a:cs typeface="B Nazanin" pitchFamily="2" charset="-7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590800" y="4115545"/>
            <a:ext cx="998991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دانشکده ی افسری</a:t>
            </a:r>
            <a:endParaRPr lang="fa-IR" sz="1100" dirty="0">
              <a:cs typeface="B Nazanin" pitchFamily="2" charset="-78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334000" y="4453355"/>
            <a:ext cx="457200" cy="19484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2" name="TextBox 51"/>
          <p:cNvSpPr txBox="1"/>
          <p:nvPr/>
        </p:nvSpPr>
        <p:spPr>
          <a:xfrm>
            <a:off x="2819400" y="4419600"/>
            <a:ext cx="731290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موزه ی قرآن</a:t>
            </a:r>
            <a:endParaRPr lang="fa-IR" sz="1100" dirty="0">
              <a:cs typeface="B Nazanin" pitchFamily="2" charset="-78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581400" y="4148555"/>
            <a:ext cx="457200" cy="194845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4" name="Rectangle 53"/>
          <p:cNvSpPr/>
          <p:nvPr/>
        </p:nvSpPr>
        <p:spPr>
          <a:xfrm>
            <a:off x="3581400" y="4453355"/>
            <a:ext cx="457200" cy="194845"/>
          </a:xfrm>
          <a:prstGeom prst="rect">
            <a:avLst/>
          </a:prstGeom>
          <a:solidFill>
            <a:srgbClr val="4F81B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4" name="Rectangle 23"/>
          <p:cNvSpPr/>
          <p:nvPr/>
        </p:nvSpPr>
        <p:spPr>
          <a:xfrm rot="470982">
            <a:off x="1797596" y="2448880"/>
            <a:ext cx="45719" cy="1777916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7" name="Rectangle 56"/>
          <p:cNvSpPr/>
          <p:nvPr/>
        </p:nvSpPr>
        <p:spPr>
          <a:xfrm rot="16670982">
            <a:off x="1644435" y="2692247"/>
            <a:ext cx="55274" cy="1708616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8" name="Rectangle 57"/>
          <p:cNvSpPr/>
          <p:nvPr/>
        </p:nvSpPr>
        <p:spPr>
          <a:xfrm rot="16560000">
            <a:off x="1658313" y="1758275"/>
            <a:ext cx="57069" cy="1730612"/>
          </a:xfrm>
          <a:prstGeom prst="rect">
            <a:avLst/>
          </a:prstGeom>
          <a:solidFill>
            <a:srgbClr val="002060">
              <a:alpha val="40000"/>
            </a:srgbClr>
          </a:solidFill>
          <a:ln>
            <a:noFill/>
          </a:ln>
          <a:scene3d>
            <a:camera prst="orthographicFront">
              <a:rot lat="0" lon="0" rev="12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0" name="TextBox 59"/>
          <p:cNvSpPr txBox="1"/>
          <p:nvPr/>
        </p:nvSpPr>
        <p:spPr>
          <a:xfrm>
            <a:off x="1110449" y="1759077"/>
            <a:ext cx="870751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/>
              <a:t>خیابان ولیعصر</a:t>
            </a:r>
            <a:endParaRPr lang="fa-IR" sz="1100" dirty="0"/>
          </a:p>
        </p:txBody>
      </p:sp>
      <p:sp>
        <p:nvSpPr>
          <p:cNvPr id="61" name="TextBox 60"/>
          <p:cNvSpPr txBox="1"/>
          <p:nvPr/>
        </p:nvSpPr>
        <p:spPr>
          <a:xfrm>
            <a:off x="990600" y="1934290"/>
            <a:ext cx="989373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/>
              <a:t>خیابان امام خمینی</a:t>
            </a:r>
            <a:endParaRPr lang="fa-IR" sz="1100" dirty="0"/>
          </a:p>
        </p:txBody>
      </p:sp>
      <p:sp>
        <p:nvSpPr>
          <p:cNvPr id="62" name="TextBox 61"/>
          <p:cNvSpPr txBox="1"/>
          <p:nvPr/>
        </p:nvSpPr>
        <p:spPr>
          <a:xfrm>
            <a:off x="685800" y="2100590"/>
            <a:ext cx="1316386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/>
              <a:t>خیابان جمهوری اسلامی </a:t>
            </a:r>
            <a:endParaRPr lang="fa-IR" sz="1100" dirty="0"/>
          </a:p>
        </p:txBody>
      </p:sp>
      <p:sp>
        <p:nvSpPr>
          <p:cNvPr id="63" name="Rectangle 62"/>
          <p:cNvSpPr/>
          <p:nvPr/>
        </p:nvSpPr>
        <p:spPr>
          <a:xfrm rot="16320000">
            <a:off x="2248439" y="1593909"/>
            <a:ext cx="60895" cy="592251"/>
          </a:xfrm>
          <a:prstGeom prst="rect">
            <a:avLst/>
          </a:prstGeom>
          <a:solidFill>
            <a:srgbClr val="002060">
              <a:alpha val="40000"/>
            </a:srgbClr>
          </a:solidFill>
          <a:ln>
            <a:noFill/>
          </a:ln>
          <a:scene3d>
            <a:camera prst="orthographicFront">
              <a:rot lat="0" lon="0" rev="12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4" name="Rectangle 63"/>
          <p:cNvSpPr/>
          <p:nvPr/>
        </p:nvSpPr>
        <p:spPr>
          <a:xfrm rot="16320000">
            <a:off x="2248439" y="1776240"/>
            <a:ext cx="60895" cy="592251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  <a:scene3d>
            <a:camera prst="orthographicFront">
              <a:rot lat="0" lon="0" rev="12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5" name="Rectangle 64"/>
          <p:cNvSpPr/>
          <p:nvPr/>
        </p:nvSpPr>
        <p:spPr>
          <a:xfrm rot="16320000">
            <a:off x="2248439" y="1974909"/>
            <a:ext cx="60895" cy="592251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  <a:scene3d>
            <a:camera prst="orthographicFront">
              <a:rot lat="0" lon="0" rev="12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9604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7432" y="3802026"/>
            <a:ext cx="9933432" cy="305597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3" name="Rectangle 22"/>
          <p:cNvSpPr/>
          <p:nvPr/>
        </p:nvSpPr>
        <p:spPr>
          <a:xfrm>
            <a:off x="-27432" y="-1"/>
            <a:ext cx="667548" cy="640016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7432" y="6400169"/>
            <a:ext cx="6733032" cy="4578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3780675" y="6477000"/>
            <a:ext cx="52129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مقطع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7299" y="6477000"/>
            <a:ext cx="76174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معرفی</a:t>
            </a:r>
            <a:r>
              <a:rPr lang="fa-IR" sz="1400" b="1" dirty="0" smtClean="0">
                <a:solidFill>
                  <a:srgbClr val="FF860D"/>
                </a:solidFill>
                <a:cs typeface="B Nazanin" pitchFamily="2" charset="-78"/>
              </a:rPr>
              <a:t> </a:t>
            </a:r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بنا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17757" y="6477000"/>
            <a:ext cx="45236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پلان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9986" y="6477000"/>
            <a:ext cx="34817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نما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6477000"/>
            <a:ext cx="974946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سیرکلاسیون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9200" y="6476369"/>
            <a:ext cx="11208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ویژیگی</a:t>
            </a:r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 </a:t>
            </a:r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های</a:t>
            </a:r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 </a:t>
            </a:r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بنا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" y="6477000"/>
            <a:ext cx="9076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rgbClr val="FF860D"/>
                </a:solidFill>
                <a:cs typeface="B Nazanin" pitchFamily="2" charset="-78"/>
              </a:rPr>
              <a:t>نتیجه</a:t>
            </a:r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 </a:t>
            </a:r>
            <a:r>
              <a:rPr lang="fa-IR" sz="1400" b="1" dirty="0">
                <a:solidFill>
                  <a:srgbClr val="FF860D"/>
                </a:solidFill>
                <a:cs typeface="B Nazanin" pitchFamily="2" charset="-78"/>
              </a:rPr>
              <a:t>گیری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29714" y="533400"/>
            <a:ext cx="1034257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B Nazanin" pitchFamily="2" charset="-78"/>
              </a:rPr>
              <a:t>نتیجه گیری</a:t>
            </a:r>
            <a:endParaRPr lang="fa-IR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B Nazanin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05600" y="6400800"/>
            <a:ext cx="3238500" cy="45783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>
                <a:cs typeface="B Nazanin" pitchFamily="2" charset="-78"/>
              </a:rPr>
              <a:t>بررسی نمونه موردی داخلی : موزه ی قرآن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45686" y="1748"/>
            <a:ext cx="685802" cy="53165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solidFill>
                  <a:schemeClr val="bg1"/>
                </a:solidFill>
              </a:rPr>
              <a:t>10</a:t>
            </a:r>
            <a:endParaRPr lang="fa-IR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1032302"/>
            <a:ext cx="3962400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050" dirty="0" smtClean="0">
                <a:cs typeface="+mj-cs"/>
              </a:rPr>
              <a:t>نگاه معمار به گذشته و الهام از بناهای سنتی </a:t>
            </a:r>
          </a:p>
          <a:p>
            <a:pPr algn="r" rtl="1"/>
            <a:r>
              <a:rPr lang="fa-IR" sz="1050" dirty="0" smtClean="0">
                <a:cs typeface="+mj-cs"/>
              </a:rPr>
              <a:t>( استفاده از رسمی بندی وشمسه ی ایرانی و... در بنا )</a:t>
            </a:r>
            <a:endParaRPr lang="fa-IR" sz="1050" dirty="0"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2" t="1886" r="26801" b="7210"/>
          <a:stretch/>
        </p:blipFill>
        <p:spPr bwMode="auto">
          <a:xfrm>
            <a:off x="24958" y="2673000"/>
            <a:ext cx="563259" cy="7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E:\sourse\documents\تحقيق\2010\برداشت از بنا\عکس از اصفهان\طبقه بندی موضوعی\طاق\IMG_07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399" y="4302600"/>
            <a:ext cx="1680000" cy="1260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63" y="4302600"/>
            <a:ext cx="1680000" cy="126000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99" y="4302600"/>
            <a:ext cx="1890001" cy="12600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33" y="2690622"/>
            <a:ext cx="1336167" cy="89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246" y="4302600"/>
            <a:ext cx="1890000" cy="126000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531947"/>
            <a:ext cx="587857" cy="7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8163" y="4038600"/>
            <a:ext cx="1770036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000" dirty="0" smtClean="0"/>
              <a:t>گنبد نظام الملک مسجد جامع اصفهان</a:t>
            </a:r>
            <a:endParaRPr lang="fa-IR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3291599" y="4020979"/>
            <a:ext cx="1701107" cy="24622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000" dirty="0" smtClean="0"/>
              <a:t>طاق ایوان استاد مسجد جامع اصفهان</a:t>
            </a:r>
            <a:endParaRPr lang="fa-IR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5348999" y="4020979"/>
            <a:ext cx="2029722" cy="24622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000" dirty="0" smtClean="0"/>
              <a:t>طاق شبستان چهل ستون مسجد جامع اصفهان</a:t>
            </a:r>
            <a:endParaRPr lang="fa-IR" sz="1000" dirty="0"/>
          </a:p>
        </p:txBody>
      </p:sp>
      <p:sp>
        <p:nvSpPr>
          <p:cNvPr id="34" name="TextBox 33"/>
          <p:cNvSpPr txBox="1"/>
          <p:nvPr/>
        </p:nvSpPr>
        <p:spPr>
          <a:xfrm>
            <a:off x="7937191" y="4027089"/>
            <a:ext cx="1221808" cy="24622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000" dirty="0"/>
              <a:t>طاق مسجد جامع اصفهان</a:t>
            </a: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9" t="13718" r="10497" b="60653"/>
          <a:stretch/>
        </p:blipFill>
        <p:spPr bwMode="auto">
          <a:xfrm>
            <a:off x="7620000" y="1586924"/>
            <a:ext cx="1965560" cy="199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063798" y="3563779"/>
            <a:ext cx="1317989" cy="24622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000" dirty="0" smtClean="0"/>
              <a:t>تزیینات سقف موزه ی قرآن</a:t>
            </a:r>
            <a:endParaRPr lang="fa-IR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6205025" y="3581400"/>
            <a:ext cx="1221808" cy="24622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000" dirty="0"/>
              <a:t>طاق مسجد جامع اصفهان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76200" y="3566131"/>
            <a:ext cx="691215" cy="20005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700" dirty="0" smtClean="0">
                <a:solidFill>
                  <a:schemeClr val="bg1"/>
                </a:solidFill>
              </a:rPr>
              <a:t>گره تند دو و پنج </a:t>
            </a:r>
            <a:endParaRPr lang="fa-IR" sz="7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76200" y="2314545"/>
            <a:ext cx="704039" cy="20005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700" dirty="0" smtClean="0">
                <a:solidFill>
                  <a:schemeClr val="bg1"/>
                </a:solidFill>
              </a:rPr>
              <a:t>گره کند دو و پنج </a:t>
            </a:r>
            <a:endParaRPr lang="fa-IR" sz="700" dirty="0">
              <a:solidFill>
                <a:schemeClr val="bg1"/>
              </a:solidFill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808017588"/>
              </p:ext>
            </p:extLst>
          </p:nvPr>
        </p:nvGraphicFramePr>
        <p:xfrm>
          <a:off x="838200" y="609600"/>
          <a:ext cx="3047428" cy="1896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102344" y="762000"/>
            <a:ext cx="926856" cy="4308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r"/>
            <a:r>
              <a:rPr lang="fa-IR" sz="1100" dirty="0" smtClean="0"/>
              <a:t>طراحی با توجه </a:t>
            </a:r>
          </a:p>
          <a:p>
            <a:pPr algn="r"/>
            <a:r>
              <a:rPr lang="fa-IR" sz="1100" dirty="0" smtClean="0"/>
              <a:t>به تحلیل سایت</a:t>
            </a:r>
            <a:endParaRPr lang="fa-IR" sz="11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52258707"/>
              </p:ext>
            </p:extLst>
          </p:nvPr>
        </p:nvGraphicFramePr>
        <p:xfrm>
          <a:off x="1524000" y="2329867"/>
          <a:ext cx="3850399" cy="148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-76200" y="1066800"/>
            <a:ext cx="768159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800" dirty="0" smtClean="0">
                <a:solidFill>
                  <a:schemeClr val="bg1"/>
                </a:solidFill>
              </a:rPr>
              <a:t>گره به کار رفته</a:t>
            </a:r>
          </a:p>
          <a:p>
            <a:pPr algn="ctr"/>
            <a:r>
              <a:rPr lang="fa-IR" sz="800" dirty="0" smtClean="0">
                <a:solidFill>
                  <a:schemeClr val="bg1"/>
                </a:solidFill>
              </a:rPr>
              <a:t> در تزئینات سقف</a:t>
            </a:r>
            <a:endParaRPr lang="fa-IR" sz="800" dirty="0">
              <a:solidFill>
                <a:schemeClr val="bg1"/>
              </a:solidFill>
            </a:endParaRPr>
          </a:p>
        </p:txBody>
      </p:sp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2784474117"/>
              </p:ext>
            </p:extLst>
          </p:nvPr>
        </p:nvGraphicFramePr>
        <p:xfrm>
          <a:off x="4038600" y="1526466"/>
          <a:ext cx="3478771" cy="144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  <p:extLst>
      <p:ext uri="{BB962C8B-B14F-4D97-AF65-F5344CB8AC3E}">
        <p14:creationId xmlns:p14="http://schemas.microsoft.com/office/powerpoint/2010/main" val="306644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/>
          <p:nvPr/>
        </p:nvSpPr>
        <p:spPr>
          <a:xfrm>
            <a:off x="7992288" y="6024667"/>
            <a:ext cx="1681289" cy="315600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1" name="Rectangle 100"/>
          <p:cNvSpPr/>
          <p:nvPr/>
        </p:nvSpPr>
        <p:spPr>
          <a:xfrm>
            <a:off x="985711" y="6019800"/>
            <a:ext cx="1681289" cy="3156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8" name="Rectangle 97"/>
          <p:cNvSpPr/>
          <p:nvPr/>
        </p:nvSpPr>
        <p:spPr>
          <a:xfrm>
            <a:off x="2968158" y="6019800"/>
            <a:ext cx="1681289" cy="3156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0" name="Rectangle 99"/>
          <p:cNvSpPr/>
          <p:nvPr/>
        </p:nvSpPr>
        <p:spPr>
          <a:xfrm>
            <a:off x="4969797" y="6019800"/>
            <a:ext cx="1681289" cy="315600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9" name="Rectangle 98"/>
          <p:cNvSpPr/>
          <p:nvPr/>
        </p:nvSpPr>
        <p:spPr>
          <a:xfrm>
            <a:off x="7973305" y="3646800"/>
            <a:ext cx="1704095" cy="31560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Rectangle 22"/>
          <p:cNvSpPr/>
          <p:nvPr/>
        </p:nvSpPr>
        <p:spPr>
          <a:xfrm>
            <a:off x="-27432" y="-1"/>
            <a:ext cx="667548" cy="640016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7432" y="6400169"/>
            <a:ext cx="6733032" cy="4578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3780675" y="6477000"/>
            <a:ext cx="52129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مقطع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7299" y="6477000"/>
            <a:ext cx="76174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معرفی</a:t>
            </a:r>
            <a:r>
              <a:rPr lang="fa-IR" sz="1400" b="1" dirty="0" smtClean="0">
                <a:solidFill>
                  <a:srgbClr val="FF860D"/>
                </a:solidFill>
                <a:cs typeface="B Nazanin" pitchFamily="2" charset="-78"/>
              </a:rPr>
              <a:t> </a:t>
            </a:r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بنا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17757" y="6477000"/>
            <a:ext cx="45236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rgbClr val="FF860D"/>
                </a:solidFill>
                <a:cs typeface="B Nazanin" pitchFamily="2" charset="-78"/>
              </a:rPr>
              <a:t>پلان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9986" y="6477000"/>
            <a:ext cx="34817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نما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6477000"/>
            <a:ext cx="974946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سیرکلاسیون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0" y="6476369"/>
            <a:ext cx="11208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ویژیگی های بنا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6477000"/>
            <a:ext cx="9076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نتیجه گیری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0" y="533400"/>
            <a:ext cx="2101857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B Nazanin" pitchFamily="2" charset="-78"/>
              </a:rPr>
              <a:t>پلان تراز 3.34 - و 4.19 - </a:t>
            </a:r>
            <a:endParaRPr lang="fa-IR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B Nazanin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05600" y="6400800"/>
            <a:ext cx="3238500" cy="45783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>
                <a:cs typeface="B Nazanin" pitchFamily="2" charset="-78"/>
              </a:rPr>
              <a:t>بررسی نمونه موردی داخلی : موزه ی قرآن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45686" y="1748"/>
            <a:ext cx="685802" cy="53165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solidFill>
                  <a:schemeClr val="bg1"/>
                </a:solidFill>
              </a:rPr>
              <a:t>2</a:t>
            </a:r>
            <a:endParaRPr lang="fa-IR" sz="2400" dirty="0">
              <a:solidFill>
                <a:schemeClr val="bg1"/>
              </a:solidFill>
            </a:endParaRPr>
          </a:p>
        </p:txBody>
      </p:sp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2" t="1186" r="1480" b="7048"/>
          <a:stretch/>
        </p:blipFill>
        <p:spPr bwMode="auto">
          <a:xfrm>
            <a:off x="1031562" y="865505"/>
            <a:ext cx="5445438" cy="378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 rot="16200000">
            <a:off x="0" y="1469400"/>
            <a:ext cx="914400" cy="152400"/>
            <a:chOff x="2438400" y="5410200"/>
            <a:chExt cx="914400" cy="152400"/>
          </a:xfrm>
        </p:grpSpPr>
        <p:cxnSp>
          <p:nvCxnSpPr>
            <p:cNvPr id="19" name="Straight Connector 18"/>
            <p:cNvCxnSpPr/>
            <p:nvPr/>
          </p:nvCxnSpPr>
          <p:spPr>
            <a:xfrm rot="5400000" flipV="1">
              <a:off x="2895600" y="4953000"/>
              <a:ext cx="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00940" y="957595"/>
            <a:ext cx="258404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bg1"/>
                </a:solidFill>
              </a:rPr>
              <a:t>0</a:t>
            </a:r>
          </a:p>
        </p:txBody>
      </p:sp>
      <p:grpSp>
        <p:nvGrpSpPr>
          <p:cNvPr id="27" name="Group 26"/>
          <p:cNvGrpSpPr/>
          <p:nvPr/>
        </p:nvGrpSpPr>
        <p:grpSpPr>
          <a:xfrm rot="16200000">
            <a:off x="-10800" y="2373000"/>
            <a:ext cx="936000" cy="152400"/>
            <a:chOff x="2438400" y="5410200"/>
            <a:chExt cx="936000" cy="1524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438400" y="5410200"/>
              <a:ext cx="93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 rot="16200000">
            <a:off x="-10800" y="3287400"/>
            <a:ext cx="936000" cy="152400"/>
            <a:chOff x="2438400" y="5410200"/>
            <a:chExt cx="936000" cy="15240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2438400" y="5410200"/>
              <a:ext cx="93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 rot="16200000">
            <a:off x="-10800" y="4201800"/>
            <a:ext cx="936000" cy="152400"/>
            <a:chOff x="2438400" y="5410200"/>
            <a:chExt cx="936000" cy="152400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2438400" y="5410200"/>
              <a:ext cx="93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76200" y="14147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10</a:t>
            </a:r>
            <a:endParaRPr lang="fa-IR" sz="11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6200" y="18719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20</a:t>
            </a:r>
            <a:endParaRPr lang="fa-IR" sz="11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" y="23291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30</a:t>
            </a:r>
            <a:endParaRPr lang="fa-IR" sz="11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200" y="27863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40</a:t>
            </a:r>
            <a:endParaRPr lang="fa-IR" sz="11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200" y="32435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6200" y="37007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200" y="41579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46151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41832" y="1186190"/>
            <a:ext cx="239168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800" dirty="0" smtClean="0">
                <a:solidFill>
                  <a:schemeClr val="bg1"/>
                </a:solidFill>
              </a:rPr>
              <a:t>5</a:t>
            </a:r>
            <a:endParaRPr lang="fa-IR" sz="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36" y="652790"/>
            <a:ext cx="343364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متر</a:t>
            </a:r>
            <a:endParaRPr lang="fa-IR" sz="1100" dirty="0">
              <a:solidFill>
                <a:schemeClr val="bg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81000" y="838200"/>
            <a:ext cx="0" cy="29339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524" y="1447800"/>
            <a:ext cx="1498676" cy="21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7732958" y="3652200"/>
            <a:ext cx="1997836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000" dirty="0" smtClean="0">
                <a:cs typeface="B Nazanin" pitchFamily="2" charset="-78"/>
              </a:rPr>
              <a:t>کتابخانه</a:t>
            </a:r>
            <a:endParaRPr lang="fa-IR" sz="1000" dirty="0">
              <a:cs typeface="B Nazanin" pitchFamily="2" charset="-78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85619" y="6024667"/>
            <a:ext cx="2456705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000" dirty="0" smtClean="0">
                <a:cs typeface="B Nazanin" pitchFamily="2" charset="-78"/>
              </a:rPr>
              <a:t>نور گیری سقفی_ وید</a:t>
            </a:r>
            <a:endParaRPr lang="fa-IR" sz="1000" dirty="0">
              <a:cs typeface="B Nazanin" pitchFamily="2" charset="-78"/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191000"/>
            <a:ext cx="2352054" cy="17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 descr="C:\Users\mohammad\Desktop\نمونه موردی\داخلی\عکس\IMG_41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58" y="4759800"/>
            <a:ext cx="168004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4267200" y="6019800"/>
            <a:ext cx="415498" cy="24622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000" dirty="0" smtClean="0">
                <a:cs typeface="B Nazanin" pitchFamily="2" charset="-78"/>
              </a:rPr>
              <a:t>گالری</a:t>
            </a:r>
            <a:endParaRPr lang="fa-IR" sz="1000" dirty="0">
              <a:cs typeface="B Nazanin" pitchFamily="2" charset="-78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1000" y="6019800"/>
            <a:ext cx="2240073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000" dirty="0" smtClean="0">
                <a:cs typeface="B Nazanin" pitchFamily="2" charset="-78"/>
              </a:rPr>
              <a:t>دسترسی به آمفی تئاتر</a:t>
            </a:r>
            <a:endParaRPr lang="fa-IR" sz="1000" dirty="0">
              <a:cs typeface="B Nazanin" pitchFamily="2" charset="-78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72" y="4759800"/>
            <a:ext cx="1680039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5871043" y="6019800"/>
            <a:ext cx="806631" cy="24622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fa-IR" sz="1000" dirty="0" smtClean="0">
                <a:cs typeface="B Nazanin" pitchFamily="2" charset="-78"/>
              </a:rPr>
              <a:t>نمایشگاه ادواری</a:t>
            </a:r>
            <a:endParaRPr lang="fa-IR" sz="1000" dirty="0">
              <a:cs typeface="B Nazanin" pitchFamily="2" charset="-78"/>
            </a:endParaRPr>
          </a:p>
        </p:txBody>
      </p:sp>
      <p:pic>
        <p:nvPicPr>
          <p:cNvPr id="74" name="Picture 3" descr="C:\Users\mohammad\Desktop\نمونه موردی\داخلی\عکس\IMG_412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759800"/>
            <a:ext cx="1680043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Isosceles Triangle 74"/>
          <p:cNvSpPr/>
          <p:nvPr/>
        </p:nvSpPr>
        <p:spPr>
          <a:xfrm rot="10800000">
            <a:off x="2514601" y="1981200"/>
            <a:ext cx="228599" cy="152400"/>
          </a:xfrm>
          <a:prstGeom prst="triangle">
            <a:avLst/>
          </a:prstGeom>
          <a:solidFill>
            <a:srgbClr val="4F81B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6" name="Down Arrow 75"/>
          <p:cNvSpPr/>
          <p:nvPr/>
        </p:nvSpPr>
        <p:spPr>
          <a:xfrm rot="13137237">
            <a:off x="2926564" y="2331236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9" name="Down Arrow 78"/>
          <p:cNvSpPr/>
          <p:nvPr/>
        </p:nvSpPr>
        <p:spPr>
          <a:xfrm rot="8338687">
            <a:off x="2102296" y="231730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0" name="Down Arrow 79"/>
          <p:cNvSpPr/>
          <p:nvPr/>
        </p:nvSpPr>
        <p:spPr>
          <a:xfrm rot="2938687">
            <a:off x="2178496" y="3092896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1" name="Down Arrow 80"/>
          <p:cNvSpPr/>
          <p:nvPr/>
        </p:nvSpPr>
        <p:spPr>
          <a:xfrm rot="19138687">
            <a:off x="2926904" y="3092896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2" name="Down Arrow 81"/>
          <p:cNvSpPr/>
          <p:nvPr/>
        </p:nvSpPr>
        <p:spPr>
          <a:xfrm rot="5218884">
            <a:off x="1985107" y="2733496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3" name="Down Arrow 82"/>
          <p:cNvSpPr/>
          <p:nvPr/>
        </p:nvSpPr>
        <p:spPr>
          <a:xfrm rot="21435105">
            <a:off x="2518166" y="342543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4" name="Down Arrow 83"/>
          <p:cNvSpPr/>
          <p:nvPr/>
        </p:nvSpPr>
        <p:spPr>
          <a:xfrm rot="13239433">
            <a:off x="2711946" y="353645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5" name="Down Arrow 84"/>
          <p:cNvSpPr/>
          <p:nvPr/>
        </p:nvSpPr>
        <p:spPr>
          <a:xfrm rot="7839433">
            <a:off x="2317254" y="353645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6" name="Down Arrow 85"/>
          <p:cNvSpPr/>
          <p:nvPr/>
        </p:nvSpPr>
        <p:spPr>
          <a:xfrm rot="13738687">
            <a:off x="3155504" y="3169096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7" name="Down Arrow 86"/>
          <p:cNvSpPr/>
          <p:nvPr/>
        </p:nvSpPr>
        <p:spPr>
          <a:xfrm rot="19138687">
            <a:off x="3155504" y="231730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1" name="Down Arrow 90"/>
          <p:cNvSpPr/>
          <p:nvPr/>
        </p:nvSpPr>
        <p:spPr>
          <a:xfrm rot="2938687">
            <a:off x="1873696" y="338410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2" name="Down Arrow 91"/>
          <p:cNvSpPr/>
          <p:nvPr/>
        </p:nvSpPr>
        <p:spPr>
          <a:xfrm rot="16365135">
            <a:off x="4042172" y="2130028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3" name="Down Arrow 92"/>
          <p:cNvSpPr/>
          <p:nvPr/>
        </p:nvSpPr>
        <p:spPr>
          <a:xfrm rot="16365135">
            <a:off x="3355555" y="3398066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4" name="Down Arrow 93"/>
          <p:cNvSpPr/>
          <p:nvPr/>
        </p:nvSpPr>
        <p:spPr>
          <a:xfrm rot="21435105">
            <a:off x="3737366" y="357783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5" name="Down Arrow 94"/>
          <p:cNvSpPr/>
          <p:nvPr/>
        </p:nvSpPr>
        <p:spPr>
          <a:xfrm rot="8006232">
            <a:off x="5531077" y="3854677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8" name="Down Arrow 87"/>
          <p:cNvSpPr/>
          <p:nvPr/>
        </p:nvSpPr>
        <p:spPr>
          <a:xfrm rot="5218884">
            <a:off x="5101493" y="3120293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9" name="Down Arrow 88"/>
          <p:cNvSpPr/>
          <p:nvPr/>
        </p:nvSpPr>
        <p:spPr>
          <a:xfrm rot="5218884">
            <a:off x="5101493" y="2663093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0" name="Down Arrow 89"/>
          <p:cNvSpPr/>
          <p:nvPr/>
        </p:nvSpPr>
        <p:spPr>
          <a:xfrm rot="16381116" flipH="1">
            <a:off x="5351172" y="3120293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6" name="Down Arrow 95"/>
          <p:cNvSpPr/>
          <p:nvPr/>
        </p:nvSpPr>
        <p:spPr>
          <a:xfrm rot="16381116" flipH="1">
            <a:off x="5337907" y="2670907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7" name="Down Arrow 96"/>
          <p:cNvSpPr/>
          <p:nvPr/>
        </p:nvSpPr>
        <p:spPr>
          <a:xfrm rot="164895" flipV="1">
            <a:off x="5185166" y="2438400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Rectangle 1"/>
          <p:cNvSpPr/>
          <p:nvPr/>
        </p:nvSpPr>
        <p:spPr>
          <a:xfrm>
            <a:off x="2500908" y="3962400"/>
            <a:ext cx="501856" cy="3156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Freeform 17"/>
          <p:cNvSpPr/>
          <p:nvPr/>
        </p:nvSpPr>
        <p:spPr>
          <a:xfrm>
            <a:off x="1341783" y="2345635"/>
            <a:ext cx="397565" cy="815008"/>
          </a:xfrm>
          <a:custGeom>
            <a:avLst/>
            <a:gdLst>
              <a:gd name="connsiteX0" fmla="*/ 367747 w 397565"/>
              <a:gd name="connsiteY0" fmla="*/ 228600 h 815008"/>
              <a:gd name="connsiteX1" fmla="*/ 149087 w 397565"/>
              <a:gd name="connsiteY1" fmla="*/ 0 h 815008"/>
              <a:gd name="connsiteX2" fmla="*/ 0 w 397565"/>
              <a:gd name="connsiteY2" fmla="*/ 149087 h 815008"/>
              <a:gd name="connsiteX3" fmla="*/ 0 w 397565"/>
              <a:gd name="connsiteY3" fmla="*/ 815008 h 815008"/>
              <a:gd name="connsiteX4" fmla="*/ 298174 w 397565"/>
              <a:gd name="connsiteY4" fmla="*/ 805069 h 815008"/>
              <a:gd name="connsiteX5" fmla="*/ 377687 w 397565"/>
              <a:gd name="connsiteY5" fmla="*/ 735495 h 815008"/>
              <a:gd name="connsiteX6" fmla="*/ 268356 w 397565"/>
              <a:gd name="connsiteY6" fmla="*/ 655982 h 815008"/>
              <a:gd name="connsiteX7" fmla="*/ 397565 w 397565"/>
              <a:gd name="connsiteY7" fmla="*/ 556591 h 815008"/>
              <a:gd name="connsiteX8" fmla="*/ 288234 w 397565"/>
              <a:gd name="connsiteY8" fmla="*/ 477078 h 815008"/>
              <a:gd name="connsiteX9" fmla="*/ 357808 w 397565"/>
              <a:gd name="connsiteY9" fmla="*/ 387626 h 815008"/>
              <a:gd name="connsiteX10" fmla="*/ 278295 w 397565"/>
              <a:gd name="connsiteY10" fmla="*/ 308113 h 815008"/>
              <a:gd name="connsiteX11" fmla="*/ 367747 w 397565"/>
              <a:gd name="connsiteY11" fmla="*/ 228600 h 81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7565" h="815008">
                <a:moveTo>
                  <a:pt x="367747" y="228600"/>
                </a:moveTo>
                <a:lnTo>
                  <a:pt x="149087" y="0"/>
                </a:lnTo>
                <a:lnTo>
                  <a:pt x="0" y="149087"/>
                </a:lnTo>
                <a:lnTo>
                  <a:pt x="0" y="815008"/>
                </a:lnTo>
                <a:lnTo>
                  <a:pt x="298174" y="805069"/>
                </a:lnTo>
                <a:lnTo>
                  <a:pt x="377687" y="735495"/>
                </a:lnTo>
                <a:lnTo>
                  <a:pt x="268356" y="655982"/>
                </a:lnTo>
                <a:lnTo>
                  <a:pt x="397565" y="556591"/>
                </a:lnTo>
                <a:lnTo>
                  <a:pt x="288234" y="477078"/>
                </a:lnTo>
                <a:lnTo>
                  <a:pt x="357808" y="387626"/>
                </a:lnTo>
                <a:lnTo>
                  <a:pt x="278295" y="308113"/>
                </a:lnTo>
                <a:lnTo>
                  <a:pt x="367747" y="228600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0" name="Rectangle 39"/>
          <p:cNvSpPr/>
          <p:nvPr/>
        </p:nvSpPr>
        <p:spPr>
          <a:xfrm rot="2638040">
            <a:off x="1909786" y="2176790"/>
            <a:ext cx="322412" cy="304800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9" name="Freeform 58"/>
          <p:cNvSpPr/>
          <p:nvPr/>
        </p:nvSpPr>
        <p:spPr>
          <a:xfrm>
            <a:off x="3129566" y="1996225"/>
            <a:ext cx="978795" cy="334851"/>
          </a:xfrm>
          <a:custGeom>
            <a:avLst/>
            <a:gdLst>
              <a:gd name="connsiteX0" fmla="*/ 25758 w 978795"/>
              <a:gd name="connsiteY0" fmla="*/ 64395 h 334851"/>
              <a:gd name="connsiteX1" fmla="*/ 257578 w 978795"/>
              <a:gd name="connsiteY1" fmla="*/ 309093 h 334851"/>
              <a:gd name="connsiteX2" fmla="*/ 257578 w 978795"/>
              <a:gd name="connsiteY2" fmla="*/ 309093 h 334851"/>
              <a:gd name="connsiteX3" fmla="*/ 553792 w 978795"/>
              <a:gd name="connsiteY3" fmla="*/ 334851 h 334851"/>
              <a:gd name="connsiteX4" fmla="*/ 798490 w 978795"/>
              <a:gd name="connsiteY4" fmla="*/ 334851 h 334851"/>
              <a:gd name="connsiteX5" fmla="*/ 978795 w 978795"/>
              <a:gd name="connsiteY5" fmla="*/ 321972 h 334851"/>
              <a:gd name="connsiteX6" fmla="*/ 940158 w 978795"/>
              <a:gd name="connsiteY6" fmla="*/ 12879 h 334851"/>
              <a:gd name="connsiteX7" fmla="*/ 0 w 978795"/>
              <a:gd name="connsiteY7" fmla="*/ 0 h 334851"/>
              <a:gd name="connsiteX8" fmla="*/ 25758 w 978795"/>
              <a:gd name="connsiteY8" fmla="*/ 128789 h 334851"/>
              <a:gd name="connsiteX9" fmla="*/ 244699 w 978795"/>
              <a:gd name="connsiteY9" fmla="*/ 321972 h 33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8795" h="334851">
                <a:moveTo>
                  <a:pt x="25758" y="64395"/>
                </a:moveTo>
                <a:lnTo>
                  <a:pt x="257578" y="309093"/>
                </a:lnTo>
                <a:lnTo>
                  <a:pt x="257578" y="309093"/>
                </a:lnTo>
                <a:lnTo>
                  <a:pt x="553792" y="334851"/>
                </a:lnTo>
                <a:lnTo>
                  <a:pt x="798490" y="334851"/>
                </a:lnTo>
                <a:lnTo>
                  <a:pt x="978795" y="321972"/>
                </a:lnTo>
                <a:lnTo>
                  <a:pt x="940158" y="12879"/>
                </a:lnTo>
                <a:lnTo>
                  <a:pt x="0" y="0"/>
                </a:lnTo>
                <a:lnTo>
                  <a:pt x="25758" y="128789"/>
                </a:lnTo>
                <a:lnTo>
                  <a:pt x="244699" y="321972"/>
                </a:lnTo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0" name="Freeform 59"/>
          <p:cNvSpPr/>
          <p:nvPr/>
        </p:nvSpPr>
        <p:spPr>
          <a:xfrm>
            <a:off x="2356834" y="2562896"/>
            <a:ext cx="502276" cy="489397"/>
          </a:xfrm>
          <a:custGeom>
            <a:avLst/>
            <a:gdLst>
              <a:gd name="connsiteX0" fmla="*/ 257577 w 502276"/>
              <a:gd name="connsiteY0" fmla="*/ 0 h 489397"/>
              <a:gd name="connsiteX1" fmla="*/ 77273 w 502276"/>
              <a:gd name="connsiteY1" fmla="*/ 77273 h 489397"/>
              <a:gd name="connsiteX2" fmla="*/ 0 w 502276"/>
              <a:gd name="connsiteY2" fmla="*/ 257577 h 489397"/>
              <a:gd name="connsiteX3" fmla="*/ 115910 w 502276"/>
              <a:gd name="connsiteY3" fmla="*/ 463639 h 489397"/>
              <a:gd name="connsiteX4" fmla="*/ 283335 w 502276"/>
              <a:gd name="connsiteY4" fmla="*/ 489397 h 489397"/>
              <a:gd name="connsiteX5" fmla="*/ 412124 w 502276"/>
              <a:gd name="connsiteY5" fmla="*/ 399245 h 489397"/>
              <a:gd name="connsiteX6" fmla="*/ 502276 w 502276"/>
              <a:gd name="connsiteY6" fmla="*/ 270456 h 489397"/>
              <a:gd name="connsiteX7" fmla="*/ 425003 w 502276"/>
              <a:gd name="connsiteY7" fmla="*/ 77273 h 489397"/>
              <a:gd name="connsiteX8" fmla="*/ 257577 w 502276"/>
              <a:gd name="connsiteY8" fmla="*/ 0 h 489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2276" h="489397">
                <a:moveTo>
                  <a:pt x="257577" y="0"/>
                </a:moveTo>
                <a:lnTo>
                  <a:pt x="77273" y="77273"/>
                </a:lnTo>
                <a:lnTo>
                  <a:pt x="0" y="257577"/>
                </a:lnTo>
                <a:lnTo>
                  <a:pt x="115910" y="463639"/>
                </a:lnTo>
                <a:lnTo>
                  <a:pt x="283335" y="489397"/>
                </a:lnTo>
                <a:lnTo>
                  <a:pt x="412124" y="399245"/>
                </a:lnTo>
                <a:lnTo>
                  <a:pt x="502276" y="270456"/>
                </a:lnTo>
                <a:lnTo>
                  <a:pt x="425003" y="77273"/>
                </a:lnTo>
                <a:lnTo>
                  <a:pt x="257577" y="0"/>
                </a:lnTo>
                <a:close/>
              </a:path>
            </a:pathLst>
          </a:cu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aphicFrame>
        <p:nvGraphicFramePr>
          <p:cNvPr id="71" name="Diagram 70"/>
          <p:cNvGraphicFramePr/>
          <p:nvPr>
            <p:extLst>
              <p:ext uri="{D42A27DB-BD31-4B8C-83A1-F6EECF244321}">
                <p14:modId xmlns:p14="http://schemas.microsoft.com/office/powerpoint/2010/main" val="2306109513"/>
              </p:ext>
            </p:extLst>
          </p:nvPr>
        </p:nvGraphicFramePr>
        <p:xfrm>
          <a:off x="5642725" y="2604667"/>
          <a:ext cx="2129675" cy="151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3" name="Diagram 102"/>
          <p:cNvGraphicFramePr/>
          <p:nvPr>
            <p:extLst>
              <p:ext uri="{D42A27DB-BD31-4B8C-83A1-F6EECF244321}">
                <p14:modId xmlns:p14="http://schemas.microsoft.com/office/powerpoint/2010/main" val="111744836"/>
              </p:ext>
            </p:extLst>
          </p:nvPr>
        </p:nvGraphicFramePr>
        <p:xfrm>
          <a:off x="5733728" y="1423159"/>
          <a:ext cx="2953072" cy="939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151618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8" t="662" r="980" b="7394"/>
          <a:stretch/>
        </p:blipFill>
        <p:spPr bwMode="auto">
          <a:xfrm>
            <a:off x="914400" y="762000"/>
            <a:ext cx="5478586" cy="374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" name="Rectangle 101"/>
          <p:cNvSpPr/>
          <p:nvPr/>
        </p:nvSpPr>
        <p:spPr>
          <a:xfrm>
            <a:off x="7992300" y="4180200"/>
            <a:ext cx="1681289" cy="315600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1" name="Rectangle 100"/>
          <p:cNvSpPr/>
          <p:nvPr/>
        </p:nvSpPr>
        <p:spPr>
          <a:xfrm>
            <a:off x="6172200" y="4162673"/>
            <a:ext cx="1681289" cy="3156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2" name="Picture 2" descr="C:\Users\mohammad\Desktop\نمونه موردی\داخلی\عکس\IMG_4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26473"/>
            <a:ext cx="168004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angle 97"/>
          <p:cNvSpPr/>
          <p:nvPr/>
        </p:nvSpPr>
        <p:spPr>
          <a:xfrm>
            <a:off x="6179241" y="5932800"/>
            <a:ext cx="1681289" cy="3156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9" name="Rectangle 98"/>
          <p:cNvSpPr/>
          <p:nvPr/>
        </p:nvSpPr>
        <p:spPr>
          <a:xfrm>
            <a:off x="8003152" y="5932800"/>
            <a:ext cx="1704095" cy="31560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Rectangle 22"/>
          <p:cNvSpPr/>
          <p:nvPr/>
        </p:nvSpPr>
        <p:spPr>
          <a:xfrm>
            <a:off x="-27432" y="-1"/>
            <a:ext cx="667548" cy="640016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7432" y="6400169"/>
            <a:ext cx="6733032" cy="4578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3780675" y="6477000"/>
            <a:ext cx="52129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مقطع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7299" y="6477000"/>
            <a:ext cx="76174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معرفی</a:t>
            </a:r>
            <a:r>
              <a:rPr lang="fa-IR" sz="1400" b="1" dirty="0" smtClean="0">
                <a:solidFill>
                  <a:srgbClr val="FF860D"/>
                </a:solidFill>
                <a:cs typeface="B Nazanin" pitchFamily="2" charset="-78"/>
              </a:rPr>
              <a:t> </a:t>
            </a:r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بنا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17757" y="6477000"/>
            <a:ext cx="45236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rgbClr val="FF860D"/>
                </a:solidFill>
                <a:cs typeface="B Nazanin" pitchFamily="2" charset="-78"/>
              </a:rPr>
              <a:t>پلان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9986" y="6477000"/>
            <a:ext cx="34817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نما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6477000"/>
            <a:ext cx="974946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سیرکلاسیون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0" y="6476369"/>
            <a:ext cx="11208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ویژیگی های بنا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6477000"/>
            <a:ext cx="9076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نتیجه گیری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15640" y="533400"/>
            <a:ext cx="1409360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B Nazanin" pitchFamily="2" charset="-78"/>
              </a:rPr>
              <a:t>پلان تراز 8.10 - </a:t>
            </a:r>
            <a:endParaRPr lang="fa-IR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B Nazanin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05600" y="6400800"/>
            <a:ext cx="3238500" cy="45783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>
                <a:cs typeface="B Nazanin" pitchFamily="2" charset="-78"/>
              </a:rPr>
              <a:t>بررسی نمونه موردی داخلی : موزه ی قرآن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45686" y="1748"/>
            <a:ext cx="685802" cy="53165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solidFill>
                  <a:schemeClr val="bg1"/>
                </a:solidFill>
              </a:rPr>
              <a:t>3</a:t>
            </a:r>
            <a:endParaRPr lang="fa-IR" sz="24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16200000">
            <a:off x="0" y="1469400"/>
            <a:ext cx="914400" cy="152400"/>
            <a:chOff x="2438400" y="5410200"/>
            <a:chExt cx="914400" cy="152400"/>
          </a:xfrm>
        </p:grpSpPr>
        <p:cxnSp>
          <p:nvCxnSpPr>
            <p:cNvPr id="19" name="Straight Connector 18"/>
            <p:cNvCxnSpPr/>
            <p:nvPr/>
          </p:nvCxnSpPr>
          <p:spPr>
            <a:xfrm rot="5400000" flipV="1">
              <a:off x="2895600" y="4953000"/>
              <a:ext cx="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00940" y="957595"/>
            <a:ext cx="258404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bg1"/>
                </a:solidFill>
              </a:rPr>
              <a:t>0</a:t>
            </a:r>
          </a:p>
        </p:txBody>
      </p:sp>
      <p:grpSp>
        <p:nvGrpSpPr>
          <p:cNvPr id="27" name="Group 26"/>
          <p:cNvGrpSpPr/>
          <p:nvPr/>
        </p:nvGrpSpPr>
        <p:grpSpPr>
          <a:xfrm rot="16200000">
            <a:off x="-10800" y="2373000"/>
            <a:ext cx="936000" cy="152400"/>
            <a:chOff x="2438400" y="5410200"/>
            <a:chExt cx="936000" cy="1524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438400" y="5410200"/>
              <a:ext cx="93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 rot="16200000">
            <a:off x="-10800" y="3287400"/>
            <a:ext cx="936000" cy="152400"/>
            <a:chOff x="2438400" y="5410200"/>
            <a:chExt cx="936000" cy="15240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2438400" y="5410200"/>
              <a:ext cx="93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 rot="16200000">
            <a:off x="-10800" y="4201800"/>
            <a:ext cx="936000" cy="152400"/>
            <a:chOff x="2438400" y="5410200"/>
            <a:chExt cx="936000" cy="152400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2438400" y="5410200"/>
              <a:ext cx="93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76200" y="14147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10</a:t>
            </a:r>
            <a:endParaRPr lang="fa-IR" sz="11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6200" y="18719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20</a:t>
            </a:r>
            <a:endParaRPr lang="fa-IR" sz="11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" y="23291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30</a:t>
            </a:r>
            <a:endParaRPr lang="fa-IR" sz="11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200" y="27863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40</a:t>
            </a:r>
            <a:endParaRPr lang="fa-IR" sz="11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200" y="32435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6200" y="37007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200" y="41579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46151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41832" y="1186190"/>
            <a:ext cx="239168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800" dirty="0" smtClean="0">
                <a:solidFill>
                  <a:schemeClr val="bg1"/>
                </a:solidFill>
              </a:rPr>
              <a:t>5</a:t>
            </a:r>
            <a:endParaRPr lang="fa-IR" sz="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36" y="652790"/>
            <a:ext cx="343364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متر</a:t>
            </a:r>
            <a:endParaRPr lang="fa-IR" sz="1100" dirty="0">
              <a:solidFill>
                <a:schemeClr val="bg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81000" y="838200"/>
            <a:ext cx="0" cy="29339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762805" y="5938200"/>
            <a:ext cx="1997836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000" dirty="0"/>
              <a:t>نورگیر سقفی _ دید از </a:t>
            </a:r>
            <a:r>
              <a:rPr lang="fa-IR" sz="1000" dirty="0" smtClean="0"/>
              <a:t>تراز 8.10 -</a:t>
            </a:r>
            <a:endParaRPr lang="fa-IR" sz="1000" dirty="0"/>
          </a:p>
        </p:txBody>
      </p:sp>
      <p:sp>
        <p:nvSpPr>
          <p:cNvPr id="64" name="TextBox 63"/>
          <p:cNvSpPr txBox="1"/>
          <p:nvPr/>
        </p:nvSpPr>
        <p:spPr>
          <a:xfrm>
            <a:off x="7227736" y="4238779"/>
            <a:ext cx="2456705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000" dirty="0"/>
              <a:t>گنجیته ی آتار هنری</a:t>
            </a:r>
            <a:endParaRPr lang="fa-IR" sz="1000" dirty="0">
              <a:cs typeface="B Nazanin" pitchFamily="2" charset="-78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369773" y="5932800"/>
            <a:ext cx="1489510" cy="24622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000" dirty="0"/>
              <a:t>نور پردازی مصنوعی در موزه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608527" y="4191000"/>
            <a:ext cx="2240073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000" dirty="0"/>
              <a:t>فضای ارتباطی</a:t>
            </a:r>
            <a:endParaRPr lang="fa-IR" sz="1000" dirty="0">
              <a:cs typeface="B Nazanin" pitchFamily="2" charset="-78"/>
            </a:endParaRPr>
          </a:p>
        </p:txBody>
      </p:sp>
      <p:sp>
        <p:nvSpPr>
          <p:cNvPr id="76" name="Down Arrow 75"/>
          <p:cNvSpPr/>
          <p:nvPr/>
        </p:nvSpPr>
        <p:spPr>
          <a:xfrm rot="13137237">
            <a:off x="2926564" y="2331236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9" name="Down Arrow 78"/>
          <p:cNvSpPr/>
          <p:nvPr/>
        </p:nvSpPr>
        <p:spPr>
          <a:xfrm rot="8338687">
            <a:off x="2088704" y="231730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0" name="Down Arrow 79"/>
          <p:cNvSpPr/>
          <p:nvPr/>
        </p:nvSpPr>
        <p:spPr>
          <a:xfrm rot="2938687">
            <a:off x="2088704" y="315550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1" name="Down Arrow 80"/>
          <p:cNvSpPr/>
          <p:nvPr/>
        </p:nvSpPr>
        <p:spPr>
          <a:xfrm rot="19138687">
            <a:off x="2926904" y="3092896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2" name="Down Arrow 81"/>
          <p:cNvSpPr/>
          <p:nvPr/>
        </p:nvSpPr>
        <p:spPr>
          <a:xfrm rot="5218884">
            <a:off x="1985107" y="2733496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3" name="Down Arrow 82"/>
          <p:cNvSpPr/>
          <p:nvPr/>
        </p:nvSpPr>
        <p:spPr>
          <a:xfrm rot="21435105">
            <a:off x="2511034" y="342543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4" name="Down Arrow 83"/>
          <p:cNvSpPr/>
          <p:nvPr/>
        </p:nvSpPr>
        <p:spPr>
          <a:xfrm rot="13239433">
            <a:off x="2711946" y="353645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5" name="Down Arrow 84"/>
          <p:cNvSpPr/>
          <p:nvPr/>
        </p:nvSpPr>
        <p:spPr>
          <a:xfrm rot="7839433">
            <a:off x="2317254" y="353645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6" name="Down Arrow 85"/>
          <p:cNvSpPr/>
          <p:nvPr/>
        </p:nvSpPr>
        <p:spPr>
          <a:xfrm rot="13738687">
            <a:off x="3155504" y="254590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7" name="Down Arrow 86"/>
          <p:cNvSpPr/>
          <p:nvPr/>
        </p:nvSpPr>
        <p:spPr>
          <a:xfrm rot="19138687">
            <a:off x="3155504" y="300310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1" name="Down Arrow 90"/>
          <p:cNvSpPr/>
          <p:nvPr/>
        </p:nvSpPr>
        <p:spPr>
          <a:xfrm rot="2938687">
            <a:off x="1873696" y="338410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2" name="Down Arrow 91"/>
          <p:cNvSpPr/>
          <p:nvPr/>
        </p:nvSpPr>
        <p:spPr>
          <a:xfrm rot="16365135">
            <a:off x="4042172" y="2130028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3" name="Down Arrow 92"/>
          <p:cNvSpPr/>
          <p:nvPr/>
        </p:nvSpPr>
        <p:spPr>
          <a:xfrm rot="16365135">
            <a:off x="3355555" y="3398066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4" name="Down Arrow 93"/>
          <p:cNvSpPr/>
          <p:nvPr/>
        </p:nvSpPr>
        <p:spPr>
          <a:xfrm rot="21435105">
            <a:off x="3737366" y="357783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8" name="Down Arrow 87"/>
          <p:cNvSpPr/>
          <p:nvPr/>
        </p:nvSpPr>
        <p:spPr>
          <a:xfrm rot="5218884">
            <a:off x="5101493" y="3120293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9" name="Down Arrow 88"/>
          <p:cNvSpPr/>
          <p:nvPr/>
        </p:nvSpPr>
        <p:spPr>
          <a:xfrm rot="5218884">
            <a:off x="5101493" y="2663093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0" name="Down Arrow 89"/>
          <p:cNvSpPr/>
          <p:nvPr/>
        </p:nvSpPr>
        <p:spPr>
          <a:xfrm rot="5218884">
            <a:off x="5185507" y="3585307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6" name="Down Arrow 95"/>
          <p:cNvSpPr/>
          <p:nvPr/>
        </p:nvSpPr>
        <p:spPr>
          <a:xfrm rot="16381116" flipH="1">
            <a:off x="5337907" y="3120293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7" name="Down Arrow 96"/>
          <p:cNvSpPr/>
          <p:nvPr/>
        </p:nvSpPr>
        <p:spPr>
          <a:xfrm rot="164895" flipV="1">
            <a:off x="5185166" y="2438400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4" name="Picture 2" descr="C:\Users\mohammad\Desktop\نمونه موردی\داخلی\عکس\IMG_41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069" y="4572000"/>
            <a:ext cx="168004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36" y="2819400"/>
            <a:ext cx="1680041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243" y="4596600"/>
            <a:ext cx="1680040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2999" r="27655" b="21000"/>
          <a:stretch/>
        </p:blipFill>
        <p:spPr bwMode="auto">
          <a:xfrm>
            <a:off x="755617" y="4691292"/>
            <a:ext cx="5187983" cy="148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3896198070"/>
              </p:ext>
            </p:extLst>
          </p:nvPr>
        </p:nvGraphicFramePr>
        <p:xfrm>
          <a:off x="6038528" y="990600"/>
          <a:ext cx="2953072" cy="939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71" name="Diagram 70"/>
          <p:cNvGraphicFramePr/>
          <p:nvPr>
            <p:extLst>
              <p:ext uri="{D42A27DB-BD31-4B8C-83A1-F6EECF244321}">
                <p14:modId xmlns:p14="http://schemas.microsoft.com/office/powerpoint/2010/main" val="3334907281"/>
              </p:ext>
            </p:extLst>
          </p:nvPr>
        </p:nvGraphicFramePr>
        <p:xfrm>
          <a:off x="6172200" y="1388777"/>
          <a:ext cx="3581400" cy="1659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19" name="Down Arrow 118"/>
          <p:cNvSpPr/>
          <p:nvPr/>
        </p:nvSpPr>
        <p:spPr>
          <a:xfrm rot="16381116" flipH="1">
            <a:off x="5337907" y="2670907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2" name="Freeform 71"/>
          <p:cNvSpPr/>
          <p:nvPr/>
        </p:nvSpPr>
        <p:spPr>
          <a:xfrm>
            <a:off x="1996225" y="2292439"/>
            <a:ext cx="1107583" cy="1043189"/>
          </a:xfrm>
          <a:custGeom>
            <a:avLst/>
            <a:gdLst>
              <a:gd name="connsiteX0" fmla="*/ 785612 w 1107583"/>
              <a:gd name="connsiteY0" fmla="*/ 0 h 1043189"/>
              <a:gd name="connsiteX1" fmla="*/ 296214 w 1107583"/>
              <a:gd name="connsiteY1" fmla="*/ 12879 h 1043189"/>
              <a:gd name="connsiteX2" fmla="*/ 38637 w 1107583"/>
              <a:gd name="connsiteY2" fmla="*/ 309093 h 1043189"/>
              <a:gd name="connsiteX3" fmla="*/ 0 w 1107583"/>
              <a:gd name="connsiteY3" fmla="*/ 746975 h 1043189"/>
              <a:gd name="connsiteX4" fmla="*/ 373488 w 1107583"/>
              <a:gd name="connsiteY4" fmla="*/ 1043189 h 1043189"/>
              <a:gd name="connsiteX5" fmla="*/ 798490 w 1107583"/>
              <a:gd name="connsiteY5" fmla="*/ 1030310 h 1043189"/>
              <a:gd name="connsiteX6" fmla="*/ 1107583 w 1107583"/>
              <a:gd name="connsiteY6" fmla="*/ 721217 h 1043189"/>
              <a:gd name="connsiteX7" fmla="*/ 1056068 w 1107583"/>
              <a:gd name="connsiteY7" fmla="*/ 270457 h 1043189"/>
              <a:gd name="connsiteX8" fmla="*/ 785612 w 1107583"/>
              <a:gd name="connsiteY8" fmla="*/ 0 h 104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7583" h="1043189">
                <a:moveTo>
                  <a:pt x="785612" y="0"/>
                </a:moveTo>
                <a:lnTo>
                  <a:pt x="296214" y="12879"/>
                </a:lnTo>
                <a:lnTo>
                  <a:pt x="38637" y="309093"/>
                </a:lnTo>
                <a:lnTo>
                  <a:pt x="0" y="746975"/>
                </a:lnTo>
                <a:lnTo>
                  <a:pt x="373488" y="1043189"/>
                </a:lnTo>
                <a:lnTo>
                  <a:pt x="798490" y="1030310"/>
                </a:lnTo>
                <a:lnTo>
                  <a:pt x="1107583" y="721217"/>
                </a:lnTo>
                <a:lnTo>
                  <a:pt x="1056068" y="270457"/>
                </a:lnTo>
                <a:lnTo>
                  <a:pt x="785612" y="0"/>
                </a:lnTo>
                <a:close/>
              </a:path>
            </a:pathLst>
          </a:cu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7" name="Freeform 76"/>
          <p:cNvSpPr/>
          <p:nvPr/>
        </p:nvSpPr>
        <p:spPr>
          <a:xfrm>
            <a:off x="2318197" y="3348507"/>
            <a:ext cx="463640" cy="167425"/>
          </a:xfrm>
          <a:custGeom>
            <a:avLst/>
            <a:gdLst>
              <a:gd name="connsiteX0" fmla="*/ 463640 w 463640"/>
              <a:gd name="connsiteY0" fmla="*/ 64394 h 167425"/>
              <a:gd name="connsiteX1" fmla="*/ 296214 w 463640"/>
              <a:gd name="connsiteY1" fmla="*/ 167425 h 167425"/>
              <a:gd name="connsiteX2" fmla="*/ 64395 w 463640"/>
              <a:gd name="connsiteY2" fmla="*/ 128789 h 167425"/>
              <a:gd name="connsiteX3" fmla="*/ 0 w 463640"/>
              <a:gd name="connsiteY3" fmla="*/ 0 h 167425"/>
              <a:gd name="connsiteX4" fmla="*/ 437882 w 463640"/>
              <a:gd name="connsiteY4" fmla="*/ 0 h 167425"/>
              <a:gd name="connsiteX5" fmla="*/ 463640 w 463640"/>
              <a:gd name="connsiteY5" fmla="*/ 64394 h 16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3640" h="167425">
                <a:moveTo>
                  <a:pt x="463640" y="64394"/>
                </a:moveTo>
                <a:lnTo>
                  <a:pt x="296214" y="167425"/>
                </a:lnTo>
                <a:lnTo>
                  <a:pt x="64395" y="128789"/>
                </a:lnTo>
                <a:lnTo>
                  <a:pt x="0" y="0"/>
                </a:lnTo>
                <a:lnTo>
                  <a:pt x="437882" y="0"/>
                </a:lnTo>
                <a:lnTo>
                  <a:pt x="463640" y="64394"/>
                </a:lnTo>
                <a:close/>
              </a:path>
            </a:pathLst>
          </a:cu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0" name="Rectangle 119"/>
          <p:cNvSpPr/>
          <p:nvPr/>
        </p:nvSpPr>
        <p:spPr>
          <a:xfrm>
            <a:off x="2220491" y="2601600"/>
            <a:ext cx="598909" cy="51478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1" name="Rectangle 120"/>
          <p:cNvSpPr/>
          <p:nvPr/>
        </p:nvSpPr>
        <p:spPr>
          <a:xfrm rot="19012862">
            <a:off x="2533188" y="3053264"/>
            <a:ext cx="528256" cy="16938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1298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1" t="13859" r="13553" b="53631"/>
          <a:stretch/>
        </p:blipFill>
        <p:spPr bwMode="auto">
          <a:xfrm>
            <a:off x="1136220" y="609600"/>
            <a:ext cx="5264580" cy="351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" name="Rectangle 97"/>
          <p:cNvSpPr/>
          <p:nvPr/>
        </p:nvSpPr>
        <p:spPr>
          <a:xfrm>
            <a:off x="7084631" y="6009000"/>
            <a:ext cx="2516569" cy="3156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9" name="Rectangle 98"/>
          <p:cNvSpPr/>
          <p:nvPr/>
        </p:nvSpPr>
        <p:spPr>
          <a:xfrm>
            <a:off x="7086600" y="3657600"/>
            <a:ext cx="2467943" cy="31560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Rectangle 22"/>
          <p:cNvSpPr/>
          <p:nvPr/>
        </p:nvSpPr>
        <p:spPr>
          <a:xfrm>
            <a:off x="-27432" y="631"/>
            <a:ext cx="667548" cy="640016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7432" y="6400169"/>
            <a:ext cx="6733032" cy="4578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3780675" y="6477000"/>
            <a:ext cx="52129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مقطع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7299" y="6477000"/>
            <a:ext cx="76174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معرفی</a:t>
            </a:r>
            <a:r>
              <a:rPr lang="fa-IR" sz="1400" b="1" dirty="0" smtClean="0">
                <a:solidFill>
                  <a:srgbClr val="FF860D"/>
                </a:solidFill>
                <a:cs typeface="B Nazanin" pitchFamily="2" charset="-78"/>
              </a:rPr>
              <a:t> </a:t>
            </a:r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بنا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17757" y="6477000"/>
            <a:ext cx="45236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rgbClr val="FF860D"/>
                </a:solidFill>
                <a:cs typeface="B Nazanin" pitchFamily="2" charset="-78"/>
              </a:rPr>
              <a:t>پلان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9986" y="6477000"/>
            <a:ext cx="34817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نما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6477000"/>
            <a:ext cx="974946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سیرکلاسیون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0" y="6476369"/>
            <a:ext cx="11208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ویژیگی های بنا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6477000"/>
            <a:ext cx="9076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نتیجه گیری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15640" y="533400"/>
            <a:ext cx="1518364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B Nazanin" pitchFamily="2" charset="-78"/>
              </a:rPr>
              <a:t>پلان تراز 13.20 - </a:t>
            </a:r>
            <a:endParaRPr lang="fa-IR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B Nazanin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05600" y="6400800"/>
            <a:ext cx="3238500" cy="45783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>
                <a:cs typeface="B Nazanin" pitchFamily="2" charset="-78"/>
              </a:rPr>
              <a:t>بررسی نمونه موردی داخلی : موزه ی قرآن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45686" y="1748"/>
            <a:ext cx="685802" cy="53165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solidFill>
                  <a:schemeClr val="bg1"/>
                </a:solidFill>
              </a:rPr>
              <a:t>4</a:t>
            </a:r>
            <a:endParaRPr lang="fa-IR" sz="24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16200000">
            <a:off x="0" y="1469400"/>
            <a:ext cx="914400" cy="152400"/>
            <a:chOff x="2438400" y="5410200"/>
            <a:chExt cx="914400" cy="152400"/>
          </a:xfrm>
        </p:grpSpPr>
        <p:cxnSp>
          <p:nvCxnSpPr>
            <p:cNvPr id="19" name="Straight Connector 18"/>
            <p:cNvCxnSpPr/>
            <p:nvPr/>
          </p:nvCxnSpPr>
          <p:spPr>
            <a:xfrm rot="5400000" flipV="1">
              <a:off x="2895600" y="4953000"/>
              <a:ext cx="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00940" y="957595"/>
            <a:ext cx="258404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bg1"/>
                </a:solidFill>
              </a:rPr>
              <a:t>0</a:t>
            </a:r>
          </a:p>
        </p:txBody>
      </p:sp>
      <p:grpSp>
        <p:nvGrpSpPr>
          <p:cNvPr id="27" name="Group 26"/>
          <p:cNvGrpSpPr/>
          <p:nvPr/>
        </p:nvGrpSpPr>
        <p:grpSpPr>
          <a:xfrm rot="16200000">
            <a:off x="-10800" y="2373000"/>
            <a:ext cx="936000" cy="152400"/>
            <a:chOff x="2438400" y="5410200"/>
            <a:chExt cx="936000" cy="1524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438400" y="5410200"/>
              <a:ext cx="93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 rot="16200000">
            <a:off x="-10800" y="3287400"/>
            <a:ext cx="936000" cy="152400"/>
            <a:chOff x="2438400" y="5410200"/>
            <a:chExt cx="936000" cy="15240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2438400" y="5410200"/>
              <a:ext cx="93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 rot="16200000">
            <a:off x="-10800" y="4201800"/>
            <a:ext cx="936000" cy="152400"/>
            <a:chOff x="2438400" y="5410200"/>
            <a:chExt cx="936000" cy="152400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2438400" y="5410200"/>
              <a:ext cx="93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76200" y="14147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10</a:t>
            </a:r>
            <a:endParaRPr lang="fa-IR" sz="11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6200" y="18719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20</a:t>
            </a:r>
            <a:endParaRPr lang="fa-IR" sz="11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" y="23291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30</a:t>
            </a:r>
            <a:endParaRPr lang="fa-IR" sz="11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200" y="27863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40</a:t>
            </a:r>
            <a:endParaRPr lang="fa-IR" sz="11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200" y="32435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6200" y="37007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200" y="41579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461519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41832" y="1186190"/>
            <a:ext cx="239168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800" dirty="0" smtClean="0">
                <a:solidFill>
                  <a:schemeClr val="bg1"/>
                </a:solidFill>
              </a:rPr>
              <a:t>5</a:t>
            </a:r>
            <a:endParaRPr lang="fa-IR" sz="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36" y="652790"/>
            <a:ext cx="343364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متر</a:t>
            </a:r>
            <a:endParaRPr lang="fa-IR" sz="1100" dirty="0">
              <a:solidFill>
                <a:schemeClr val="bg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81000" y="838200"/>
            <a:ext cx="0" cy="29339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084631" y="3663000"/>
            <a:ext cx="2433423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000" dirty="0"/>
              <a:t>نورگیر سقفی _ دید از </a:t>
            </a:r>
            <a:r>
              <a:rPr lang="fa-IR" sz="1000" dirty="0" smtClean="0"/>
              <a:t>تراز 13.20 -</a:t>
            </a:r>
            <a:endParaRPr lang="fa-IR" sz="1000" dirty="0"/>
          </a:p>
        </p:txBody>
      </p:sp>
      <p:sp>
        <p:nvSpPr>
          <p:cNvPr id="68" name="TextBox 67"/>
          <p:cNvSpPr txBox="1"/>
          <p:nvPr/>
        </p:nvSpPr>
        <p:spPr>
          <a:xfrm>
            <a:off x="7239000" y="6019800"/>
            <a:ext cx="2514600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000" dirty="0" smtClean="0"/>
              <a:t>وضعیت فعلی تراز 13.20 -  ( دید از تراز 8.10 - )</a:t>
            </a:r>
            <a:endParaRPr lang="fa-IR" sz="1000" dirty="0"/>
          </a:p>
        </p:txBody>
      </p:sp>
      <p:sp>
        <p:nvSpPr>
          <p:cNvPr id="76" name="Down Arrow 75"/>
          <p:cNvSpPr/>
          <p:nvPr/>
        </p:nvSpPr>
        <p:spPr>
          <a:xfrm rot="13137237">
            <a:off x="3002764" y="2331236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9" name="Down Arrow 78"/>
          <p:cNvSpPr/>
          <p:nvPr/>
        </p:nvSpPr>
        <p:spPr>
          <a:xfrm rot="8338687">
            <a:off x="2241104" y="2330896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0" name="Down Arrow 79"/>
          <p:cNvSpPr/>
          <p:nvPr/>
        </p:nvSpPr>
        <p:spPr>
          <a:xfrm rot="2938687">
            <a:off x="2164904" y="315550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1" name="Down Arrow 80"/>
          <p:cNvSpPr/>
          <p:nvPr/>
        </p:nvSpPr>
        <p:spPr>
          <a:xfrm rot="19138687">
            <a:off x="3003104" y="3092896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3" name="Down Arrow 82"/>
          <p:cNvSpPr/>
          <p:nvPr/>
        </p:nvSpPr>
        <p:spPr>
          <a:xfrm rot="21435105">
            <a:off x="2594366" y="342543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4" name="Down Arrow 83"/>
          <p:cNvSpPr/>
          <p:nvPr/>
        </p:nvSpPr>
        <p:spPr>
          <a:xfrm rot="13239433">
            <a:off x="2788146" y="353645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5" name="Down Arrow 84"/>
          <p:cNvSpPr/>
          <p:nvPr/>
        </p:nvSpPr>
        <p:spPr>
          <a:xfrm rot="7839433">
            <a:off x="2393454" y="353645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6" name="Down Arrow 85"/>
          <p:cNvSpPr/>
          <p:nvPr/>
        </p:nvSpPr>
        <p:spPr>
          <a:xfrm rot="13738687">
            <a:off x="3245296" y="3092896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7" name="Down Arrow 86"/>
          <p:cNvSpPr/>
          <p:nvPr/>
        </p:nvSpPr>
        <p:spPr>
          <a:xfrm rot="19138687">
            <a:off x="3231704" y="2330896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1" name="Down Arrow 90"/>
          <p:cNvSpPr/>
          <p:nvPr/>
        </p:nvSpPr>
        <p:spPr>
          <a:xfrm rot="2938687">
            <a:off x="1949896" y="338410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2" name="Down Arrow 91"/>
          <p:cNvSpPr/>
          <p:nvPr/>
        </p:nvSpPr>
        <p:spPr>
          <a:xfrm rot="16365135">
            <a:off x="4270772" y="2060972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9" t="13718" r="10497" b="60653"/>
          <a:stretch/>
        </p:blipFill>
        <p:spPr bwMode="auto">
          <a:xfrm>
            <a:off x="7086600" y="1143000"/>
            <a:ext cx="2467944" cy="250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" name="Picture 2" descr="C:\Users\mohammad\Desktop\نمونه موردی\داخلی\عکس\IMG_41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631" y="4114799"/>
            <a:ext cx="2516569" cy="188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3" t="40411" r="17940" b="29795"/>
          <a:stretch/>
        </p:blipFill>
        <p:spPr bwMode="auto">
          <a:xfrm>
            <a:off x="762000" y="4590292"/>
            <a:ext cx="5871738" cy="173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" name="Down Arrow 102"/>
          <p:cNvSpPr/>
          <p:nvPr/>
        </p:nvSpPr>
        <p:spPr>
          <a:xfrm rot="2938687">
            <a:off x="1936304" y="2393504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4" name="Down Arrow 103"/>
          <p:cNvSpPr/>
          <p:nvPr/>
        </p:nvSpPr>
        <p:spPr>
          <a:xfrm rot="8338687">
            <a:off x="1936304" y="3092896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5" name="Down Arrow 104"/>
          <p:cNvSpPr/>
          <p:nvPr/>
        </p:nvSpPr>
        <p:spPr>
          <a:xfrm rot="19138687">
            <a:off x="3231704" y="3321496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6" name="Down Arrow 105"/>
          <p:cNvSpPr/>
          <p:nvPr/>
        </p:nvSpPr>
        <p:spPr>
          <a:xfrm rot="21435105">
            <a:off x="4102442" y="2206234"/>
            <a:ext cx="152400" cy="152400"/>
          </a:xfrm>
          <a:prstGeom prst="downArrow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7" name="Down Arrow 106"/>
          <p:cNvSpPr/>
          <p:nvPr/>
        </p:nvSpPr>
        <p:spPr>
          <a:xfrm rot="10800000">
            <a:off x="4114800" y="3149367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8" name="Down Arrow 107"/>
          <p:cNvSpPr/>
          <p:nvPr/>
        </p:nvSpPr>
        <p:spPr>
          <a:xfrm rot="5400000">
            <a:off x="5486400" y="3581400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9" name="Down Arrow 108"/>
          <p:cNvSpPr/>
          <p:nvPr/>
        </p:nvSpPr>
        <p:spPr>
          <a:xfrm rot="10800000">
            <a:off x="5257800" y="3124200"/>
            <a:ext cx="152400" cy="152400"/>
          </a:xfrm>
          <a:prstGeom prst="downArrow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Freeform 1"/>
          <p:cNvSpPr/>
          <p:nvPr/>
        </p:nvSpPr>
        <p:spPr>
          <a:xfrm>
            <a:off x="2445913" y="2575775"/>
            <a:ext cx="412124" cy="412124"/>
          </a:xfrm>
          <a:custGeom>
            <a:avLst/>
            <a:gdLst>
              <a:gd name="connsiteX0" fmla="*/ 296214 w 412124"/>
              <a:gd name="connsiteY0" fmla="*/ 12879 h 412124"/>
              <a:gd name="connsiteX1" fmla="*/ 154546 w 412124"/>
              <a:gd name="connsiteY1" fmla="*/ 0 h 412124"/>
              <a:gd name="connsiteX2" fmla="*/ 0 w 412124"/>
              <a:gd name="connsiteY2" fmla="*/ 141667 h 412124"/>
              <a:gd name="connsiteX3" fmla="*/ 38636 w 412124"/>
              <a:gd name="connsiteY3" fmla="*/ 309093 h 412124"/>
              <a:gd name="connsiteX4" fmla="*/ 141667 w 412124"/>
              <a:gd name="connsiteY4" fmla="*/ 412124 h 412124"/>
              <a:gd name="connsiteX5" fmla="*/ 309093 w 412124"/>
              <a:gd name="connsiteY5" fmla="*/ 412124 h 412124"/>
              <a:gd name="connsiteX6" fmla="*/ 399245 w 412124"/>
              <a:gd name="connsiteY6" fmla="*/ 296214 h 412124"/>
              <a:gd name="connsiteX7" fmla="*/ 412124 w 412124"/>
              <a:gd name="connsiteY7" fmla="*/ 115910 h 412124"/>
              <a:gd name="connsiteX8" fmla="*/ 296214 w 412124"/>
              <a:gd name="connsiteY8" fmla="*/ 12879 h 41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124" h="412124">
                <a:moveTo>
                  <a:pt x="296214" y="12879"/>
                </a:moveTo>
                <a:lnTo>
                  <a:pt x="154546" y="0"/>
                </a:lnTo>
                <a:lnTo>
                  <a:pt x="0" y="141667"/>
                </a:lnTo>
                <a:lnTo>
                  <a:pt x="38636" y="309093"/>
                </a:lnTo>
                <a:lnTo>
                  <a:pt x="141667" y="412124"/>
                </a:lnTo>
                <a:lnTo>
                  <a:pt x="309093" y="412124"/>
                </a:lnTo>
                <a:lnTo>
                  <a:pt x="399245" y="296214"/>
                </a:lnTo>
                <a:lnTo>
                  <a:pt x="412124" y="115910"/>
                </a:lnTo>
                <a:lnTo>
                  <a:pt x="296214" y="12879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Oval 4"/>
          <p:cNvSpPr/>
          <p:nvPr/>
        </p:nvSpPr>
        <p:spPr>
          <a:xfrm>
            <a:off x="2362200" y="2438400"/>
            <a:ext cx="457200" cy="45720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2" name="Down Arrow 111"/>
          <p:cNvSpPr/>
          <p:nvPr/>
        </p:nvSpPr>
        <p:spPr>
          <a:xfrm rot="10800000">
            <a:off x="2590800" y="2002800"/>
            <a:ext cx="152400" cy="152400"/>
          </a:xfrm>
          <a:prstGeom prst="downArrow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9" name="Freeform 58"/>
          <p:cNvSpPr/>
          <p:nvPr/>
        </p:nvSpPr>
        <p:spPr>
          <a:xfrm>
            <a:off x="2662813" y="2122472"/>
            <a:ext cx="1502229" cy="253963"/>
          </a:xfrm>
          <a:custGeom>
            <a:avLst/>
            <a:gdLst>
              <a:gd name="connsiteX0" fmla="*/ 0 w 1502229"/>
              <a:gd name="connsiteY0" fmla="*/ 27875 h 253963"/>
              <a:gd name="connsiteX1" fmla="*/ 10049 w 1502229"/>
              <a:gd name="connsiteY1" fmla="*/ 83141 h 253963"/>
              <a:gd name="connsiteX2" fmla="*/ 25121 w 1502229"/>
              <a:gd name="connsiteY2" fmla="*/ 148455 h 253963"/>
              <a:gd name="connsiteX3" fmla="*/ 35169 w 1502229"/>
              <a:gd name="connsiteY3" fmla="*/ 163528 h 253963"/>
              <a:gd name="connsiteX4" fmla="*/ 50242 w 1502229"/>
              <a:gd name="connsiteY4" fmla="*/ 168552 h 253963"/>
              <a:gd name="connsiteX5" fmla="*/ 60290 w 1502229"/>
              <a:gd name="connsiteY5" fmla="*/ 178601 h 253963"/>
              <a:gd name="connsiteX6" fmla="*/ 90435 w 1502229"/>
              <a:gd name="connsiteY6" fmla="*/ 193673 h 253963"/>
              <a:gd name="connsiteX7" fmla="*/ 110532 w 1502229"/>
              <a:gd name="connsiteY7" fmla="*/ 213770 h 253963"/>
              <a:gd name="connsiteX8" fmla="*/ 125605 w 1502229"/>
              <a:gd name="connsiteY8" fmla="*/ 228842 h 253963"/>
              <a:gd name="connsiteX9" fmla="*/ 135653 w 1502229"/>
              <a:gd name="connsiteY9" fmla="*/ 238891 h 253963"/>
              <a:gd name="connsiteX10" fmla="*/ 205991 w 1502229"/>
              <a:gd name="connsiteY10" fmla="*/ 253963 h 253963"/>
              <a:gd name="connsiteX11" fmla="*/ 371789 w 1502229"/>
              <a:gd name="connsiteY11" fmla="*/ 248939 h 253963"/>
              <a:gd name="connsiteX12" fmla="*/ 391886 w 1502229"/>
              <a:gd name="connsiteY12" fmla="*/ 238891 h 253963"/>
              <a:gd name="connsiteX13" fmla="*/ 406958 w 1502229"/>
              <a:gd name="connsiteY13" fmla="*/ 233866 h 253963"/>
              <a:gd name="connsiteX14" fmla="*/ 427055 w 1502229"/>
              <a:gd name="connsiteY14" fmla="*/ 218794 h 253963"/>
              <a:gd name="connsiteX15" fmla="*/ 457200 w 1502229"/>
              <a:gd name="connsiteY15" fmla="*/ 208746 h 253963"/>
              <a:gd name="connsiteX16" fmla="*/ 482321 w 1502229"/>
              <a:gd name="connsiteY16" fmla="*/ 193673 h 253963"/>
              <a:gd name="connsiteX17" fmla="*/ 507442 w 1502229"/>
              <a:gd name="connsiteY17" fmla="*/ 168552 h 253963"/>
              <a:gd name="connsiteX18" fmla="*/ 532563 w 1502229"/>
              <a:gd name="connsiteY18" fmla="*/ 148455 h 253963"/>
              <a:gd name="connsiteX19" fmla="*/ 547635 w 1502229"/>
              <a:gd name="connsiteY19" fmla="*/ 138407 h 253963"/>
              <a:gd name="connsiteX20" fmla="*/ 557684 w 1502229"/>
              <a:gd name="connsiteY20" fmla="*/ 128359 h 253963"/>
              <a:gd name="connsiteX21" fmla="*/ 572756 w 1502229"/>
              <a:gd name="connsiteY21" fmla="*/ 123335 h 253963"/>
              <a:gd name="connsiteX22" fmla="*/ 617974 w 1502229"/>
              <a:gd name="connsiteY22" fmla="*/ 103238 h 253963"/>
              <a:gd name="connsiteX23" fmla="*/ 633046 w 1502229"/>
              <a:gd name="connsiteY23" fmla="*/ 98214 h 253963"/>
              <a:gd name="connsiteX24" fmla="*/ 648119 w 1502229"/>
              <a:gd name="connsiteY24" fmla="*/ 88165 h 253963"/>
              <a:gd name="connsiteX25" fmla="*/ 678264 w 1502229"/>
              <a:gd name="connsiteY25" fmla="*/ 78117 h 253963"/>
              <a:gd name="connsiteX26" fmla="*/ 723482 w 1502229"/>
              <a:gd name="connsiteY26" fmla="*/ 52996 h 253963"/>
              <a:gd name="connsiteX27" fmla="*/ 738554 w 1502229"/>
              <a:gd name="connsiteY27" fmla="*/ 42948 h 253963"/>
              <a:gd name="connsiteX28" fmla="*/ 753627 w 1502229"/>
              <a:gd name="connsiteY28" fmla="*/ 37924 h 253963"/>
              <a:gd name="connsiteX29" fmla="*/ 813917 w 1502229"/>
              <a:gd name="connsiteY29" fmla="*/ 27875 h 253963"/>
              <a:gd name="connsiteX30" fmla="*/ 869183 w 1502229"/>
              <a:gd name="connsiteY30" fmla="*/ 17827 h 253963"/>
              <a:gd name="connsiteX31" fmla="*/ 929473 w 1502229"/>
              <a:gd name="connsiteY31" fmla="*/ 12803 h 253963"/>
              <a:gd name="connsiteX32" fmla="*/ 1190730 w 1502229"/>
              <a:gd name="connsiteY32" fmla="*/ 12803 h 253963"/>
              <a:gd name="connsiteX33" fmla="*/ 1281165 w 1502229"/>
              <a:gd name="connsiteY33" fmla="*/ 22851 h 253963"/>
              <a:gd name="connsiteX34" fmla="*/ 1301262 w 1502229"/>
              <a:gd name="connsiteY34" fmla="*/ 27875 h 253963"/>
              <a:gd name="connsiteX35" fmla="*/ 1356528 w 1502229"/>
              <a:gd name="connsiteY35" fmla="*/ 37924 h 253963"/>
              <a:gd name="connsiteX36" fmla="*/ 1371600 w 1502229"/>
              <a:gd name="connsiteY36" fmla="*/ 42948 h 253963"/>
              <a:gd name="connsiteX37" fmla="*/ 1391697 w 1502229"/>
              <a:gd name="connsiteY37" fmla="*/ 47972 h 253963"/>
              <a:gd name="connsiteX38" fmla="*/ 1421842 w 1502229"/>
              <a:gd name="connsiteY38" fmla="*/ 58020 h 253963"/>
              <a:gd name="connsiteX39" fmla="*/ 1436914 w 1502229"/>
              <a:gd name="connsiteY39" fmla="*/ 63044 h 253963"/>
              <a:gd name="connsiteX40" fmla="*/ 1451987 w 1502229"/>
              <a:gd name="connsiteY40" fmla="*/ 73093 h 253963"/>
              <a:gd name="connsiteX41" fmla="*/ 1482132 w 1502229"/>
              <a:gd name="connsiteY41" fmla="*/ 83141 h 253963"/>
              <a:gd name="connsiteX42" fmla="*/ 1502229 w 1502229"/>
              <a:gd name="connsiteY42" fmla="*/ 93190 h 25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502229" h="253963">
                <a:moveTo>
                  <a:pt x="0" y="27875"/>
                </a:moveTo>
                <a:cubicBezTo>
                  <a:pt x="5223" y="53989"/>
                  <a:pt x="5766" y="55305"/>
                  <a:pt x="10049" y="83141"/>
                </a:cubicBezTo>
                <a:cubicBezTo>
                  <a:pt x="12597" y="99704"/>
                  <a:pt x="14882" y="133096"/>
                  <a:pt x="25121" y="148455"/>
                </a:cubicBezTo>
                <a:cubicBezTo>
                  <a:pt x="28470" y="153479"/>
                  <a:pt x="30454" y="159756"/>
                  <a:pt x="35169" y="163528"/>
                </a:cubicBezTo>
                <a:cubicBezTo>
                  <a:pt x="39305" y="166836"/>
                  <a:pt x="45218" y="166877"/>
                  <a:pt x="50242" y="168552"/>
                </a:cubicBezTo>
                <a:cubicBezTo>
                  <a:pt x="53591" y="171902"/>
                  <a:pt x="56228" y="176164"/>
                  <a:pt x="60290" y="178601"/>
                </a:cubicBezTo>
                <a:cubicBezTo>
                  <a:pt x="90011" y="196434"/>
                  <a:pt x="60787" y="168261"/>
                  <a:pt x="90435" y="193673"/>
                </a:cubicBezTo>
                <a:cubicBezTo>
                  <a:pt x="97628" y="199838"/>
                  <a:pt x="103833" y="207071"/>
                  <a:pt x="110532" y="213770"/>
                </a:cubicBezTo>
                <a:lnTo>
                  <a:pt x="125605" y="228842"/>
                </a:lnTo>
                <a:cubicBezTo>
                  <a:pt x="128955" y="232192"/>
                  <a:pt x="131159" y="237393"/>
                  <a:pt x="135653" y="238891"/>
                </a:cubicBezTo>
                <a:cubicBezTo>
                  <a:pt x="178607" y="253209"/>
                  <a:pt x="155288" y="247625"/>
                  <a:pt x="205991" y="253963"/>
                </a:cubicBezTo>
                <a:cubicBezTo>
                  <a:pt x="261257" y="252288"/>
                  <a:pt x="316678" y="253407"/>
                  <a:pt x="371789" y="248939"/>
                </a:cubicBezTo>
                <a:cubicBezTo>
                  <a:pt x="379254" y="248334"/>
                  <a:pt x="385002" y="241841"/>
                  <a:pt x="391886" y="238891"/>
                </a:cubicBezTo>
                <a:cubicBezTo>
                  <a:pt x="396754" y="236805"/>
                  <a:pt x="401934" y="235541"/>
                  <a:pt x="406958" y="233866"/>
                </a:cubicBezTo>
                <a:cubicBezTo>
                  <a:pt x="413657" y="228842"/>
                  <a:pt x="419565" y="222539"/>
                  <a:pt x="427055" y="218794"/>
                </a:cubicBezTo>
                <a:cubicBezTo>
                  <a:pt x="436529" y="214057"/>
                  <a:pt x="457200" y="208746"/>
                  <a:pt x="457200" y="208746"/>
                </a:cubicBezTo>
                <a:cubicBezTo>
                  <a:pt x="500165" y="165781"/>
                  <a:pt x="430144" y="232806"/>
                  <a:pt x="482321" y="193673"/>
                </a:cubicBezTo>
                <a:cubicBezTo>
                  <a:pt x="491795" y="186568"/>
                  <a:pt x="497589" y="175121"/>
                  <a:pt x="507442" y="168552"/>
                </a:cubicBezTo>
                <a:cubicBezTo>
                  <a:pt x="553829" y="137627"/>
                  <a:pt x="496769" y="177091"/>
                  <a:pt x="532563" y="148455"/>
                </a:cubicBezTo>
                <a:cubicBezTo>
                  <a:pt x="537278" y="144683"/>
                  <a:pt x="542920" y="142179"/>
                  <a:pt x="547635" y="138407"/>
                </a:cubicBezTo>
                <a:cubicBezTo>
                  <a:pt x="551334" y="135448"/>
                  <a:pt x="553622" y="130796"/>
                  <a:pt x="557684" y="128359"/>
                </a:cubicBezTo>
                <a:cubicBezTo>
                  <a:pt x="562225" y="125634"/>
                  <a:pt x="567732" y="125010"/>
                  <a:pt x="572756" y="123335"/>
                </a:cubicBezTo>
                <a:cubicBezTo>
                  <a:pt x="596642" y="107410"/>
                  <a:pt x="582100" y="115196"/>
                  <a:pt x="617974" y="103238"/>
                </a:cubicBezTo>
                <a:lnTo>
                  <a:pt x="633046" y="98214"/>
                </a:lnTo>
                <a:cubicBezTo>
                  <a:pt x="638070" y="94864"/>
                  <a:pt x="642601" y="90618"/>
                  <a:pt x="648119" y="88165"/>
                </a:cubicBezTo>
                <a:cubicBezTo>
                  <a:pt x="657798" y="83863"/>
                  <a:pt x="678264" y="78117"/>
                  <a:pt x="678264" y="78117"/>
                </a:cubicBezTo>
                <a:cubicBezTo>
                  <a:pt x="712816" y="55082"/>
                  <a:pt x="696952" y="61839"/>
                  <a:pt x="723482" y="52996"/>
                </a:cubicBezTo>
                <a:cubicBezTo>
                  <a:pt x="728506" y="49647"/>
                  <a:pt x="733153" y="45648"/>
                  <a:pt x="738554" y="42948"/>
                </a:cubicBezTo>
                <a:cubicBezTo>
                  <a:pt x="743291" y="40580"/>
                  <a:pt x="748535" y="39379"/>
                  <a:pt x="753627" y="37924"/>
                </a:cubicBezTo>
                <a:cubicBezTo>
                  <a:pt x="783103" y="29502"/>
                  <a:pt x="774145" y="33994"/>
                  <a:pt x="813917" y="27875"/>
                </a:cubicBezTo>
                <a:cubicBezTo>
                  <a:pt x="844916" y="23106"/>
                  <a:pt x="835519" y="21567"/>
                  <a:pt x="869183" y="17827"/>
                </a:cubicBezTo>
                <a:cubicBezTo>
                  <a:pt x="889226" y="15600"/>
                  <a:pt x="909376" y="14478"/>
                  <a:pt x="929473" y="12803"/>
                </a:cubicBezTo>
                <a:cubicBezTo>
                  <a:pt x="1026592" y="-11477"/>
                  <a:pt x="954081" y="4781"/>
                  <a:pt x="1190730" y="12803"/>
                </a:cubicBezTo>
                <a:cubicBezTo>
                  <a:pt x="1209940" y="13454"/>
                  <a:pt x="1258316" y="18697"/>
                  <a:pt x="1281165" y="22851"/>
                </a:cubicBezTo>
                <a:cubicBezTo>
                  <a:pt x="1287959" y="24086"/>
                  <a:pt x="1294491" y="26521"/>
                  <a:pt x="1301262" y="27875"/>
                </a:cubicBezTo>
                <a:cubicBezTo>
                  <a:pt x="1323677" y="32358"/>
                  <a:pt x="1334959" y="32531"/>
                  <a:pt x="1356528" y="37924"/>
                </a:cubicBezTo>
                <a:cubicBezTo>
                  <a:pt x="1361666" y="39209"/>
                  <a:pt x="1366508" y="41493"/>
                  <a:pt x="1371600" y="42948"/>
                </a:cubicBezTo>
                <a:cubicBezTo>
                  <a:pt x="1378239" y="44845"/>
                  <a:pt x="1385083" y="45988"/>
                  <a:pt x="1391697" y="47972"/>
                </a:cubicBezTo>
                <a:cubicBezTo>
                  <a:pt x="1401842" y="51015"/>
                  <a:pt x="1411794" y="54671"/>
                  <a:pt x="1421842" y="58020"/>
                </a:cubicBezTo>
                <a:lnTo>
                  <a:pt x="1436914" y="63044"/>
                </a:lnTo>
                <a:cubicBezTo>
                  <a:pt x="1441938" y="66394"/>
                  <a:pt x="1446469" y="70640"/>
                  <a:pt x="1451987" y="73093"/>
                </a:cubicBezTo>
                <a:cubicBezTo>
                  <a:pt x="1461666" y="77395"/>
                  <a:pt x="1472084" y="79792"/>
                  <a:pt x="1482132" y="83141"/>
                </a:cubicBezTo>
                <a:cubicBezTo>
                  <a:pt x="1499452" y="88914"/>
                  <a:pt x="1493460" y="84420"/>
                  <a:pt x="1502229" y="93190"/>
                </a:cubicBezTo>
              </a:path>
            </a:pathLst>
          </a:cu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61" name="Straight Connector 60"/>
          <p:cNvCxnSpPr/>
          <p:nvPr/>
        </p:nvCxnSpPr>
        <p:spPr>
          <a:xfrm>
            <a:off x="6090572" y="4288800"/>
            <a:ext cx="462628" cy="0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330773" y="4157990"/>
            <a:ext cx="1765227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دسترسی بین اتاق تشریفات و صحنه </a:t>
            </a:r>
            <a:endParaRPr lang="fa-IR" sz="11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0429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27432" y="-1"/>
            <a:ext cx="667548" cy="640016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7432" y="6400169"/>
            <a:ext cx="6733032" cy="4578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3780675" y="6477000"/>
            <a:ext cx="52129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مقطع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7299" y="6477000"/>
            <a:ext cx="76174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معرفی</a:t>
            </a:r>
            <a:r>
              <a:rPr lang="fa-IR" sz="1400" b="1" dirty="0" smtClean="0">
                <a:solidFill>
                  <a:srgbClr val="FF860D"/>
                </a:solidFill>
                <a:cs typeface="B Nazanin" pitchFamily="2" charset="-78"/>
              </a:rPr>
              <a:t> </a:t>
            </a:r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بنا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17757" y="6477000"/>
            <a:ext cx="45236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rgbClr val="FF860D"/>
                </a:solidFill>
                <a:cs typeface="B Nazanin" pitchFamily="2" charset="-78"/>
              </a:rPr>
              <a:t>پلان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9986" y="6477000"/>
            <a:ext cx="34817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نما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6477000"/>
            <a:ext cx="974946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سیرکلاسیون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0" y="6476369"/>
            <a:ext cx="11208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ویژیگی های بنا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6477000"/>
            <a:ext cx="9076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نتیجه گیری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29714" y="533400"/>
            <a:ext cx="942886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B Nazanin" pitchFamily="2" charset="-78"/>
              </a:rPr>
              <a:t>سایت پلان</a:t>
            </a:r>
            <a:endParaRPr lang="fa-IR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B Nazanin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05600" y="6400800"/>
            <a:ext cx="3238500" cy="45783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>
                <a:cs typeface="B Nazanin" pitchFamily="2" charset="-78"/>
              </a:rPr>
              <a:t>بررسی نمونه موردی داخلی : موزه ی قرآن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45686" y="1748"/>
            <a:ext cx="685802" cy="53165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solidFill>
                  <a:schemeClr val="bg1"/>
                </a:solidFill>
              </a:rPr>
              <a:t>5</a:t>
            </a:r>
            <a:endParaRPr lang="fa-IR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940" y="881390"/>
            <a:ext cx="258404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6200" y="1112966"/>
            <a:ext cx="293670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800" dirty="0" smtClean="0">
                <a:solidFill>
                  <a:schemeClr val="bg1"/>
                </a:solidFill>
              </a:rPr>
              <a:t>10</a:t>
            </a:r>
            <a:endParaRPr lang="fa-IR" sz="8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6200" y="1319901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20</a:t>
            </a:r>
            <a:endParaRPr lang="fa-IR" sz="11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" y="1573002"/>
            <a:ext cx="293670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800" dirty="0" smtClean="0">
                <a:solidFill>
                  <a:schemeClr val="bg1"/>
                </a:solidFill>
              </a:rPr>
              <a:t>30</a:t>
            </a:r>
            <a:endParaRPr lang="fa-IR" sz="8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200" y="1779937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40</a:t>
            </a:r>
            <a:endParaRPr lang="fa-IR" sz="11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200" y="2033038"/>
            <a:ext cx="293670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800" dirty="0" smtClean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6200" y="2239973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200" y="2493074"/>
            <a:ext cx="293670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800" dirty="0" smtClean="0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2700010"/>
            <a:ext cx="332142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636" y="652790"/>
            <a:ext cx="343364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متر</a:t>
            </a:r>
            <a:endParaRPr lang="fa-IR" sz="1100" dirty="0">
              <a:solidFill>
                <a:schemeClr val="bg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81000" y="718810"/>
            <a:ext cx="0" cy="29339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7" t="42410" r="10870" b="25659"/>
          <a:stretch/>
        </p:blipFill>
        <p:spPr bwMode="auto">
          <a:xfrm>
            <a:off x="838200" y="4916380"/>
            <a:ext cx="4753841" cy="12558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3" t="25284" r="16886" b="22478"/>
          <a:stretch/>
        </p:blipFill>
        <p:spPr bwMode="auto">
          <a:xfrm>
            <a:off x="5638800" y="4580526"/>
            <a:ext cx="3860532" cy="166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8" t="12925" r="23125" b="7913"/>
          <a:stretch/>
        </p:blipFill>
        <p:spPr bwMode="auto">
          <a:xfrm>
            <a:off x="6096000" y="1066800"/>
            <a:ext cx="3574369" cy="342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t="37142" r="16494" b="17783"/>
          <a:stretch/>
        </p:blipFill>
        <p:spPr bwMode="auto">
          <a:xfrm>
            <a:off x="1400998" y="3124200"/>
            <a:ext cx="4085402" cy="167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4" t="12925" r="52054" b="36811"/>
          <a:stretch/>
        </p:blipFill>
        <p:spPr bwMode="auto">
          <a:xfrm rot="16200000">
            <a:off x="1995258" y="-199469"/>
            <a:ext cx="2419946" cy="412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 rot="16200000">
            <a:off x="190837" y="1213773"/>
            <a:ext cx="456526" cy="76200"/>
            <a:chOff x="2438400" y="5410200"/>
            <a:chExt cx="914400" cy="152400"/>
          </a:xfrm>
        </p:grpSpPr>
        <p:cxnSp>
          <p:nvCxnSpPr>
            <p:cNvPr id="19" name="Straight Connector 18"/>
            <p:cNvCxnSpPr/>
            <p:nvPr/>
          </p:nvCxnSpPr>
          <p:spPr>
            <a:xfrm rot="5400000" flipV="1">
              <a:off x="2895600" y="4953000"/>
              <a:ext cx="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 rot="16200000">
            <a:off x="190838" y="1671646"/>
            <a:ext cx="456526" cy="76200"/>
            <a:chOff x="2438400" y="5410200"/>
            <a:chExt cx="914400" cy="152400"/>
          </a:xfrm>
        </p:grpSpPr>
        <p:cxnSp>
          <p:nvCxnSpPr>
            <p:cNvPr id="96" name="Straight Connector 95"/>
            <p:cNvCxnSpPr/>
            <p:nvPr/>
          </p:nvCxnSpPr>
          <p:spPr>
            <a:xfrm rot="5400000" flipV="1">
              <a:off x="2895600" y="4953000"/>
              <a:ext cx="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/>
        </p:nvGrpSpPr>
        <p:grpSpPr>
          <a:xfrm rot="16200000">
            <a:off x="190838" y="2128847"/>
            <a:ext cx="456526" cy="76200"/>
            <a:chOff x="2438400" y="5410200"/>
            <a:chExt cx="914400" cy="152400"/>
          </a:xfrm>
        </p:grpSpPr>
        <p:cxnSp>
          <p:nvCxnSpPr>
            <p:cNvPr id="116" name="Straight Connector 115"/>
            <p:cNvCxnSpPr/>
            <p:nvPr/>
          </p:nvCxnSpPr>
          <p:spPr>
            <a:xfrm rot="5400000" flipV="1">
              <a:off x="2895600" y="4953000"/>
              <a:ext cx="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 rot="16200000">
            <a:off x="190837" y="2586047"/>
            <a:ext cx="456526" cy="76200"/>
            <a:chOff x="2438400" y="5410200"/>
            <a:chExt cx="914400" cy="152400"/>
          </a:xfrm>
        </p:grpSpPr>
        <p:cxnSp>
          <p:nvCxnSpPr>
            <p:cNvPr id="123" name="Straight Connector 122"/>
            <p:cNvCxnSpPr/>
            <p:nvPr/>
          </p:nvCxnSpPr>
          <p:spPr>
            <a:xfrm rot="5400000" flipV="1">
              <a:off x="2895600" y="4953000"/>
              <a:ext cx="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Freeform 17"/>
          <p:cNvSpPr/>
          <p:nvPr/>
        </p:nvSpPr>
        <p:spPr>
          <a:xfrm>
            <a:off x="2446986" y="5267459"/>
            <a:ext cx="811369" cy="180304"/>
          </a:xfrm>
          <a:custGeom>
            <a:avLst/>
            <a:gdLst>
              <a:gd name="connsiteX0" fmla="*/ 811369 w 811369"/>
              <a:gd name="connsiteY0" fmla="*/ 0 h 180304"/>
              <a:gd name="connsiteX1" fmla="*/ 811369 w 811369"/>
              <a:gd name="connsiteY1" fmla="*/ 0 h 180304"/>
              <a:gd name="connsiteX2" fmla="*/ 734096 w 811369"/>
              <a:gd name="connsiteY2" fmla="*/ 90152 h 180304"/>
              <a:gd name="connsiteX3" fmla="*/ 656822 w 811369"/>
              <a:gd name="connsiteY3" fmla="*/ 141668 h 180304"/>
              <a:gd name="connsiteX4" fmla="*/ 618186 w 811369"/>
              <a:gd name="connsiteY4" fmla="*/ 167426 h 180304"/>
              <a:gd name="connsiteX5" fmla="*/ 579549 w 811369"/>
              <a:gd name="connsiteY5" fmla="*/ 180304 h 180304"/>
              <a:gd name="connsiteX6" fmla="*/ 682580 w 811369"/>
              <a:gd name="connsiteY6" fmla="*/ 154547 h 180304"/>
              <a:gd name="connsiteX7" fmla="*/ 721217 w 811369"/>
              <a:gd name="connsiteY7" fmla="*/ 128789 h 180304"/>
              <a:gd name="connsiteX8" fmla="*/ 759853 w 811369"/>
              <a:gd name="connsiteY8" fmla="*/ 115910 h 180304"/>
              <a:gd name="connsiteX9" fmla="*/ 811369 w 811369"/>
              <a:gd name="connsiteY9" fmla="*/ 90152 h 180304"/>
              <a:gd name="connsiteX10" fmla="*/ 811369 w 811369"/>
              <a:gd name="connsiteY10" fmla="*/ 90152 h 180304"/>
              <a:gd name="connsiteX11" fmla="*/ 0 w 811369"/>
              <a:gd name="connsiteY11" fmla="*/ 141668 h 180304"/>
              <a:gd name="connsiteX12" fmla="*/ 25758 w 811369"/>
              <a:gd name="connsiteY12" fmla="*/ 0 h 180304"/>
              <a:gd name="connsiteX13" fmla="*/ 811369 w 811369"/>
              <a:gd name="connsiteY13" fmla="*/ 0 h 18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1369" h="180304">
                <a:moveTo>
                  <a:pt x="811369" y="0"/>
                </a:moveTo>
                <a:lnTo>
                  <a:pt x="811369" y="0"/>
                </a:lnTo>
                <a:cubicBezTo>
                  <a:pt x="785611" y="30051"/>
                  <a:pt x="763272" y="63407"/>
                  <a:pt x="734096" y="90152"/>
                </a:cubicBezTo>
                <a:cubicBezTo>
                  <a:pt x="711276" y="111071"/>
                  <a:pt x="682580" y="124496"/>
                  <a:pt x="656822" y="141668"/>
                </a:cubicBezTo>
                <a:cubicBezTo>
                  <a:pt x="643943" y="150254"/>
                  <a:pt x="632870" y="162532"/>
                  <a:pt x="618186" y="167426"/>
                </a:cubicBezTo>
                <a:cubicBezTo>
                  <a:pt x="605307" y="171719"/>
                  <a:pt x="565973" y="180304"/>
                  <a:pt x="579549" y="180304"/>
                </a:cubicBezTo>
                <a:cubicBezTo>
                  <a:pt x="594248" y="180304"/>
                  <a:pt x="662252" y="164711"/>
                  <a:pt x="682580" y="154547"/>
                </a:cubicBezTo>
                <a:cubicBezTo>
                  <a:pt x="696424" y="147625"/>
                  <a:pt x="707373" y="135711"/>
                  <a:pt x="721217" y="128789"/>
                </a:cubicBezTo>
                <a:cubicBezTo>
                  <a:pt x="733359" y="122718"/>
                  <a:pt x="747711" y="121981"/>
                  <a:pt x="759853" y="115910"/>
                </a:cubicBezTo>
                <a:cubicBezTo>
                  <a:pt x="816131" y="87771"/>
                  <a:pt x="779109" y="90152"/>
                  <a:pt x="811369" y="90152"/>
                </a:cubicBezTo>
                <a:lnTo>
                  <a:pt x="811369" y="90152"/>
                </a:lnTo>
                <a:lnTo>
                  <a:pt x="0" y="141668"/>
                </a:lnTo>
                <a:lnTo>
                  <a:pt x="25758" y="0"/>
                </a:lnTo>
                <a:lnTo>
                  <a:pt x="811369" y="0"/>
                </a:lnTo>
                <a:close/>
              </a:path>
            </a:pathLst>
          </a:custGeom>
          <a:solidFill>
            <a:srgbClr val="FF860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0" name="Freeform 39"/>
          <p:cNvSpPr/>
          <p:nvPr/>
        </p:nvSpPr>
        <p:spPr>
          <a:xfrm>
            <a:off x="3934691" y="1928553"/>
            <a:ext cx="166254" cy="133003"/>
          </a:xfrm>
          <a:custGeom>
            <a:avLst/>
            <a:gdLst>
              <a:gd name="connsiteX0" fmla="*/ 77585 w 166254"/>
              <a:gd name="connsiteY0" fmla="*/ 0 h 133003"/>
              <a:gd name="connsiteX1" fmla="*/ 16625 w 166254"/>
              <a:gd name="connsiteY1" fmla="*/ 22167 h 133003"/>
              <a:gd name="connsiteX2" fmla="*/ 0 w 166254"/>
              <a:gd name="connsiteY2" fmla="*/ 60960 h 133003"/>
              <a:gd name="connsiteX3" fmla="*/ 22167 w 166254"/>
              <a:gd name="connsiteY3" fmla="*/ 116378 h 133003"/>
              <a:gd name="connsiteX4" fmla="*/ 72044 w 166254"/>
              <a:gd name="connsiteY4" fmla="*/ 133003 h 133003"/>
              <a:gd name="connsiteX5" fmla="*/ 138545 w 166254"/>
              <a:gd name="connsiteY5" fmla="*/ 105294 h 133003"/>
              <a:gd name="connsiteX6" fmla="*/ 166254 w 166254"/>
              <a:gd name="connsiteY6" fmla="*/ 66502 h 133003"/>
              <a:gd name="connsiteX7" fmla="*/ 144087 w 166254"/>
              <a:gd name="connsiteY7" fmla="*/ 11083 h 133003"/>
              <a:gd name="connsiteX8" fmla="*/ 77585 w 166254"/>
              <a:gd name="connsiteY8" fmla="*/ 0 h 133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54" h="133003">
                <a:moveTo>
                  <a:pt x="77585" y="0"/>
                </a:moveTo>
                <a:lnTo>
                  <a:pt x="16625" y="22167"/>
                </a:lnTo>
                <a:lnTo>
                  <a:pt x="0" y="60960"/>
                </a:lnTo>
                <a:lnTo>
                  <a:pt x="22167" y="116378"/>
                </a:lnTo>
                <a:lnTo>
                  <a:pt x="72044" y="133003"/>
                </a:lnTo>
                <a:lnTo>
                  <a:pt x="138545" y="105294"/>
                </a:lnTo>
                <a:lnTo>
                  <a:pt x="166254" y="66502"/>
                </a:lnTo>
                <a:lnTo>
                  <a:pt x="144087" y="11083"/>
                </a:lnTo>
                <a:lnTo>
                  <a:pt x="77585" y="0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0" name="Freeform 59"/>
          <p:cNvSpPr/>
          <p:nvPr/>
        </p:nvSpPr>
        <p:spPr>
          <a:xfrm>
            <a:off x="3791284" y="5235074"/>
            <a:ext cx="491958" cy="326189"/>
          </a:xfrm>
          <a:custGeom>
            <a:avLst/>
            <a:gdLst>
              <a:gd name="connsiteX0" fmla="*/ 331537 w 491958"/>
              <a:gd name="connsiteY0" fmla="*/ 0 h 326189"/>
              <a:gd name="connsiteX1" fmla="*/ 144379 w 491958"/>
              <a:gd name="connsiteY1" fmla="*/ 10694 h 326189"/>
              <a:gd name="connsiteX2" fmla="*/ 160421 w 491958"/>
              <a:gd name="connsiteY2" fmla="*/ 139031 h 326189"/>
              <a:gd name="connsiteX3" fmla="*/ 0 w 491958"/>
              <a:gd name="connsiteY3" fmla="*/ 203200 h 326189"/>
              <a:gd name="connsiteX4" fmla="*/ 21390 w 491958"/>
              <a:gd name="connsiteY4" fmla="*/ 326189 h 326189"/>
              <a:gd name="connsiteX5" fmla="*/ 155074 w 491958"/>
              <a:gd name="connsiteY5" fmla="*/ 326189 h 326189"/>
              <a:gd name="connsiteX6" fmla="*/ 491958 w 491958"/>
              <a:gd name="connsiteY6" fmla="*/ 315494 h 326189"/>
              <a:gd name="connsiteX7" fmla="*/ 481263 w 491958"/>
              <a:gd name="connsiteY7" fmla="*/ 197852 h 326189"/>
              <a:gd name="connsiteX8" fmla="*/ 336884 w 491958"/>
              <a:gd name="connsiteY8" fmla="*/ 149726 h 326189"/>
              <a:gd name="connsiteX9" fmla="*/ 331537 w 491958"/>
              <a:gd name="connsiteY9" fmla="*/ 0 h 32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1958" h="326189">
                <a:moveTo>
                  <a:pt x="331537" y="0"/>
                </a:moveTo>
                <a:lnTo>
                  <a:pt x="144379" y="10694"/>
                </a:lnTo>
                <a:lnTo>
                  <a:pt x="160421" y="139031"/>
                </a:lnTo>
                <a:lnTo>
                  <a:pt x="0" y="203200"/>
                </a:lnTo>
                <a:lnTo>
                  <a:pt x="21390" y="326189"/>
                </a:lnTo>
                <a:lnTo>
                  <a:pt x="155074" y="326189"/>
                </a:lnTo>
                <a:lnTo>
                  <a:pt x="491958" y="315494"/>
                </a:lnTo>
                <a:lnTo>
                  <a:pt x="481263" y="197852"/>
                </a:lnTo>
                <a:lnTo>
                  <a:pt x="336884" y="149726"/>
                </a:lnTo>
                <a:lnTo>
                  <a:pt x="331537" y="0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48" name="Freeform 2047"/>
          <p:cNvSpPr/>
          <p:nvPr/>
        </p:nvSpPr>
        <p:spPr>
          <a:xfrm>
            <a:off x="3737811" y="5614737"/>
            <a:ext cx="598905" cy="155074"/>
          </a:xfrm>
          <a:custGeom>
            <a:avLst/>
            <a:gdLst>
              <a:gd name="connsiteX0" fmla="*/ 139031 w 598905"/>
              <a:gd name="connsiteY0" fmla="*/ 0 h 155074"/>
              <a:gd name="connsiteX1" fmla="*/ 0 w 598905"/>
              <a:gd name="connsiteY1" fmla="*/ 58821 h 155074"/>
              <a:gd name="connsiteX2" fmla="*/ 5347 w 598905"/>
              <a:gd name="connsiteY2" fmla="*/ 149726 h 155074"/>
              <a:gd name="connsiteX3" fmla="*/ 208547 w 598905"/>
              <a:gd name="connsiteY3" fmla="*/ 149726 h 155074"/>
              <a:gd name="connsiteX4" fmla="*/ 208547 w 598905"/>
              <a:gd name="connsiteY4" fmla="*/ 149726 h 155074"/>
              <a:gd name="connsiteX5" fmla="*/ 229936 w 598905"/>
              <a:gd name="connsiteY5" fmla="*/ 128337 h 155074"/>
              <a:gd name="connsiteX6" fmla="*/ 401052 w 598905"/>
              <a:gd name="connsiteY6" fmla="*/ 122989 h 155074"/>
              <a:gd name="connsiteX7" fmla="*/ 406400 w 598905"/>
              <a:gd name="connsiteY7" fmla="*/ 155074 h 155074"/>
              <a:gd name="connsiteX8" fmla="*/ 598905 w 598905"/>
              <a:gd name="connsiteY8" fmla="*/ 149726 h 155074"/>
              <a:gd name="connsiteX9" fmla="*/ 598905 w 598905"/>
              <a:gd name="connsiteY9" fmla="*/ 32084 h 155074"/>
              <a:gd name="connsiteX10" fmla="*/ 529389 w 598905"/>
              <a:gd name="connsiteY10" fmla="*/ 5347 h 155074"/>
              <a:gd name="connsiteX11" fmla="*/ 139031 w 598905"/>
              <a:gd name="connsiteY11" fmla="*/ 0 h 15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8905" h="155074">
                <a:moveTo>
                  <a:pt x="139031" y="0"/>
                </a:moveTo>
                <a:lnTo>
                  <a:pt x="0" y="58821"/>
                </a:lnTo>
                <a:lnTo>
                  <a:pt x="5347" y="149726"/>
                </a:lnTo>
                <a:lnTo>
                  <a:pt x="208547" y="149726"/>
                </a:lnTo>
                <a:lnTo>
                  <a:pt x="208547" y="149726"/>
                </a:lnTo>
                <a:lnTo>
                  <a:pt x="229936" y="128337"/>
                </a:lnTo>
                <a:lnTo>
                  <a:pt x="401052" y="122989"/>
                </a:lnTo>
                <a:lnTo>
                  <a:pt x="406400" y="155074"/>
                </a:lnTo>
                <a:lnTo>
                  <a:pt x="598905" y="149726"/>
                </a:lnTo>
                <a:lnTo>
                  <a:pt x="598905" y="32084"/>
                </a:lnTo>
                <a:lnTo>
                  <a:pt x="529389" y="5347"/>
                </a:lnTo>
                <a:lnTo>
                  <a:pt x="139031" y="0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59" name="Rectangle 2058"/>
          <p:cNvSpPr/>
          <p:nvPr/>
        </p:nvSpPr>
        <p:spPr>
          <a:xfrm>
            <a:off x="753414" y="2743200"/>
            <a:ext cx="1532586" cy="98992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49" name="Freeform 2048"/>
          <p:cNvSpPr/>
          <p:nvPr/>
        </p:nvSpPr>
        <p:spPr>
          <a:xfrm>
            <a:off x="3801979" y="5785853"/>
            <a:ext cx="502653" cy="213894"/>
          </a:xfrm>
          <a:custGeom>
            <a:avLst/>
            <a:gdLst>
              <a:gd name="connsiteX0" fmla="*/ 149726 w 502653"/>
              <a:gd name="connsiteY0" fmla="*/ 10694 h 213894"/>
              <a:gd name="connsiteX1" fmla="*/ 0 w 502653"/>
              <a:gd name="connsiteY1" fmla="*/ 213894 h 213894"/>
              <a:gd name="connsiteX2" fmla="*/ 502653 w 502653"/>
              <a:gd name="connsiteY2" fmla="*/ 213894 h 213894"/>
              <a:gd name="connsiteX3" fmla="*/ 326189 w 502653"/>
              <a:gd name="connsiteY3" fmla="*/ 0 h 213894"/>
              <a:gd name="connsiteX4" fmla="*/ 149726 w 502653"/>
              <a:gd name="connsiteY4" fmla="*/ 10694 h 21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653" h="213894">
                <a:moveTo>
                  <a:pt x="149726" y="10694"/>
                </a:moveTo>
                <a:lnTo>
                  <a:pt x="0" y="213894"/>
                </a:lnTo>
                <a:lnTo>
                  <a:pt x="502653" y="213894"/>
                </a:lnTo>
                <a:lnTo>
                  <a:pt x="326189" y="0"/>
                </a:lnTo>
                <a:lnTo>
                  <a:pt x="149726" y="10694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4" t="30567" r="20110" b="39433"/>
          <a:stretch/>
        </p:blipFill>
        <p:spPr bwMode="auto">
          <a:xfrm>
            <a:off x="829614" y="2818726"/>
            <a:ext cx="1396407" cy="79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6" name="Rectangle 2055"/>
          <p:cNvSpPr/>
          <p:nvPr/>
        </p:nvSpPr>
        <p:spPr>
          <a:xfrm>
            <a:off x="2590801" y="4035873"/>
            <a:ext cx="748284" cy="155127"/>
          </a:xfrm>
          <a:prstGeom prst="rect">
            <a:avLst/>
          </a:prstGeom>
          <a:solidFill>
            <a:srgbClr val="FF86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57" name="TextBox 2056"/>
          <p:cNvSpPr txBox="1"/>
          <p:nvPr/>
        </p:nvSpPr>
        <p:spPr>
          <a:xfrm>
            <a:off x="2534318" y="3505200"/>
            <a:ext cx="1047082" cy="276999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txBody>
          <a:bodyPr wrap="none" rtlCol="1">
            <a:spAutoFit/>
          </a:bodyPr>
          <a:lstStyle/>
          <a:p>
            <a:r>
              <a:rPr lang="fa-IR" sz="1200" dirty="0" smtClean="0"/>
              <a:t>آمفی تئاتر رو باز</a:t>
            </a:r>
            <a:endParaRPr lang="fa-IR" sz="1200" dirty="0"/>
          </a:p>
        </p:txBody>
      </p:sp>
      <p:sp>
        <p:nvSpPr>
          <p:cNvPr id="2058" name="Rectangle 2057"/>
          <p:cNvSpPr/>
          <p:nvPr/>
        </p:nvSpPr>
        <p:spPr>
          <a:xfrm>
            <a:off x="2310807" y="3200083"/>
            <a:ext cx="1623884" cy="228917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60" name="Rectangle 2059"/>
          <p:cNvSpPr/>
          <p:nvPr/>
        </p:nvSpPr>
        <p:spPr>
          <a:xfrm>
            <a:off x="2964943" y="3782199"/>
            <a:ext cx="157806" cy="253674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06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14000" r="20683" b="19000"/>
          <a:stretch/>
        </p:blipFill>
        <p:spPr bwMode="auto">
          <a:xfrm>
            <a:off x="7391400" y="4572000"/>
            <a:ext cx="232463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00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2" t="1185" r="1480" b="40626"/>
          <a:stretch/>
        </p:blipFill>
        <p:spPr bwMode="auto">
          <a:xfrm>
            <a:off x="1066801" y="2971800"/>
            <a:ext cx="7164249" cy="315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" name="Rectangle 149"/>
          <p:cNvSpPr/>
          <p:nvPr/>
        </p:nvSpPr>
        <p:spPr>
          <a:xfrm>
            <a:off x="8610600" y="2920534"/>
            <a:ext cx="1143000" cy="356066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2" name="Rectangle 141"/>
          <p:cNvSpPr/>
          <p:nvPr/>
        </p:nvSpPr>
        <p:spPr>
          <a:xfrm>
            <a:off x="7354329" y="2509079"/>
            <a:ext cx="1180071" cy="335255"/>
          </a:xfrm>
          <a:prstGeom prst="rect">
            <a:avLst/>
          </a:prstGeom>
          <a:solidFill>
            <a:srgbClr val="FF00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0" name="Rectangle 139"/>
          <p:cNvSpPr/>
          <p:nvPr/>
        </p:nvSpPr>
        <p:spPr>
          <a:xfrm>
            <a:off x="7383840" y="2085475"/>
            <a:ext cx="1151585" cy="325381"/>
          </a:xfrm>
          <a:prstGeom prst="rect">
            <a:avLst/>
          </a:prstGeom>
          <a:solidFill>
            <a:srgbClr val="FFC0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Rectangle 22"/>
          <p:cNvSpPr/>
          <p:nvPr/>
        </p:nvSpPr>
        <p:spPr>
          <a:xfrm>
            <a:off x="-27432" y="-1"/>
            <a:ext cx="667548" cy="640016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7432" y="6400169"/>
            <a:ext cx="6733032" cy="4578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3780675" y="6477000"/>
            <a:ext cx="52129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rgbClr val="FF860D"/>
                </a:solidFill>
                <a:cs typeface="B Nazanin" pitchFamily="2" charset="-78"/>
              </a:rPr>
              <a:t>مقطع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7299" y="6477000"/>
            <a:ext cx="76174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معرفی</a:t>
            </a:r>
            <a:r>
              <a:rPr lang="fa-IR" sz="1400" b="1" dirty="0" smtClean="0">
                <a:solidFill>
                  <a:srgbClr val="FF860D"/>
                </a:solidFill>
                <a:cs typeface="B Nazanin" pitchFamily="2" charset="-78"/>
              </a:rPr>
              <a:t> </a:t>
            </a:r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بنا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17757" y="6477000"/>
            <a:ext cx="45236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پلان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9986" y="6477000"/>
            <a:ext cx="34817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نما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6477000"/>
            <a:ext cx="974946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سیرکلاسیون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0" y="6476369"/>
            <a:ext cx="11208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ویژیگی های بنا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6477000"/>
            <a:ext cx="9076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نتیجه گیری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29714" y="533400"/>
            <a:ext cx="1016625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B Nazanin" pitchFamily="2" charset="-78"/>
              </a:rPr>
              <a:t>مقطع طولی</a:t>
            </a:r>
            <a:endParaRPr lang="fa-IR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B Nazanin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05600" y="6400800"/>
            <a:ext cx="3238500" cy="45783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>
                <a:cs typeface="B Nazanin" pitchFamily="2" charset="-78"/>
              </a:rPr>
              <a:t>بررسی نمونه موردی داخلی : موزه ی قرآن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45686" y="1748"/>
            <a:ext cx="685802" cy="53165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solidFill>
                  <a:schemeClr val="bg1"/>
                </a:solidFill>
              </a:rPr>
              <a:t>6</a:t>
            </a:r>
            <a:endParaRPr lang="fa-IR" sz="2400" dirty="0">
              <a:solidFill>
                <a:schemeClr val="bg1"/>
              </a:solidFill>
            </a:endParaRPr>
          </a:p>
        </p:txBody>
      </p:sp>
      <p:pic>
        <p:nvPicPr>
          <p:cNvPr id="70" name="Picture 2" descr="C:\Users\mohammad\Desktop\نمونه موردی\داخلی\موزه قرآن\Untitled-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3" t="70359" r="10536" b="17870"/>
          <a:stretch/>
        </p:blipFill>
        <p:spPr bwMode="auto">
          <a:xfrm>
            <a:off x="1295401" y="1568678"/>
            <a:ext cx="6096000" cy="135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70"/>
          <p:cNvSpPr/>
          <p:nvPr/>
        </p:nvSpPr>
        <p:spPr>
          <a:xfrm>
            <a:off x="4229421" y="1816488"/>
            <a:ext cx="1198709" cy="860612"/>
          </a:xfrm>
          <a:custGeom>
            <a:avLst/>
            <a:gdLst>
              <a:gd name="connsiteX0" fmla="*/ 0 w 1198709"/>
              <a:gd name="connsiteY0" fmla="*/ 0 h 860612"/>
              <a:gd name="connsiteX1" fmla="*/ 0 w 1198709"/>
              <a:gd name="connsiteY1" fmla="*/ 576303 h 860612"/>
              <a:gd name="connsiteX2" fmla="*/ 891348 w 1198709"/>
              <a:gd name="connsiteY2" fmla="*/ 860612 h 860612"/>
              <a:gd name="connsiteX3" fmla="*/ 1198709 w 1198709"/>
              <a:gd name="connsiteY3" fmla="*/ 860612 h 860612"/>
              <a:gd name="connsiteX4" fmla="*/ 1175657 w 1198709"/>
              <a:gd name="connsiteY4" fmla="*/ 176733 h 860612"/>
              <a:gd name="connsiteX5" fmla="*/ 0 w 1198709"/>
              <a:gd name="connsiteY5" fmla="*/ 0 h 86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8709" h="860612">
                <a:moveTo>
                  <a:pt x="0" y="0"/>
                </a:moveTo>
                <a:lnTo>
                  <a:pt x="0" y="576303"/>
                </a:lnTo>
                <a:lnTo>
                  <a:pt x="891348" y="860612"/>
                </a:lnTo>
                <a:lnTo>
                  <a:pt x="1198709" y="860612"/>
                </a:lnTo>
                <a:lnTo>
                  <a:pt x="1175657" y="176733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2" name="Freeform 71"/>
          <p:cNvSpPr/>
          <p:nvPr/>
        </p:nvSpPr>
        <p:spPr>
          <a:xfrm>
            <a:off x="2799523" y="1817156"/>
            <a:ext cx="695739" cy="874644"/>
          </a:xfrm>
          <a:custGeom>
            <a:avLst/>
            <a:gdLst>
              <a:gd name="connsiteX0" fmla="*/ 427382 w 695739"/>
              <a:gd name="connsiteY0" fmla="*/ 0 h 874644"/>
              <a:gd name="connsiteX1" fmla="*/ 248478 w 695739"/>
              <a:gd name="connsiteY1" fmla="*/ 0 h 874644"/>
              <a:gd name="connsiteX2" fmla="*/ 0 w 695739"/>
              <a:gd name="connsiteY2" fmla="*/ 79513 h 874644"/>
              <a:gd name="connsiteX3" fmla="*/ 19878 w 695739"/>
              <a:gd name="connsiteY3" fmla="*/ 874644 h 874644"/>
              <a:gd name="connsiteX4" fmla="*/ 695739 w 695739"/>
              <a:gd name="connsiteY4" fmla="*/ 874644 h 874644"/>
              <a:gd name="connsiteX5" fmla="*/ 695739 w 695739"/>
              <a:gd name="connsiteY5" fmla="*/ 89452 h 874644"/>
              <a:gd name="connsiteX6" fmla="*/ 427382 w 695739"/>
              <a:gd name="connsiteY6" fmla="*/ 0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5739" h="874644">
                <a:moveTo>
                  <a:pt x="427382" y="0"/>
                </a:moveTo>
                <a:lnTo>
                  <a:pt x="248478" y="0"/>
                </a:lnTo>
                <a:lnTo>
                  <a:pt x="0" y="79513"/>
                </a:lnTo>
                <a:lnTo>
                  <a:pt x="19878" y="874644"/>
                </a:lnTo>
                <a:lnTo>
                  <a:pt x="695739" y="874644"/>
                </a:lnTo>
                <a:lnTo>
                  <a:pt x="695739" y="89452"/>
                </a:lnTo>
                <a:lnTo>
                  <a:pt x="427382" y="0"/>
                </a:lnTo>
                <a:close/>
              </a:path>
            </a:pathLst>
          </a:cu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3" name="Rectangle 72"/>
          <p:cNvSpPr/>
          <p:nvPr/>
        </p:nvSpPr>
        <p:spPr>
          <a:xfrm>
            <a:off x="2438401" y="1873478"/>
            <a:ext cx="361122" cy="803622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4" name="Rectangle 73"/>
          <p:cNvSpPr/>
          <p:nvPr/>
        </p:nvSpPr>
        <p:spPr>
          <a:xfrm>
            <a:off x="3525079" y="1873478"/>
            <a:ext cx="361122" cy="803622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5" name="Rectangle 74"/>
          <p:cNvSpPr/>
          <p:nvPr/>
        </p:nvSpPr>
        <p:spPr>
          <a:xfrm>
            <a:off x="1905001" y="1873478"/>
            <a:ext cx="533400" cy="521732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solidFill>
              <a:srgbClr val="000000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6" name="Rectangle 75"/>
          <p:cNvSpPr/>
          <p:nvPr/>
        </p:nvSpPr>
        <p:spPr>
          <a:xfrm>
            <a:off x="3886201" y="1782804"/>
            <a:ext cx="334794" cy="579396"/>
          </a:xfrm>
          <a:prstGeom prst="rect">
            <a:avLst/>
          </a:prstGeom>
          <a:solidFill>
            <a:srgbClr val="00206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7" name="Rectangle 76"/>
          <p:cNvSpPr/>
          <p:nvPr/>
        </p:nvSpPr>
        <p:spPr>
          <a:xfrm>
            <a:off x="1371601" y="1816488"/>
            <a:ext cx="533400" cy="437990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solidFill>
              <a:srgbClr val="000000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8" name="Rectangle 77"/>
          <p:cNvSpPr/>
          <p:nvPr/>
        </p:nvSpPr>
        <p:spPr>
          <a:xfrm>
            <a:off x="5428130" y="1873478"/>
            <a:ext cx="744071" cy="803622"/>
          </a:xfrm>
          <a:prstGeom prst="rect">
            <a:avLst/>
          </a:prstGeom>
          <a:solidFill>
            <a:srgbClr val="FFC0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9" name="Rectangle 78"/>
          <p:cNvSpPr/>
          <p:nvPr/>
        </p:nvSpPr>
        <p:spPr>
          <a:xfrm>
            <a:off x="1371601" y="2275289"/>
            <a:ext cx="533400" cy="416511"/>
          </a:xfrm>
          <a:prstGeom prst="rect">
            <a:avLst/>
          </a:prstGeom>
          <a:solidFill>
            <a:srgbClr val="7030A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0" name="Rectangle 79"/>
          <p:cNvSpPr/>
          <p:nvPr/>
        </p:nvSpPr>
        <p:spPr>
          <a:xfrm>
            <a:off x="6172201" y="1828799"/>
            <a:ext cx="838200" cy="795347"/>
          </a:xfrm>
          <a:prstGeom prst="rect">
            <a:avLst/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6" name="TextBox 85"/>
          <p:cNvSpPr txBox="1"/>
          <p:nvPr/>
        </p:nvSpPr>
        <p:spPr>
          <a:xfrm>
            <a:off x="6440900" y="685800"/>
            <a:ext cx="417101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اداری</a:t>
            </a:r>
            <a:endParaRPr lang="fa-IR" sz="1100" dirty="0">
              <a:cs typeface="B Nazanin" pitchFamily="2" charset="-78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932300" y="685800"/>
            <a:ext cx="630301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آمفی تئاتر</a:t>
            </a:r>
            <a:endParaRPr lang="fa-IR" sz="1100" dirty="0">
              <a:cs typeface="B Nazanin" pitchFamily="2" charset="-78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783300" y="685800"/>
            <a:ext cx="667169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نمایشگاهی</a:t>
            </a:r>
            <a:endParaRPr lang="fa-IR" sz="1100" dirty="0">
              <a:cs typeface="B Nazanin" pitchFamily="2" charset="-78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599480" y="685800"/>
            <a:ext cx="534121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کتابخانه</a:t>
            </a:r>
            <a:endParaRPr lang="fa-IR" sz="1100" dirty="0">
              <a:cs typeface="B Nazanin" pitchFamily="2" charset="-78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786851" y="2105500"/>
            <a:ext cx="442749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صحنه</a:t>
            </a:r>
            <a:endParaRPr lang="fa-IR" sz="1100" dirty="0">
              <a:cs typeface="B Nazanin" pitchFamily="2" charset="-78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905001" y="2412172"/>
            <a:ext cx="533400" cy="296346"/>
          </a:xfrm>
          <a:prstGeom prst="rect">
            <a:avLst/>
          </a:prstGeom>
          <a:solidFill>
            <a:srgbClr val="7030A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0" name="Rectangle 129"/>
          <p:cNvSpPr/>
          <p:nvPr/>
        </p:nvSpPr>
        <p:spPr>
          <a:xfrm>
            <a:off x="8593430" y="1625134"/>
            <a:ext cx="1151585" cy="383666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1" name="Rectangle 130"/>
          <p:cNvSpPr/>
          <p:nvPr/>
        </p:nvSpPr>
        <p:spPr>
          <a:xfrm>
            <a:off x="8602015" y="2082334"/>
            <a:ext cx="1151585" cy="328523"/>
          </a:xfrm>
          <a:prstGeom prst="rect">
            <a:avLst/>
          </a:prstGeom>
          <a:solidFill>
            <a:srgbClr val="7030A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2" name="Rectangle 131"/>
          <p:cNvSpPr/>
          <p:nvPr/>
        </p:nvSpPr>
        <p:spPr>
          <a:xfrm>
            <a:off x="8602015" y="2509079"/>
            <a:ext cx="1143000" cy="356066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3" name="TextBox 132"/>
          <p:cNvSpPr txBox="1"/>
          <p:nvPr/>
        </p:nvSpPr>
        <p:spPr>
          <a:xfrm>
            <a:off x="8906094" y="1704000"/>
            <a:ext cx="534121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کتابخانه</a:t>
            </a:r>
            <a:endParaRPr lang="fa-IR" sz="1100" dirty="0">
              <a:cs typeface="B Nazanin" pitchFamily="2" charset="-78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940616" y="2125525"/>
            <a:ext cx="575799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تاسیسات</a:t>
            </a:r>
            <a:endParaRPr lang="fa-IR" sz="1100" dirty="0">
              <a:cs typeface="B Nazanin" pitchFamily="2" charset="-78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8754415" y="2539535"/>
            <a:ext cx="865943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نمایشگاه ادواری</a:t>
            </a:r>
            <a:endParaRPr lang="fa-IR" sz="1100" dirty="0">
              <a:cs typeface="B Nazanin" pitchFamily="2" charset="-78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8906815" y="2963725"/>
            <a:ext cx="657551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وید مرکزی</a:t>
            </a:r>
            <a:endParaRPr lang="fa-IR" sz="1100" dirty="0">
              <a:cs typeface="B Nazanin" pitchFamily="2" charset="-78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7383840" y="1625134"/>
            <a:ext cx="1152440" cy="381000"/>
          </a:xfrm>
          <a:prstGeom prst="rect">
            <a:avLst/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9" name="TextBox 138"/>
          <p:cNvSpPr txBox="1"/>
          <p:nvPr/>
        </p:nvSpPr>
        <p:spPr>
          <a:xfrm>
            <a:off x="7812499" y="1668324"/>
            <a:ext cx="417101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اداری</a:t>
            </a:r>
            <a:endParaRPr lang="fa-IR" sz="1100" dirty="0">
              <a:cs typeface="B Nazanin" pitchFamily="2" charset="-78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7696200" y="2539534"/>
            <a:ext cx="620683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تماشاگران</a:t>
            </a:r>
            <a:endParaRPr lang="fa-IR" sz="1100" dirty="0">
              <a:cs typeface="B Nazanin" pitchFamily="2" charset="-78"/>
            </a:endParaRPr>
          </a:p>
        </p:txBody>
      </p:sp>
      <p:sp>
        <p:nvSpPr>
          <p:cNvPr id="35" name="Right Brace 34"/>
          <p:cNvSpPr/>
          <p:nvPr/>
        </p:nvSpPr>
        <p:spPr>
          <a:xfrm rot="16200000">
            <a:off x="5138685" y="154542"/>
            <a:ext cx="193174" cy="193614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3" name="Right Brace 142"/>
          <p:cNvSpPr/>
          <p:nvPr/>
        </p:nvSpPr>
        <p:spPr>
          <a:xfrm rot="16200000">
            <a:off x="3256214" y="208213"/>
            <a:ext cx="193174" cy="18288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4" name="Right Brace 143"/>
          <p:cNvSpPr/>
          <p:nvPr/>
        </p:nvSpPr>
        <p:spPr>
          <a:xfrm rot="16200000">
            <a:off x="6517243" y="726042"/>
            <a:ext cx="193174" cy="79314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5" name="Right Brace 144"/>
          <p:cNvSpPr/>
          <p:nvPr/>
        </p:nvSpPr>
        <p:spPr>
          <a:xfrm rot="16200000">
            <a:off x="1808414" y="589213"/>
            <a:ext cx="193174" cy="10668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46" name="Straight Connector 145"/>
          <p:cNvCxnSpPr/>
          <p:nvPr/>
        </p:nvCxnSpPr>
        <p:spPr>
          <a:xfrm>
            <a:off x="762000" y="5562600"/>
            <a:ext cx="6629401" cy="0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Isosceles Triangle 146"/>
          <p:cNvSpPr/>
          <p:nvPr/>
        </p:nvSpPr>
        <p:spPr>
          <a:xfrm>
            <a:off x="7086600" y="5326729"/>
            <a:ext cx="304800" cy="17239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8" name="Isosceles Triangle 147"/>
          <p:cNvSpPr/>
          <p:nvPr/>
        </p:nvSpPr>
        <p:spPr>
          <a:xfrm>
            <a:off x="838200" y="5289322"/>
            <a:ext cx="304800" cy="17239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4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08" t="1186" r="14075" b="80437"/>
          <a:stretch/>
        </p:blipFill>
        <p:spPr bwMode="auto">
          <a:xfrm>
            <a:off x="7162800" y="4271977"/>
            <a:ext cx="2587643" cy="98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4429986" y="3042502"/>
            <a:ext cx="2877654" cy="1008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85" name="Straight Connector 84"/>
          <p:cNvCxnSpPr/>
          <p:nvPr/>
        </p:nvCxnSpPr>
        <p:spPr>
          <a:xfrm>
            <a:off x="7010401" y="1416278"/>
            <a:ext cx="0" cy="4832122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6172201" y="1340078"/>
            <a:ext cx="31142" cy="4908322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267200" y="1340078"/>
            <a:ext cx="0" cy="4908322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2438401" y="1340078"/>
            <a:ext cx="0" cy="4908322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1371601" y="1340078"/>
            <a:ext cx="0" cy="4832122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/>
          <p:cNvSpPr/>
          <p:nvPr/>
        </p:nvSpPr>
        <p:spPr>
          <a:xfrm>
            <a:off x="8610600" y="3383004"/>
            <a:ext cx="1123188" cy="350796"/>
          </a:xfrm>
          <a:prstGeom prst="rect">
            <a:avLst/>
          </a:prstGeom>
          <a:solidFill>
            <a:srgbClr val="00206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3" name="TextBox 152"/>
          <p:cNvSpPr txBox="1"/>
          <p:nvPr/>
        </p:nvSpPr>
        <p:spPr>
          <a:xfrm>
            <a:off x="8587152" y="3429000"/>
            <a:ext cx="1242648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فضای ورود به آمفی تئاتر</a:t>
            </a:r>
            <a:endParaRPr lang="fa-IR" sz="1100" dirty="0">
              <a:cs typeface="B Nazanin" pitchFamily="2" charset="-78"/>
            </a:endParaRPr>
          </a:p>
        </p:txBody>
      </p:sp>
      <p:grpSp>
        <p:nvGrpSpPr>
          <p:cNvPr id="154" name="Group 153"/>
          <p:cNvGrpSpPr/>
          <p:nvPr/>
        </p:nvGrpSpPr>
        <p:grpSpPr>
          <a:xfrm rot="16200000">
            <a:off x="2111757" y="7352963"/>
            <a:ext cx="456526" cy="76200"/>
            <a:chOff x="2438400" y="5410200"/>
            <a:chExt cx="914400" cy="152400"/>
          </a:xfrm>
        </p:grpSpPr>
        <p:cxnSp>
          <p:nvCxnSpPr>
            <p:cNvPr id="155" name="Straight Connector 154"/>
            <p:cNvCxnSpPr/>
            <p:nvPr/>
          </p:nvCxnSpPr>
          <p:spPr>
            <a:xfrm rot="5400000" flipV="1">
              <a:off x="2895600" y="4953000"/>
              <a:ext cx="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1" name="Group 160"/>
          <p:cNvGrpSpPr/>
          <p:nvPr/>
        </p:nvGrpSpPr>
        <p:grpSpPr>
          <a:xfrm rot="16200000">
            <a:off x="-190163" y="4000163"/>
            <a:ext cx="1218526" cy="76200"/>
            <a:chOff x="2438400" y="5410200"/>
            <a:chExt cx="914400" cy="152400"/>
          </a:xfrm>
        </p:grpSpPr>
        <p:cxnSp>
          <p:nvCxnSpPr>
            <p:cNvPr id="162" name="Straight Connector 161"/>
            <p:cNvCxnSpPr/>
            <p:nvPr/>
          </p:nvCxnSpPr>
          <p:spPr>
            <a:xfrm rot="5400000" flipV="1">
              <a:off x="2895600" y="4953000"/>
              <a:ext cx="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8" name="Group 167"/>
          <p:cNvGrpSpPr/>
          <p:nvPr/>
        </p:nvGrpSpPr>
        <p:grpSpPr>
          <a:xfrm rot="16200000">
            <a:off x="-190163" y="5219363"/>
            <a:ext cx="1218526" cy="76200"/>
            <a:chOff x="2438400" y="5410200"/>
            <a:chExt cx="914400" cy="152400"/>
          </a:xfrm>
        </p:grpSpPr>
        <p:cxnSp>
          <p:nvCxnSpPr>
            <p:cNvPr id="169" name="Straight Connector 168"/>
            <p:cNvCxnSpPr/>
            <p:nvPr/>
          </p:nvCxnSpPr>
          <p:spPr>
            <a:xfrm rot="5400000" flipV="1">
              <a:off x="2895600" y="4953000"/>
              <a:ext cx="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5" name="TextBox 174"/>
          <p:cNvSpPr txBox="1"/>
          <p:nvPr/>
        </p:nvSpPr>
        <p:spPr>
          <a:xfrm>
            <a:off x="100940" y="3319790"/>
            <a:ext cx="258404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6200" y="3886200"/>
            <a:ext cx="306494" cy="2308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900" dirty="0" smtClean="0">
                <a:solidFill>
                  <a:schemeClr val="bg1"/>
                </a:solidFill>
              </a:rPr>
              <a:t>10</a:t>
            </a:r>
            <a:endParaRPr lang="fa-IR" sz="900" dirty="0">
              <a:solidFill>
                <a:schemeClr val="bg1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76200" y="4495800"/>
            <a:ext cx="306494" cy="2308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900" dirty="0" smtClean="0">
                <a:solidFill>
                  <a:schemeClr val="bg1"/>
                </a:solidFill>
              </a:rPr>
              <a:t>20</a:t>
            </a:r>
            <a:endParaRPr lang="fa-IR" sz="900" dirty="0">
              <a:solidFill>
                <a:schemeClr val="bg1"/>
              </a:solidFill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76200" y="5105400"/>
            <a:ext cx="306494" cy="2308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900" dirty="0" smtClean="0">
                <a:solidFill>
                  <a:schemeClr val="bg1"/>
                </a:solidFill>
              </a:rPr>
              <a:t>30</a:t>
            </a:r>
            <a:endParaRPr lang="fa-IR" sz="900" dirty="0">
              <a:solidFill>
                <a:schemeClr val="bg1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76200" y="5715000"/>
            <a:ext cx="306494" cy="2308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900" dirty="0" smtClean="0">
                <a:solidFill>
                  <a:schemeClr val="bg1"/>
                </a:solidFill>
              </a:rPr>
              <a:t>40</a:t>
            </a:r>
            <a:endParaRPr lang="fa-IR" sz="900" dirty="0">
              <a:solidFill>
                <a:schemeClr val="bg1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37636" y="3048000"/>
            <a:ext cx="343364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متر</a:t>
            </a:r>
            <a:endParaRPr lang="fa-IR" sz="1100" dirty="0">
              <a:solidFill>
                <a:schemeClr val="bg1"/>
              </a:solidFill>
            </a:endParaRPr>
          </a:p>
        </p:txBody>
      </p:sp>
      <p:cxnSp>
        <p:nvCxnSpPr>
          <p:cNvPr id="181" name="Straight Arrow Connector 180"/>
          <p:cNvCxnSpPr/>
          <p:nvPr/>
        </p:nvCxnSpPr>
        <p:spPr>
          <a:xfrm flipV="1">
            <a:off x="381000" y="3135609"/>
            <a:ext cx="0" cy="29339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9" name="Group 188"/>
          <p:cNvGrpSpPr/>
          <p:nvPr/>
        </p:nvGrpSpPr>
        <p:grpSpPr>
          <a:xfrm rot="16200000">
            <a:off x="-190163" y="2247563"/>
            <a:ext cx="1218526" cy="76200"/>
            <a:chOff x="2438400" y="5410200"/>
            <a:chExt cx="914400" cy="152400"/>
          </a:xfrm>
        </p:grpSpPr>
        <p:cxnSp>
          <p:nvCxnSpPr>
            <p:cNvPr id="190" name="Straight Connector 189"/>
            <p:cNvCxnSpPr/>
            <p:nvPr/>
          </p:nvCxnSpPr>
          <p:spPr>
            <a:xfrm rot="5400000" flipV="1">
              <a:off x="2895600" y="4953000"/>
              <a:ext cx="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3" name="TextBox 202"/>
          <p:cNvSpPr txBox="1"/>
          <p:nvPr/>
        </p:nvSpPr>
        <p:spPr>
          <a:xfrm>
            <a:off x="100940" y="1567190"/>
            <a:ext cx="258404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76200" y="2133600"/>
            <a:ext cx="306494" cy="2308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900" dirty="0" smtClean="0">
                <a:solidFill>
                  <a:schemeClr val="bg1"/>
                </a:solidFill>
              </a:rPr>
              <a:t>10</a:t>
            </a:r>
            <a:endParaRPr lang="fa-IR" sz="900" dirty="0">
              <a:solidFill>
                <a:schemeClr val="bg1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76200" y="2743200"/>
            <a:ext cx="306494" cy="2308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900" dirty="0" smtClean="0">
                <a:solidFill>
                  <a:schemeClr val="bg1"/>
                </a:solidFill>
              </a:rPr>
              <a:t>20</a:t>
            </a:r>
            <a:endParaRPr lang="fa-IR" sz="900" dirty="0">
              <a:solidFill>
                <a:schemeClr val="bg1"/>
              </a:solidFill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37636" y="1295400"/>
            <a:ext cx="343364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متر</a:t>
            </a:r>
            <a:endParaRPr lang="fa-IR" sz="1100" dirty="0">
              <a:solidFill>
                <a:schemeClr val="bg1"/>
              </a:solidFill>
            </a:endParaRPr>
          </a:p>
        </p:txBody>
      </p:sp>
      <p:cxnSp>
        <p:nvCxnSpPr>
          <p:cNvPr id="209" name="Straight Arrow Connector 208"/>
          <p:cNvCxnSpPr/>
          <p:nvPr/>
        </p:nvCxnSpPr>
        <p:spPr>
          <a:xfrm flipV="1">
            <a:off x="381000" y="1383009"/>
            <a:ext cx="0" cy="29339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/>
          <p:cNvSpPr/>
          <p:nvPr/>
        </p:nvSpPr>
        <p:spPr>
          <a:xfrm>
            <a:off x="2849217" y="5234609"/>
            <a:ext cx="636105" cy="304800"/>
          </a:xfrm>
          <a:custGeom>
            <a:avLst/>
            <a:gdLst>
              <a:gd name="connsiteX0" fmla="*/ 291548 w 636105"/>
              <a:gd name="connsiteY0" fmla="*/ 0 h 304800"/>
              <a:gd name="connsiteX1" fmla="*/ 13253 w 636105"/>
              <a:gd name="connsiteY1" fmla="*/ 92765 h 304800"/>
              <a:gd name="connsiteX2" fmla="*/ 0 w 636105"/>
              <a:gd name="connsiteY2" fmla="*/ 304800 h 304800"/>
              <a:gd name="connsiteX3" fmla="*/ 636105 w 636105"/>
              <a:gd name="connsiteY3" fmla="*/ 304800 h 304800"/>
              <a:gd name="connsiteX4" fmla="*/ 516835 w 636105"/>
              <a:gd name="connsiteY4" fmla="*/ 92765 h 304800"/>
              <a:gd name="connsiteX5" fmla="*/ 291548 w 636105"/>
              <a:gd name="connsiteY5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6105" h="304800">
                <a:moveTo>
                  <a:pt x="291548" y="0"/>
                </a:moveTo>
                <a:lnTo>
                  <a:pt x="13253" y="92765"/>
                </a:lnTo>
                <a:lnTo>
                  <a:pt x="0" y="304800"/>
                </a:lnTo>
                <a:lnTo>
                  <a:pt x="636105" y="304800"/>
                </a:lnTo>
                <a:lnTo>
                  <a:pt x="516835" y="92765"/>
                </a:lnTo>
                <a:lnTo>
                  <a:pt x="291548" y="0"/>
                </a:lnTo>
                <a:close/>
              </a:path>
            </a:pathLst>
          </a:cu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9" name="Freeform 48"/>
          <p:cNvSpPr/>
          <p:nvPr/>
        </p:nvSpPr>
        <p:spPr>
          <a:xfrm>
            <a:off x="2425148" y="4850296"/>
            <a:ext cx="1457739" cy="715617"/>
          </a:xfrm>
          <a:custGeom>
            <a:avLst/>
            <a:gdLst>
              <a:gd name="connsiteX0" fmla="*/ 1007165 w 1457739"/>
              <a:gd name="connsiteY0" fmla="*/ 662608 h 715617"/>
              <a:gd name="connsiteX1" fmla="*/ 1457739 w 1457739"/>
              <a:gd name="connsiteY1" fmla="*/ 675861 h 715617"/>
              <a:gd name="connsiteX2" fmla="*/ 1431235 w 1457739"/>
              <a:gd name="connsiteY2" fmla="*/ 384313 h 715617"/>
              <a:gd name="connsiteX3" fmla="*/ 1060174 w 1457739"/>
              <a:gd name="connsiteY3" fmla="*/ 0 h 715617"/>
              <a:gd name="connsiteX4" fmla="*/ 384313 w 1457739"/>
              <a:gd name="connsiteY4" fmla="*/ 13252 h 715617"/>
              <a:gd name="connsiteX5" fmla="*/ 13252 w 1457739"/>
              <a:gd name="connsiteY5" fmla="*/ 357808 h 715617"/>
              <a:gd name="connsiteX6" fmla="*/ 0 w 1457739"/>
              <a:gd name="connsiteY6" fmla="*/ 715617 h 715617"/>
              <a:gd name="connsiteX7" fmla="*/ 384313 w 1457739"/>
              <a:gd name="connsiteY7" fmla="*/ 702365 h 715617"/>
              <a:gd name="connsiteX8" fmla="*/ 463826 w 1457739"/>
              <a:gd name="connsiteY8" fmla="*/ 437321 h 715617"/>
              <a:gd name="connsiteX9" fmla="*/ 728869 w 1457739"/>
              <a:gd name="connsiteY9" fmla="*/ 397565 h 715617"/>
              <a:gd name="connsiteX10" fmla="*/ 940904 w 1457739"/>
              <a:gd name="connsiteY10" fmla="*/ 437321 h 715617"/>
              <a:gd name="connsiteX11" fmla="*/ 1007165 w 1457739"/>
              <a:gd name="connsiteY11" fmla="*/ 662608 h 71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57739" h="715617">
                <a:moveTo>
                  <a:pt x="1007165" y="662608"/>
                </a:moveTo>
                <a:lnTo>
                  <a:pt x="1457739" y="675861"/>
                </a:lnTo>
                <a:lnTo>
                  <a:pt x="1431235" y="384313"/>
                </a:lnTo>
                <a:lnTo>
                  <a:pt x="1060174" y="0"/>
                </a:lnTo>
                <a:lnTo>
                  <a:pt x="384313" y="13252"/>
                </a:lnTo>
                <a:lnTo>
                  <a:pt x="13252" y="357808"/>
                </a:lnTo>
                <a:lnTo>
                  <a:pt x="0" y="715617"/>
                </a:lnTo>
                <a:lnTo>
                  <a:pt x="384313" y="702365"/>
                </a:lnTo>
                <a:lnTo>
                  <a:pt x="463826" y="437321"/>
                </a:lnTo>
                <a:lnTo>
                  <a:pt x="728869" y="397565"/>
                </a:lnTo>
                <a:lnTo>
                  <a:pt x="940904" y="437321"/>
                </a:lnTo>
                <a:lnTo>
                  <a:pt x="1007165" y="662608"/>
                </a:lnTo>
                <a:close/>
              </a:path>
            </a:pathLst>
          </a:custGeom>
          <a:solidFill>
            <a:srgbClr val="00B0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8" name="Freeform 57"/>
          <p:cNvSpPr/>
          <p:nvPr/>
        </p:nvSpPr>
        <p:spPr>
          <a:xfrm>
            <a:off x="1470991" y="4731026"/>
            <a:ext cx="901148" cy="848139"/>
          </a:xfrm>
          <a:custGeom>
            <a:avLst/>
            <a:gdLst>
              <a:gd name="connsiteX0" fmla="*/ 901148 w 901148"/>
              <a:gd name="connsiteY0" fmla="*/ 848139 h 848139"/>
              <a:gd name="connsiteX1" fmla="*/ 887896 w 901148"/>
              <a:gd name="connsiteY1" fmla="*/ 477078 h 848139"/>
              <a:gd name="connsiteX2" fmla="*/ 384313 w 901148"/>
              <a:gd name="connsiteY2" fmla="*/ 0 h 848139"/>
              <a:gd name="connsiteX3" fmla="*/ 0 w 901148"/>
              <a:gd name="connsiteY3" fmla="*/ 344557 h 848139"/>
              <a:gd name="connsiteX4" fmla="*/ 0 w 901148"/>
              <a:gd name="connsiteY4" fmla="*/ 821635 h 848139"/>
              <a:gd name="connsiteX5" fmla="*/ 901148 w 901148"/>
              <a:gd name="connsiteY5" fmla="*/ 848139 h 84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1148" h="848139">
                <a:moveTo>
                  <a:pt x="901148" y="848139"/>
                </a:moveTo>
                <a:lnTo>
                  <a:pt x="887896" y="477078"/>
                </a:lnTo>
                <a:lnTo>
                  <a:pt x="384313" y="0"/>
                </a:lnTo>
                <a:lnTo>
                  <a:pt x="0" y="344557"/>
                </a:lnTo>
                <a:lnTo>
                  <a:pt x="0" y="821635"/>
                </a:lnTo>
                <a:lnTo>
                  <a:pt x="901148" y="848139"/>
                </a:lnTo>
                <a:close/>
              </a:path>
            </a:pathLst>
          </a:custGeom>
          <a:solidFill>
            <a:srgbClr val="00B050">
              <a:alpha val="30196"/>
            </a:srgbClr>
          </a:solidFill>
          <a:ln>
            <a:solidFill>
              <a:srgbClr val="000000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9" name="Freeform 58"/>
          <p:cNvSpPr/>
          <p:nvPr/>
        </p:nvSpPr>
        <p:spPr>
          <a:xfrm>
            <a:off x="3882887" y="5128591"/>
            <a:ext cx="344556" cy="384313"/>
          </a:xfrm>
          <a:custGeom>
            <a:avLst/>
            <a:gdLst>
              <a:gd name="connsiteX0" fmla="*/ 0 w 344556"/>
              <a:gd name="connsiteY0" fmla="*/ 357809 h 384313"/>
              <a:gd name="connsiteX1" fmla="*/ 13252 w 344556"/>
              <a:gd name="connsiteY1" fmla="*/ 132522 h 384313"/>
              <a:gd name="connsiteX2" fmla="*/ 132522 w 344556"/>
              <a:gd name="connsiteY2" fmla="*/ 0 h 384313"/>
              <a:gd name="connsiteX3" fmla="*/ 331304 w 344556"/>
              <a:gd name="connsiteY3" fmla="*/ 198783 h 384313"/>
              <a:gd name="connsiteX4" fmla="*/ 344556 w 344556"/>
              <a:gd name="connsiteY4" fmla="*/ 384313 h 384313"/>
              <a:gd name="connsiteX5" fmla="*/ 0 w 344556"/>
              <a:gd name="connsiteY5" fmla="*/ 357809 h 3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556" h="384313">
                <a:moveTo>
                  <a:pt x="0" y="357809"/>
                </a:moveTo>
                <a:lnTo>
                  <a:pt x="13252" y="132522"/>
                </a:lnTo>
                <a:lnTo>
                  <a:pt x="132522" y="0"/>
                </a:lnTo>
                <a:lnTo>
                  <a:pt x="331304" y="198783"/>
                </a:lnTo>
                <a:lnTo>
                  <a:pt x="344556" y="384313"/>
                </a:lnTo>
                <a:lnTo>
                  <a:pt x="0" y="357809"/>
                </a:lnTo>
                <a:close/>
              </a:path>
            </a:pathLst>
          </a:custGeom>
          <a:solidFill>
            <a:srgbClr val="00206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1" name="Freeform 60"/>
          <p:cNvSpPr/>
          <p:nvPr/>
        </p:nvSpPr>
        <p:spPr>
          <a:xfrm>
            <a:off x="4227443" y="4956313"/>
            <a:ext cx="1166192" cy="556591"/>
          </a:xfrm>
          <a:custGeom>
            <a:avLst/>
            <a:gdLst>
              <a:gd name="connsiteX0" fmla="*/ 1166192 w 1166192"/>
              <a:gd name="connsiteY0" fmla="*/ 543339 h 556591"/>
              <a:gd name="connsiteX1" fmla="*/ 0 w 1166192"/>
              <a:gd name="connsiteY1" fmla="*/ 556591 h 556591"/>
              <a:gd name="connsiteX2" fmla="*/ 0 w 1166192"/>
              <a:gd name="connsiteY2" fmla="*/ 0 h 556591"/>
              <a:gd name="connsiteX3" fmla="*/ 1139687 w 1166192"/>
              <a:gd name="connsiteY3" fmla="*/ 106017 h 556591"/>
              <a:gd name="connsiteX4" fmla="*/ 1166192 w 1166192"/>
              <a:gd name="connsiteY4" fmla="*/ 543339 h 55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192" h="556591">
                <a:moveTo>
                  <a:pt x="1166192" y="543339"/>
                </a:moveTo>
                <a:lnTo>
                  <a:pt x="0" y="556591"/>
                </a:lnTo>
                <a:lnTo>
                  <a:pt x="0" y="0"/>
                </a:lnTo>
                <a:lnTo>
                  <a:pt x="1139687" y="106017"/>
                </a:lnTo>
                <a:lnTo>
                  <a:pt x="1166192" y="543339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4" name="Rectangle 213"/>
          <p:cNvSpPr/>
          <p:nvPr/>
        </p:nvSpPr>
        <p:spPr>
          <a:xfrm>
            <a:off x="5417217" y="5029200"/>
            <a:ext cx="744071" cy="451506"/>
          </a:xfrm>
          <a:prstGeom prst="rect">
            <a:avLst/>
          </a:prstGeom>
          <a:solidFill>
            <a:srgbClr val="FFC0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5" name="Rectangle 214"/>
          <p:cNvSpPr/>
          <p:nvPr/>
        </p:nvSpPr>
        <p:spPr>
          <a:xfrm>
            <a:off x="6166259" y="5029200"/>
            <a:ext cx="838200" cy="576577"/>
          </a:xfrm>
          <a:prstGeom prst="rect">
            <a:avLst/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3003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27432" y="-1"/>
            <a:ext cx="667548" cy="640016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7432" y="6400169"/>
            <a:ext cx="6733032" cy="4578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3780675" y="6477000"/>
            <a:ext cx="52129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rgbClr val="FF860D"/>
                </a:solidFill>
                <a:cs typeface="B Nazanin" pitchFamily="2" charset="-78"/>
              </a:rPr>
              <a:t>مقطع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7299" y="6477000"/>
            <a:ext cx="76174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معرفی</a:t>
            </a:r>
            <a:r>
              <a:rPr lang="fa-IR" sz="1400" b="1" dirty="0" smtClean="0">
                <a:solidFill>
                  <a:srgbClr val="FF860D"/>
                </a:solidFill>
                <a:cs typeface="B Nazanin" pitchFamily="2" charset="-78"/>
              </a:rPr>
              <a:t> </a:t>
            </a:r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بنا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17757" y="6477000"/>
            <a:ext cx="45236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پلان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9986" y="6477000"/>
            <a:ext cx="34817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نما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6477000"/>
            <a:ext cx="974946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سیرکلاسیون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0" y="6476369"/>
            <a:ext cx="11208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ویژیگی های بنا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6477000"/>
            <a:ext cx="9076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نتیجه گیری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29714" y="533400"/>
            <a:ext cx="1075936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B Nazanin" pitchFamily="2" charset="-78"/>
              </a:rPr>
              <a:t>مقطع عرضی</a:t>
            </a:r>
            <a:endParaRPr lang="fa-IR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B Nazanin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05600" y="6400800"/>
            <a:ext cx="3238500" cy="45783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>
                <a:cs typeface="B Nazanin" pitchFamily="2" charset="-78"/>
              </a:rPr>
              <a:t>بررسی نمونه موردی داخلی : موزه ی قرآن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45686" y="1748"/>
            <a:ext cx="685802" cy="53165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solidFill>
                  <a:schemeClr val="bg1"/>
                </a:solidFill>
              </a:rPr>
              <a:t>7</a:t>
            </a:r>
            <a:endParaRPr lang="fa-IR" sz="2400" dirty="0">
              <a:solidFill>
                <a:schemeClr val="bg1"/>
              </a:solidFill>
            </a:endParaRPr>
          </a:p>
        </p:txBody>
      </p:sp>
      <p:pic>
        <p:nvPicPr>
          <p:cNvPr id="90" name="Picture 2" descr="C:\Users\mohammad\Desktop\نمونه موردی\داخلی\موزه قرآن\Untitled-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7" t="52090" r="29309" b="37228"/>
          <a:stretch/>
        </p:blipFill>
        <p:spPr bwMode="auto">
          <a:xfrm>
            <a:off x="1269140" y="1165948"/>
            <a:ext cx="3302860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angle 90"/>
          <p:cNvSpPr/>
          <p:nvPr/>
        </p:nvSpPr>
        <p:spPr>
          <a:xfrm>
            <a:off x="1391473" y="1437466"/>
            <a:ext cx="244421" cy="815103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2" name="Rectangle 91"/>
          <p:cNvSpPr/>
          <p:nvPr/>
        </p:nvSpPr>
        <p:spPr>
          <a:xfrm>
            <a:off x="2100273" y="1439997"/>
            <a:ext cx="1588449" cy="804148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5" name="Rectangle 94"/>
          <p:cNvSpPr/>
          <p:nvPr/>
        </p:nvSpPr>
        <p:spPr>
          <a:xfrm>
            <a:off x="3709114" y="1710427"/>
            <a:ext cx="716479" cy="575339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9" name="TextBox 98"/>
          <p:cNvSpPr txBox="1"/>
          <p:nvPr/>
        </p:nvSpPr>
        <p:spPr>
          <a:xfrm>
            <a:off x="2581130" y="643944"/>
            <a:ext cx="708847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200" dirty="0" smtClean="0"/>
              <a:t>نمایشگاهی</a:t>
            </a:r>
            <a:endParaRPr lang="fa-IR" sz="1200" dirty="0"/>
          </a:p>
        </p:txBody>
      </p:sp>
      <p:sp>
        <p:nvSpPr>
          <p:cNvPr id="100" name="TextBox 99"/>
          <p:cNvSpPr txBox="1"/>
          <p:nvPr/>
        </p:nvSpPr>
        <p:spPr>
          <a:xfrm>
            <a:off x="1676400" y="643944"/>
            <a:ext cx="580607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200" dirty="0" smtClean="0"/>
              <a:t>ارتباطی</a:t>
            </a:r>
            <a:endParaRPr lang="fa-IR" sz="1200" dirty="0"/>
          </a:p>
        </p:txBody>
      </p:sp>
      <p:sp>
        <p:nvSpPr>
          <p:cNvPr id="103" name="Rectangle 102"/>
          <p:cNvSpPr/>
          <p:nvPr/>
        </p:nvSpPr>
        <p:spPr>
          <a:xfrm>
            <a:off x="3709115" y="1482144"/>
            <a:ext cx="685800" cy="228600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5" name="TextBox 104"/>
          <p:cNvSpPr txBox="1"/>
          <p:nvPr/>
        </p:nvSpPr>
        <p:spPr>
          <a:xfrm>
            <a:off x="3873610" y="643944"/>
            <a:ext cx="540533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200" dirty="0" smtClean="0"/>
              <a:t>ورودی</a:t>
            </a:r>
            <a:endParaRPr lang="fa-IR" sz="1200" dirty="0"/>
          </a:p>
        </p:txBody>
      </p:sp>
      <p:pic>
        <p:nvPicPr>
          <p:cNvPr id="1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3" t="4386" r="49848" b="16731"/>
          <a:stretch/>
        </p:blipFill>
        <p:spPr bwMode="auto">
          <a:xfrm rot="5400000">
            <a:off x="1797768" y="2656176"/>
            <a:ext cx="2819664" cy="36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54220" y="1482144"/>
            <a:ext cx="446053" cy="803622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93" name="Straight Connector 92"/>
          <p:cNvCxnSpPr/>
          <p:nvPr/>
        </p:nvCxnSpPr>
        <p:spPr>
          <a:xfrm>
            <a:off x="907160" y="4884123"/>
            <a:ext cx="4350640" cy="0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Isosceles Triangle 105"/>
          <p:cNvSpPr/>
          <p:nvPr/>
        </p:nvSpPr>
        <p:spPr>
          <a:xfrm>
            <a:off x="4890392" y="4662549"/>
            <a:ext cx="338847" cy="172395"/>
          </a:xfrm>
          <a:prstGeom prst="triangl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7" name="Isosceles Triangle 106"/>
          <p:cNvSpPr/>
          <p:nvPr/>
        </p:nvSpPr>
        <p:spPr>
          <a:xfrm>
            <a:off x="907160" y="4662549"/>
            <a:ext cx="338847" cy="172395"/>
          </a:xfrm>
          <a:prstGeom prst="triangl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pSp>
        <p:nvGrpSpPr>
          <p:cNvPr id="108" name="Group 107"/>
          <p:cNvGrpSpPr/>
          <p:nvPr/>
        </p:nvGrpSpPr>
        <p:grpSpPr>
          <a:xfrm rot="16200000">
            <a:off x="-190163" y="3760154"/>
            <a:ext cx="1218526" cy="76200"/>
            <a:chOff x="2438400" y="5410200"/>
            <a:chExt cx="914400" cy="152400"/>
          </a:xfrm>
        </p:grpSpPr>
        <p:cxnSp>
          <p:nvCxnSpPr>
            <p:cNvPr id="109" name="Straight Connector 108"/>
            <p:cNvCxnSpPr/>
            <p:nvPr/>
          </p:nvCxnSpPr>
          <p:spPr>
            <a:xfrm rot="5400000" flipV="1">
              <a:off x="2895600" y="4953000"/>
              <a:ext cx="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 rot="16200000">
            <a:off x="-190163" y="4979354"/>
            <a:ext cx="1218526" cy="76200"/>
            <a:chOff x="2438400" y="5410200"/>
            <a:chExt cx="914400" cy="152400"/>
          </a:xfrm>
        </p:grpSpPr>
        <p:cxnSp>
          <p:nvCxnSpPr>
            <p:cNvPr id="135" name="Straight Connector 134"/>
            <p:cNvCxnSpPr/>
            <p:nvPr/>
          </p:nvCxnSpPr>
          <p:spPr>
            <a:xfrm rot="5400000" flipV="1">
              <a:off x="2895600" y="4953000"/>
              <a:ext cx="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1" name="TextBox 140"/>
          <p:cNvSpPr txBox="1"/>
          <p:nvPr/>
        </p:nvSpPr>
        <p:spPr>
          <a:xfrm>
            <a:off x="100940" y="3079781"/>
            <a:ext cx="258404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76200" y="3646191"/>
            <a:ext cx="306494" cy="2308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900" dirty="0" smtClean="0">
                <a:solidFill>
                  <a:schemeClr val="bg1"/>
                </a:solidFill>
              </a:rPr>
              <a:t>10</a:t>
            </a:r>
            <a:endParaRPr lang="fa-IR" sz="900" dirty="0">
              <a:solidFill>
                <a:schemeClr val="bg1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76200" y="4255791"/>
            <a:ext cx="306494" cy="2308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900" dirty="0" smtClean="0">
                <a:solidFill>
                  <a:schemeClr val="bg1"/>
                </a:solidFill>
              </a:rPr>
              <a:t>20</a:t>
            </a:r>
            <a:endParaRPr lang="fa-IR" sz="900" dirty="0">
              <a:solidFill>
                <a:schemeClr val="bg1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76200" y="4865391"/>
            <a:ext cx="306494" cy="2308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900" dirty="0" smtClean="0">
                <a:solidFill>
                  <a:schemeClr val="bg1"/>
                </a:solidFill>
              </a:rPr>
              <a:t>30</a:t>
            </a:r>
            <a:endParaRPr lang="fa-IR" sz="900" dirty="0">
              <a:solidFill>
                <a:schemeClr val="bg1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6200" y="5474991"/>
            <a:ext cx="306494" cy="2308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900" dirty="0" smtClean="0">
                <a:solidFill>
                  <a:schemeClr val="bg1"/>
                </a:solidFill>
              </a:rPr>
              <a:t>40</a:t>
            </a:r>
            <a:endParaRPr lang="fa-IR" sz="900" dirty="0">
              <a:solidFill>
                <a:schemeClr val="bg1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37636" y="2927381"/>
            <a:ext cx="343364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متر</a:t>
            </a:r>
            <a:endParaRPr lang="fa-IR" sz="1100" dirty="0">
              <a:solidFill>
                <a:schemeClr val="bg1"/>
              </a:solidFill>
            </a:endParaRPr>
          </a:p>
        </p:txBody>
      </p:sp>
      <p:cxnSp>
        <p:nvCxnSpPr>
          <p:cNvPr id="147" name="Straight Arrow Connector 146"/>
          <p:cNvCxnSpPr/>
          <p:nvPr/>
        </p:nvCxnSpPr>
        <p:spPr>
          <a:xfrm flipV="1">
            <a:off x="381000" y="2895600"/>
            <a:ext cx="0" cy="29339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Group 147"/>
          <p:cNvGrpSpPr/>
          <p:nvPr/>
        </p:nvGrpSpPr>
        <p:grpSpPr>
          <a:xfrm rot="16200000">
            <a:off x="-190163" y="1940531"/>
            <a:ext cx="1218526" cy="76200"/>
            <a:chOff x="2438400" y="5410200"/>
            <a:chExt cx="914400" cy="152400"/>
          </a:xfrm>
        </p:grpSpPr>
        <p:cxnSp>
          <p:nvCxnSpPr>
            <p:cNvPr id="149" name="Straight Connector 148"/>
            <p:cNvCxnSpPr/>
            <p:nvPr/>
          </p:nvCxnSpPr>
          <p:spPr>
            <a:xfrm rot="5400000" flipV="1">
              <a:off x="2895600" y="4953000"/>
              <a:ext cx="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24384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28956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3352800" y="5410200"/>
              <a:ext cx="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26670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3124200" y="5410200"/>
              <a:ext cx="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5" name="TextBox 154"/>
          <p:cNvSpPr txBox="1"/>
          <p:nvPr/>
        </p:nvSpPr>
        <p:spPr>
          <a:xfrm>
            <a:off x="100940" y="1260158"/>
            <a:ext cx="258404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76200" y="1826568"/>
            <a:ext cx="306494" cy="2308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900" dirty="0" smtClean="0">
                <a:solidFill>
                  <a:schemeClr val="bg1"/>
                </a:solidFill>
              </a:rPr>
              <a:t>10</a:t>
            </a:r>
            <a:endParaRPr lang="fa-IR" sz="900" dirty="0">
              <a:solidFill>
                <a:schemeClr val="bg1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76200" y="2436168"/>
            <a:ext cx="306494" cy="2308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900" dirty="0" smtClean="0">
                <a:solidFill>
                  <a:schemeClr val="bg1"/>
                </a:solidFill>
              </a:rPr>
              <a:t>20</a:t>
            </a:r>
            <a:endParaRPr lang="fa-IR" sz="900" dirty="0">
              <a:solidFill>
                <a:schemeClr val="bg1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37636" y="988368"/>
            <a:ext cx="343364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solidFill>
                  <a:schemeClr val="bg1"/>
                </a:solidFill>
              </a:rPr>
              <a:t>متر</a:t>
            </a:r>
            <a:endParaRPr lang="fa-IR" sz="1100" dirty="0">
              <a:solidFill>
                <a:schemeClr val="bg1"/>
              </a:solidFill>
            </a:endParaRPr>
          </a:p>
        </p:txBody>
      </p:sp>
      <p:cxnSp>
        <p:nvCxnSpPr>
          <p:cNvPr id="159" name="Straight Arrow Connector 158"/>
          <p:cNvCxnSpPr/>
          <p:nvPr/>
        </p:nvCxnSpPr>
        <p:spPr>
          <a:xfrm flipV="1">
            <a:off x="381000" y="1075977"/>
            <a:ext cx="0" cy="29339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3733800" y="1274499"/>
            <a:ext cx="0" cy="4932045"/>
          </a:xfrm>
          <a:prstGeom prst="line">
            <a:avLst/>
          </a:prstGeom>
          <a:ln>
            <a:solidFill>
              <a:srgbClr val="4F81B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2100273" y="1221626"/>
            <a:ext cx="16099" cy="4984918"/>
          </a:xfrm>
          <a:prstGeom prst="line">
            <a:avLst/>
          </a:prstGeom>
          <a:ln>
            <a:solidFill>
              <a:srgbClr val="4F81B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371600" y="1253544"/>
            <a:ext cx="16099" cy="4984918"/>
          </a:xfrm>
          <a:prstGeom prst="line">
            <a:avLst/>
          </a:prstGeom>
          <a:ln>
            <a:solidFill>
              <a:srgbClr val="4F81B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H="1">
            <a:off x="4403501" y="1263482"/>
            <a:ext cx="16099" cy="4984918"/>
          </a:xfrm>
          <a:prstGeom prst="line">
            <a:avLst/>
          </a:prstGeom>
          <a:ln>
            <a:solidFill>
              <a:srgbClr val="4F81B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/>
          <p:cNvSpPr/>
          <p:nvPr/>
        </p:nvSpPr>
        <p:spPr>
          <a:xfrm>
            <a:off x="1391472" y="4702495"/>
            <a:ext cx="244421" cy="815103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1" name="Freeform 30"/>
          <p:cNvSpPr/>
          <p:nvPr/>
        </p:nvSpPr>
        <p:spPr>
          <a:xfrm>
            <a:off x="1649776" y="4540243"/>
            <a:ext cx="451691" cy="661012"/>
          </a:xfrm>
          <a:custGeom>
            <a:avLst/>
            <a:gdLst>
              <a:gd name="connsiteX0" fmla="*/ 451691 w 451691"/>
              <a:gd name="connsiteY0" fmla="*/ 0 h 661012"/>
              <a:gd name="connsiteX1" fmla="*/ 451691 w 451691"/>
              <a:gd name="connsiteY1" fmla="*/ 661012 h 661012"/>
              <a:gd name="connsiteX2" fmla="*/ 242371 w 451691"/>
              <a:gd name="connsiteY2" fmla="*/ 418641 h 661012"/>
              <a:gd name="connsiteX3" fmla="*/ 0 w 451691"/>
              <a:gd name="connsiteY3" fmla="*/ 440674 h 661012"/>
              <a:gd name="connsiteX4" fmla="*/ 22034 w 451691"/>
              <a:gd name="connsiteY4" fmla="*/ 242371 h 661012"/>
              <a:gd name="connsiteX5" fmla="*/ 242371 w 451691"/>
              <a:gd name="connsiteY5" fmla="*/ 242371 h 661012"/>
              <a:gd name="connsiteX6" fmla="*/ 451691 w 451691"/>
              <a:gd name="connsiteY6" fmla="*/ 0 h 6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691" h="661012">
                <a:moveTo>
                  <a:pt x="451691" y="0"/>
                </a:moveTo>
                <a:lnTo>
                  <a:pt x="451691" y="661012"/>
                </a:lnTo>
                <a:lnTo>
                  <a:pt x="242371" y="418641"/>
                </a:lnTo>
                <a:lnTo>
                  <a:pt x="0" y="440674"/>
                </a:lnTo>
                <a:lnTo>
                  <a:pt x="22034" y="242371"/>
                </a:lnTo>
                <a:lnTo>
                  <a:pt x="242371" y="242371"/>
                </a:lnTo>
                <a:lnTo>
                  <a:pt x="451691" y="0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2" name="Freeform 31"/>
          <p:cNvSpPr/>
          <p:nvPr/>
        </p:nvSpPr>
        <p:spPr>
          <a:xfrm>
            <a:off x="2123501" y="4242787"/>
            <a:ext cx="1641513" cy="661012"/>
          </a:xfrm>
          <a:custGeom>
            <a:avLst/>
            <a:gdLst>
              <a:gd name="connsiteX0" fmla="*/ 11017 w 1641513"/>
              <a:gd name="connsiteY0" fmla="*/ 627962 h 661012"/>
              <a:gd name="connsiteX1" fmla="*/ 0 w 1641513"/>
              <a:gd name="connsiteY1" fmla="*/ 517793 h 661012"/>
              <a:gd name="connsiteX2" fmla="*/ 143219 w 1641513"/>
              <a:gd name="connsiteY2" fmla="*/ 517793 h 661012"/>
              <a:gd name="connsiteX3" fmla="*/ 308472 w 1641513"/>
              <a:gd name="connsiteY3" fmla="*/ 374574 h 661012"/>
              <a:gd name="connsiteX4" fmla="*/ 572877 w 1641513"/>
              <a:gd name="connsiteY4" fmla="*/ 0 h 661012"/>
              <a:gd name="connsiteX5" fmla="*/ 1079653 w 1641513"/>
              <a:gd name="connsiteY5" fmla="*/ 0 h 661012"/>
              <a:gd name="connsiteX6" fmla="*/ 1465244 w 1641513"/>
              <a:gd name="connsiteY6" fmla="*/ 341523 h 661012"/>
              <a:gd name="connsiteX7" fmla="*/ 1630497 w 1641513"/>
              <a:gd name="connsiteY7" fmla="*/ 495759 h 661012"/>
              <a:gd name="connsiteX8" fmla="*/ 1641513 w 1641513"/>
              <a:gd name="connsiteY8" fmla="*/ 661012 h 661012"/>
              <a:gd name="connsiteX9" fmla="*/ 11017 w 1641513"/>
              <a:gd name="connsiteY9" fmla="*/ 627962 h 6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1513" h="661012">
                <a:moveTo>
                  <a:pt x="11017" y="627962"/>
                </a:moveTo>
                <a:lnTo>
                  <a:pt x="0" y="517793"/>
                </a:lnTo>
                <a:lnTo>
                  <a:pt x="143219" y="517793"/>
                </a:lnTo>
                <a:lnTo>
                  <a:pt x="308472" y="374574"/>
                </a:lnTo>
                <a:lnTo>
                  <a:pt x="572877" y="0"/>
                </a:lnTo>
                <a:lnTo>
                  <a:pt x="1079653" y="0"/>
                </a:lnTo>
                <a:lnTo>
                  <a:pt x="1465244" y="341523"/>
                </a:lnTo>
                <a:lnTo>
                  <a:pt x="1630497" y="495759"/>
                </a:lnTo>
                <a:lnTo>
                  <a:pt x="1641513" y="661012"/>
                </a:lnTo>
                <a:lnTo>
                  <a:pt x="11017" y="627962"/>
                </a:lnTo>
                <a:close/>
              </a:path>
            </a:pathLst>
          </a:cu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3" name="Freeform 32"/>
          <p:cNvSpPr/>
          <p:nvPr/>
        </p:nvSpPr>
        <p:spPr>
          <a:xfrm>
            <a:off x="3776031" y="4628378"/>
            <a:ext cx="484742" cy="275421"/>
          </a:xfrm>
          <a:custGeom>
            <a:avLst/>
            <a:gdLst>
              <a:gd name="connsiteX0" fmla="*/ 462709 w 484742"/>
              <a:gd name="connsiteY0" fmla="*/ 143219 h 275421"/>
              <a:gd name="connsiteX1" fmla="*/ 374574 w 484742"/>
              <a:gd name="connsiteY1" fmla="*/ 0 h 275421"/>
              <a:gd name="connsiteX2" fmla="*/ 154236 w 484742"/>
              <a:gd name="connsiteY2" fmla="*/ 11017 h 275421"/>
              <a:gd name="connsiteX3" fmla="*/ 11017 w 484742"/>
              <a:gd name="connsiteY3" fmla="*/ 154236 h 275421"/>
              <a:gd name="connsiteX4" fmla="*/ 0 w 484742"/>
              <a:gd name="connsiteY4" fmla="*/ 275421 h 275421"/>
              <a:gd name="connsiteX5" fmla="*/ 484742 w 484742"/>
              <a:gd name="connsiteY5" fmla="*/ 242371 h 275421"/>
              <a:gd name="connsiteX6" fmla="*/ 462709 w 484742"/>
              <a:gd name="connsiteY6" fmla="*/ 143219 h 27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742" h="275421">
                <a:moveTo>
                  <a:pt x="462709" y="143219"/>
                </a:moveTo>
                <a:lnTo>
                  <a:pt x="374574" y="0"/>
                </a:lnTo>
                <a:lnTo>
                  <a:pt x="154236" y="11017"/>
                </a:lnTo>
                <a:lnTo>
                  <a:pt x="11017" y="154236"/>
                </a:lnTo>
                <a:lnTo>
                  <a:pt x="0" y="275421"/>
                </a:lnTo>
                <a:lnTo>
                  <a:pt x="484742" y="242371"/>
                </a:lnTo>
                <a:lnTo>
                  <a:pt x="462709" y="143219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4" name="Rectangle 163"/>
          <p:cNvSpPr/>
          <p:nvPr/>
        </p:nvSpPr>
        <p:spPr>
          <a:xfrm>
            <a:off x="7095185" y="1961787"/>
            <a:ext cx="1143000" cy="356066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5" name="Rectangle 164"/>
          <p:cNvSpPr/>
          <p:nvPr/>
        </p:nvSpPr>
        <p:spPr>
          <a:xfrm>
            <a:off x="7095185" y="1468611"/>
            <a:ext cx="1180071" cy="335255"/>
          </a:xfrm>
          <a:prstGeom prst="rect">
            <a:avLst/>
          </a:prstGeom>
          <a:solidFill>
            <a:srgbClr val="FF00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6" name="Rectangle 165"/>
          <p:cNvSpPr/>
          <p:nvPr/>
        </p:nvSpPr>
        <p:spPr>
          <a:xfrm>
            <a:off x="8382000" y="1956266"/>
            <a:ext cx="1143000" cy="356066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67" name="TextBox 166"/>
          <p:cNvSpPr txBox="1"/>
          <p:nvPr/>
        </p:nvSpPr>
        <p:spPr>
          <a:xfrm>
            <a:off x="7396418" y="1491893"/>
            <a:ext cx="540533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200" dirty="0" smtClean="0"/>
              <a:t>ورودی</a:t>
            </a:r>
            <a:endParaRPr lang="fa-IR" sz="1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7323785" y="1986722"/>
            <a:ext cx="865943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 smtClean="0">
                <a:cs typeface="B Nazanin" pitchFamily="2" charset="-78"/>
              </a:rPr>
              <a:t>نمایشگاه ادواری</a:t>
            </a:r>
            <a:endParaRPr lang="fa-IR" sz="1100" dirty="0">
              <a:cs typeface="B Nazanin" pitchFamily="2" charset="-78"/>
            </a:endParaRPr>
          </a:p>
        </p:txBody>
      </p:sp>
      <p:pic>
        <p:nvPicPr>
          <p:cNvPr id="16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08" t="1186" r="14075" b="80437"/>
          <a:stretch/>
        </p:blipFill>
        <p:spPr bwMode="auto">
          <a:xfrm>
            <a:off x="4613597" y="1420052"/>
            <a:ext cx="2473003" cy="94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0" name="Rectangle 169"/>
          <p:cNvSpPr/>
          <p:nvPr/>
        </p:nvSpPr>
        <p:spPr>
          <a:xfrm>
            <a:off x="8373415" y="1447800"/>
            <a:ext cx="1151585" cy="383666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1" name="TextBox 170"/>
          <p:cNvSpPr txBox="1"/>
          <p:nvPr/>
        </p:nvSpPr>
        <p:spPr>
          <a:xfrm>
            <a:off x="8658903" y="1501133"/>
            <a:ext cx="580607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200" dirty="0" smtClean="0"/>
              <a:t>ارتباطی</a:t>
            </a:r>
            <a:endParaRPr lang="fa-IR" sz="1200" dirty="0"/>
          </a:p>
        </p:txBody>
      </p:sp>
      <p:sp>
        <p:nvSpPr>
          <p:cNvPr id="172" name="Right Brace 171"/>
          <p:cNvSpPr/>
          <p:nvPr/>
        </p:nvSpPr>
        <p:spPr>
          <a:xfrm rot="16200000">
            <a:off x="4035319" y="733811"/>
            <a:ext cx="93147" cy="67541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3" name="Right Brace 172"/>
          <p:cNvSpPr/>
          <p:nvPr/>
        </p:nvSpPr>
        <p:spPr>
          <a:xfrm rot="16200000">
            <a:off x="2879983" y="268462"/>
            <a:ext cx="107721" cy="162068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4" name="Right Brace 173"/>
          <p:cNvSpPr/>
          <p:nvPr/>
        </p:nvSpPr>
        <p:spPr>
          <a:xfrm rot="16200000">
            <a:off x="1820461" y="840376"/>
            <a:ext cx="128572" cy="49770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5" name="Right Brace 174"/>
          <p:cNvSpPr/>
          <p:nvPr/>
        </p:nvSpPr>
        <p:spPr>
          <a:xfrm rot="16200000">
            <a:off x="1441867" y="954680"/>
            <a:ext cx="128574" cy="26910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4" name="TextBox 33"/>
          <p:cNvSpPr txBox="1"/>
          <p:nvPr/>
        </p:nvSpPr>
        <p:spPr>
          <a:xfrm>
            <a:off x="8706191" y="1979027"/>
            <a:ext cx="486030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200" dirty="0" smtClean="0"/>
              <a:t>گالری</a:t>
            </a:r>
            <a:endParaRPr lang="fa-IR" sz="1200" dirty="0"/>
          </a:p>
        </p:txBody>
      </p:sp>
      <p:sp>
        <p:nvSpPr>
          <p:cNvPr id="176" name="TextBox 175"/>
          <p:cNvSpPr txBox="1"/>
          <p:nvPr/>
        </p:nvSpPr>
        <p:spPr>
          <a:xfrm>
            <a:off x="1266570" y="643944"/>
            <a:ext cx="486030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200" dirty="0" smtClean="0"/>
              <a:t>گالری</a:t>
            </a:r>
            <a:endParaRPr lang="fa-IR" sz="1200" dirty="0"/>
          </a:p>
        </p:txBody>
      </p:sp>
      <p:pic>
        <p:nvPicPr>
          <p:cNvPr id="17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951" t="1185" r="1480" b="86379"/>
          <a:stretch/>
        </p:blipFill>
        <p:spPr bwMode="auto">
          <a:xfrm>
            <a:off x="4541989" y="5497809"/>
            <a:ext cx="687250" cy="67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4" t="14062" r="15454" b="6182"/>
          <a:stretch/>
        </p:blipFill>
        <p:spPr bwMode="auto">
          <a:xfrm>
            <a:off x="5638800" y="3158781"/>
            <a:ext cx="3897298" cy="293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0" name="TextBox 179"/>
          <p:cNvSpPr txBox="1"/>
          <p:nvPr/>
        </p:nvSpPr>
        <p:spPr>
          <a:xfrm>
            <a:off x="7554475" y="2743200"/>
            <a:ext cx="1951175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B Nazanin" pitchFamily="2" charset="-78"/>
              </a:rPr>
              <a:t>شیوه ی قرار گیری پله ها</a:t>
            </a:r>
            <a:endParaRPr lang="fa-IR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630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181"/>
          <p:cNvSpPr/>
          <p:nvPr/>
        </p:nvSpPr>
        <p:spPr>
          <a:xfrm>
            <a:off x="7878636" y="5414913"/>
            <a:ext cx="1373833" cy="411267"/>
          </a:xfrm>
          <a:prstGeom prst="rect">
            <a:avLst/>
          </a:prstGeom>
          <a:solidFill>
            <a:srgbClr val="4F81BD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1" name="Rectangle 180"/>
          <p:cNvSpPr/>
          <p:nvPr/>
        </p:nvSpPr>
        <p:spPr>
          <a:xfrm>
            <a:off x="7854185" y="4881513"/>
            <a:ext cx="1398285" cy="401584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3" name="Rectangle 162"/>
          <p:cNvSpPr/>
          <p:nvPr/>
        </p:nvSpPr>
        <p:spPr>
          <a:xfrm>
            <a:off x="7858539" y="4348113"/>
            <a:ext cx="1425698" cy="391892"/>
          </a:xfrm>
          <a:prstGeom prst="rect">
            <a:avLst/>
          </a:prstGeom>
          <a:solidFill>
            <a:srgbClr val="7030A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6" name="Rectangle 115"/>
          <p:cNvSpPr/>
          <p:nvPr/>
        </p:nvSpPr>
        <p:spPr>
          <a:xfrm rot="16200000">
            <a:off x="8340876" y="1499750"/>
            <a:ext cx="456671" cy="1430053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7" name="Rectangle 116"/>
          <p:cNvSpPr/>
          <p:nvPr/>
        </p:nvSpPr>
        <p:spPr>
          <a:xfrm rot="16200000">
            <a:off x="8364853" y="2694444"/>
            <a:ext cx="408715" cy="1430052"/>
          </a:xfrm>
          <a:prstGeom prst="rect">
            <a:avLst/>
          </a:prstGeom>
          <a:solidFill>
            <a:srgbClr val="FF860D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4" name="Rectangle 113"/>
          <p:cNvSpPr/>
          <p:nvPr/>
        </p:nvSpPr>
        <p:spPr>
          <a:xfrm rot="16200000">
            <a:off x="8348416" y="2140867"/>
            <a:ext cx="441591" cy="1430053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8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1" t="13859" r="13553" b="53631"/>
          <a:stretch/>
        </p:blipFill>
        <p:spPr bwMode="auto">
          <a:xfrm>
            <a:off x="1524000" y="3091495"/>
            <a:ext cx="5071234" cy="3385505"/>
          </a:xfrm>
          <a:prstGeom prst="rect">
            <a:avLst/>
          </a:prstGeom>
          <a:noFill/>
          <a:ln>
            <a:noFill/>
          </a:ln>
          <a:effectLst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27432" y="-1"/>
            <a:ext cx="667548" cy="640016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7432" y="6400169"/>
            <a:ext cx="6733032" cy="4578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3780675" y="6477000"/>
            <a:ext cx="52129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مقطع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7299" y="6477000"/>
            <a:ext cx="76174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معرفی</a:t>
            </a:r>
            <a:r>
              <a:rPr lang="fa-IR" sz="1400" b="1" dirty="0" smtClean="0">
                <a:solidFill>
                  <a:srgbClr val="FF860D"/>
                </a:solidFill>
                <a:cs typeface="B Nazanin" pitchFamily="2" charset="-78"/>
              </a:rPr>
              <a:t> </a:t>
            </a:r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بنا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17757" y="6477000"/>
            <a:ext cx="45236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پلان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9986" y="6477000"/>
            <a:ext cx="34817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نما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6477000"/>
            <a:ext cx="974946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rgbClr val="FF860D"/>
                </a:solidFill>
                <a:cs typeface="B Nazanin" pitchFamily="2" charset="-78"/>
              </a:rPr>
              <a:t>سیرکلاسیون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9200" y="6476369"/>
            <a:ext cx="11208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ویژیگی های بنا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6477000"/>
            <a:ext cx="9076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نتیجه گیری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29714" y="533400"/>
            <a:ext cx="1077538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B Nazanin" pitchFamily="2" charset="-78"/>
              </a:rPr>
              <a:t>سیرکلاسیون</a:t>
            </a:r>
            <a:endParaRPr lang="fa-IR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B Nazanin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05600" y="6400800"/>
            <a:ext cx="3238500" cy="45783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>
                <a:cs typeface="B Nazanin" pitchFamily="2" charset="-78"/>
              </a:rPr>
              <a:t>بررسی نمونه موردی داخلی : موزه ی قرآن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45686" y="1748"/>
            <a:ext cx="685802" cy="53165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solidFill>
                  <a:schemeClr val="bg1"/>
                </a:solidFill>
              </a:rPr>
              <a:t>8</a:t>
            </a:r>
            <a:endParaRPr lang="fa-IR" sz="2400" dirty="0">
              <a:solidFill>
                <a:schemeClr val="bg1"/>
              </a:solidFill>
            </a:endParaRPr>
          </a:p>
        </p:txBody>
      </p:sp>
      <p:pic>
        <p:nvPicPr>
          <p:cNvPr id="17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8" t="662" r="980" b="7394"/>
          <a:stretch/>
        </p:blipFill>
        <p:spPr bwMode="auto">
          <a:xfrm>
            <a:off x="1676400" y="1376400"/>
            <a:ext cx="4903960" cy="33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2" t="1186" r="1480" b="7048"/>
          <a:stretch/>
        </p:blipFill>
        <p:spPr bwMode="auto">
          <a:xfrm>
            <a:off x="1828800" y="-609600"/>
            <a:ext cx="4819666" cy="3348000"/>
          </a:xfrm>
          <a:prstGeom prst="rect">
            <a:avLst/>
          </a:prstGeom>
          <a:noFill/>
          <a:ln>
            <a:noFill/>
          </a:ln>
          <a:effectLst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" name="Rectangle 187"/>
          <p:cNvSpPr/>
          <p:nvPr/>
        </p:nvSpPr>
        <p:spPr>
          <a:xfrm>
            <a:off x="3153965" y="-43934"/>
            <a:ext cx="732235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/>
          <p:cNvSpPr/>
          <p:nvPr/>
        </p:nvSpPr>
        <p:spPr>
          <a:xfrm>
            <a:off x="3339084" y="310504"/>
            <a:ext cx="441591" cy="1213496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6" name="Rectangle 85"/>
          <p:cNvSpPr/>
          <p:nvPr/>
        </p:nvSpPr>
        <p:spPr>
          <a:xfrm>
            <a:off x="3352800" y="2476500"/>
            <a:ext cx="441591" cy="1018514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8" name="Rectangle 87"/>
          <p:cNvSpPr/>
          <p:nvPr/>
        </p:nvSpPr>
        <p:spPr>
          <a:xfrm>
            <a:off x="3388327" y="4486622"/>
            <a:ext cx="441591" cy="913391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5029200" y="310504"/>
            <a:ext cx="340924" cy="1289696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4" name="Rectangle 93"/>
          <p:cNvSpPr/>
          <p:nvPr/>
        </p:nvSpPr>
        <p:spPr>
          <a:xfrm>
            <a:off x="5029200" y="2209800"/>
            <a:ext cx="340924" cy="1447799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ectangle 8"/>
          <p:cNvSpPr/>
          <p:nvPr/>
        </p:nvSpPr>
        <p:spPr>
          <a:xfrm>
            <a:off x="5946377" y="3962399"/>
            <a:ext cx="74811" cy="524223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6" name="Rectangle 95"/>
          <p:cNvSpPr/>
          <p:nvPr/>
        </p:nvSpPr>
        <p:spPr>
          <a:xfrm>
            <a:off x="5946377" y="2209800"/>
            <a:ext cx="74811" cy="533400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7" name="Rectangle 96"/>
          <p:cNvSpPr/>
          <p:nvPr/>
        </p:nvSpPr>
        <p:spPr>
          <a:xfrm>
            <a:off x="5946377" y="310504"/>
            <a:ext cx="149623" cy="453992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TextBox 15"/>
          <p:cNvSpPr txBox="1"/>
          <p:nvPr/>
        </p:nvSpPr>
        <p:spPr>
          <a:xfrm>
            <a:off x="8140117" y="2078246"/>
            <a:ext cx="93326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200" dirty="0" smtClean="0"/>
              <a:t>دسترسی اداری</a:t>
            </a:r>
            <a:endParaRPr lang="fa-IR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245056" y="2713507"/>
            <a:ext cx="752129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200" dirty="0" smtClean="0"/>
              <a:t>وید مرکزی</a:t>
            </a:r>
            <a:endParaRPr lang="fa-IR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8117674" y="3281313"/>
            <a:ext cx="955711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200" dirty="0" smtClean="0"/>
              <a:t>دسترسی طبقات</a:t>
            </a:r>
            <a:endParaRPr lang="fa-IR" sz="1200" dirty="0"/>
          </a:p>
        </p:txBody>
      </p:sp>
      <p:sp>
        <p:nvSpPr>
          <p:cNvPr id="19" name="Rectangle 18"/>
          <p:cNvSpPr/>
          <p:nvPr/>
        </p:nvSpPr>
        <p:spPr>
          <a:xfrm>
            <a:off x="3858485" y="2360566"/>
            <a:ext cx="408715" cy="1516457"/>
          </a:xfrm>
          <a:prstGeom prst="rect">
            <a:avLst/>
          </a:prstGeom>
          <a:solidFill>
            <a:srgbClr val="FF860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1" name="Rectangle 100"/>
          <p:cNvSpPr/>
          <p:nvPr/>
        </p:nvSpPr>
        <p:spPr>
          <a:xfrm>
            <a:off x="3858485" y="310504"/>
            <a:ext cx="408715" cy="1509120"/>
          </a:xfrm>
          <a:prstGeom prst="rect">
            <a:avLst/>
          </a:prstGeom>
          <a:solidFill>
            <a:srgbClr val="FF860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2" name="Rectangle 101"/>
          <p:cNvSpPr/>
          <p:nvPr/>
        </p:nvSpPr>
        <p:spPr>
          <a:xfrm>
            <a:off x="3934685" y="4486622"/>
            <a:ext cx="408715" cy="1228377"/>
          </a:xfrm>
          <a:prstGeom prst="rect">
            <a:avLst/>
          </a:prstGeom>
          <a:solidFill>
            <a:srgbClr val="FF860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0" name="Rectangle 109"/>
          <p:cNvSpPr/>
          <p:nvPr/>
        </p:nvSpPr>
        <p:spPr>
          <a:xfrm>
            <a:off x="3233300" y="4486623"/>
            <a:ext cx="155028" cy="607069"/>
          </a:xfrm>
          <a:prstGeom prst="rect">
            <a:avLst/>
          </a:prstGeom>
          <a:solidFill>
            <a:srgbClr val="FF860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1" name="Rectangle 110"/>
          <p:cNvSpPr/>
          <p:nvPr/>
        </p:nvSpPr>
        <p:spPr>
          <a:xfrm>
            <a:off x="3233300" y="2476500"/>
            <a:ext cx="105784" cy="721370"/>
          </a:xfrm>
          <a:prstGeom prst="rect">
            <a:avLst/>
          </a:prstGeom>
          <a:solidFill>
            <a:srgbClr val="FF860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2" name="Rectangle 111"/>
          <p:cNvSpPr/>
          <p:nvPr/>
        </p:nvSpPr>
        <p:spPr>
          <a:xfrm>
            <a:off x="3200400" y="304594"/>
            <a:ext cx="122128" cy="914606"/>
          </a:xfrm>
          <a:prstGeom prst="rect">
            <a:avLst/>
          </a:prstGeom>
          <a:solidFill>
            <a:srgbClr val="FF860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5" name="Rectangle 114"/>
          <p:cNvSpPr/>
          <p:nvPr/>
        </p:nvSpPr>
        <p:spPr>
          <a:xfrm rot="16200000">
            <a:off x="8366354" y="3266419"/>
            <a:ext cx="405715" cy="1430054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18" name="Rectangle 117"/>
          <p:cNvSpPr/>
          <p:nvPr/>
        </p:nvSpPr>
        <p:spPr>
          <a:xfrm>
            <a:off x="4429986" y="308066"/>
            <a:ext cx="122128" cy="225334"/>
          </a:xfrm>
          <a:prstGeom prst="rect">
            <a:avLst/>
          </a:prstGeom>
          <a:solidFill>
            <a:srgbClr val="FF860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9" name="Rectangle 118"/>
          <p:cNvSpPr/>
          <p:nvPr/>
        </p:nvSpPr>
        <p:spPr>
          <a:xfrm>
            <a:off x="4419600" y="2209800"/>
            <a:ext cx="122128" cy="301534"/>
          </a:xfrm>
          <a:prstGeom prst="rect">
            <a:avLst/>
          </a:prstGeom>
          <a:solidFill>
            <a:srgbClr val="FF860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0" name="Rectangle 119"/>
          <p:cNvSpPr/>
          <p:nvPr/>
        </p:nvSpPr>
        <p:spPr>
          <a:xfrm>
            <a:off x="4495800" y="4038600"/>
            <a:ext cx="122128" cy="301534"/>
          </a:xfrm>
          <a:prstGeom prst="rect">
            <a:avLst/>
          </a:prstGeom>
          <a:solidFill>
            <a:srgbClr val="FF860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2" name="Rectangle 121"/>
          <p:cNvSpPr/>
          <p:nvPr/>
        </p:nvSpPr>
        <p:spPr>
          <a:xfrm>
            <a:off x="5411589" y="308066"/>
            <a:ext cx="145710" cy="606334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3" name="Rectangle 122"/>
          <p:cNvSpPr/>
          <p:nvPr/>
        </p:nvSpPr>
        <p:spPr>
          <a:xfrm flipH="1">
            <a:off x="5410200" y="2209800"/>
            <a:ext cx="76200" cy="685800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4" name="Rectangle 123"/>
          <p:cNvSpPr/>
          <p:nvPr/>
        </p:nvSpPr>
        <p:spPr>
          <a:xfrm flipH="1">
            <a:off x="5486400" y="3962400"/>
            <a:ext cx="76200" cy="685800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5" name="Rectangle 124"/>
          <p:cNvSpPr/>
          <p:nvPr/>
        </p:nvSpPr>
        <p:spPr>
          <a:xfrm>
            <a:off x="4710361" y="2209800"/>
            <a:ext cx="170462" cy="1000786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6" name="Rectangle 125"/>
          <p:cNvSpPr/>
          <p:nvPr/>
        </p:nvSpPr>
        <p:spPr>
          <a:xfrm>
            <a:off x="4724400" y="4189368"/>
            <a:ext cx="156423" cy="916032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7" name="Rectangle 126"/>
          <p:cNvSpPr/>
          <p:nvPr/>
        </p:nvSpPr>
        <p:spPr>
          <a:xfrm>
            <a:off x="4724400" y="310504"/>
            <a:ext cx="170462" cy="908696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TextBox 19"/>
          <p:cNvSpPr txBox="1"/>
          <p:nvPr/>
        </p:nvSpPr>
        <p:spPr>
          <a:xfrm>
            <a:off x="7848600" y="3854345"/>
            <a:ext cx="1529585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200" dirty="0" smtClean="0"/>
              <a:t>دسترسی طبقات آمفی تئاتر</a:t>
            </a:r>
            <a:endParaRPr lang="fa-IR" sz="1200" dirty="0"/>
          </a:p>
        </p:txBody>
      </p:sp>
      <p:sp>
        <p:nvSpPr>
          <p:cNvPr id="21" name="Rectangle 20"/>
          <p:cNvSpPr/>
          <p:nvPr/>
        </p:nvSpPr>
        <p:spPr>
          <a:xfrm>
            <a:off x="2590800" y="310504"/>
            <a:ext cx="152400" cy="677864"/>
          </a:xfrm>
          <a:prstGeom prst="rect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8" name="Rectangle 127"/>
          <p:cNvSpPr/>
          <p:nvPr/>
        </p:nvSpPr>
        <p:spPr>
          <a:xfrm>
            <a:off x="2697481" y="304800"/>
            <a:ext cx="45719" cy="984896"/>
          </a:xfrm>
          <a:prstGeom prst="rect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TextBox 21"/>
          <p:cNvSpPr txBox="1"/>
          <p:nvPr/>
        </p:nvSpPr>
        <p:spPr>
          <a:xfrm>
            <a:off x="7854185" y="4424313"/>
            <a:ext cx="1441420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200" dirty="0" smtClean="0"/>
              <a:t>دسترسی به موزه ی قرآن</a:t>
            </a:r>
            <a:endParaRPr lang="fa-IR" sz="1200" dirty="0"/>
          </a:p>
        </p:txBody>
      </p:sp>
      <p:sp>
        <p:nvSpPr>
          <p:cNvPr id="24" name="Rectangle 23"/>
          <p:cNvSpPr/>
          <p:nvPr/>
        </p:nvSpPr>
        <p:spPr>
          <a:xfrm>
            <a:off x="2590800" y="1219201"/>
            <a:ext cx="152400" cy="53340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6" name="TextBox 25"/>
          <p:cNvSpPr txBox="1"/>
          <p:nvPr/>
        </p:nvSpPr>
        <p:spPr>
          <a:xfrm>
            <a:off x="8082785" y="4957713"/>
            <a:ext cx="1164100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200" dirty="0" smtClean="0"/>
              <a:t>دسترسی به کتابخانه</a:t>
            </a:r>
            <a:endParaRPr lang="fa-IR" sz="1200" dirty="0"/>
          </a:p>
        </p:txBody>
      </p:sp>
      <p:sp>
        <p:nvSpPr>
          <p:cNvPr id="180" name="Rectangle 179"/>
          <p:cNvSpPr/>
          <p:nvPr/>
        </p:nvSpPr>
        <p:spPr>
          <a:xfrm>
            <a:off x="2590800" y="2283263"/>
            <a:ext cx="152400" cy="1478345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7" name="Rectangle 26"/>
          <p:cNvSpPr/>
          <p:nvPr/>
        </p:nvSpPr>
        <p:spPr>
          <a:xfrm>
            <a:off x="2133600" y="310504"/>
            <a:ext cx="206420" cy="1058864"/>
          </a:xfrm>
          <a:prstGeom prst="rect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9" name="TextBox 28"/>
          <p:cNvSpPr txBox="1"/>
          <p:nvPr/>
        </p:nvSpPr>
        <p:spPr>
          <a:xfrm>
            <a:off x="8120995" y="5491113"/>
            <a:ext cx="1104790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200" dirty="0" smtClean="0"/>
              <a:t>دسترسی تاسیسات </a:t>
            </a:r>
            <a:endParaRPr lang="fa-IR" sz="1200" dirty="0"/>
          </a:p>
        </p:txBody>
      </p:sp>
      <p:sp>
        <p:nvSpPr>
          <p:cNvPr id="183" name="Rectangle 182"/>
          <p:cNvSpPr/>
          <p:nvPr/>
        </p:nvSpPr>
        <p:spPr>
          <a:xfrm>
            <a:off x="2133600" y="1978631"/>
            <a:ext cx="206420" cy="1450369"/>
          </a:xfrm>
          <a:prstGeom prst="rect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4" name="Rectangle 183"/>
          <p:cNvSpPr/>
          <p:nvPr/>
        </p:nvSpPr>
        <p:spPr>
          <a:xfrm>
            <a:off x="2079580" y="4038600"/>
            <a:ext cx="206420" cy="1219200"/>
          </a:xfrm>
          <a:prstGeom prst="rect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0" name="Rectangle 29"/>
          <p:cNvSpPr/>
          <p:nvPr/>
        </p:nvSpPr>
        <p:spPr>
          <a:xfrm>
            <a:off x="2514600" y="-609600"/>
            <a:ext cx="4191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5" name="Rectangle 34"/>
          <p:cNvSpPr/>
          <p:nvPr/>
        </p:nvSpPr>
        <p:spPr>
          <a:xfrm>
            <a:off x="6177754" y="310505"/>
            <a:ext cx="223046" cy="832496"/>
          </a:xfrm>
          <a:prstGeom prst="rect">
            <a:avLst/>
          </a:prstGeom>
          <a:solidFill>
            <a:srgbClr val="7F7F7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5" name="Rectangle 184"/>
          <p:cNvSpPr/>
          <p:nvPr/>
        </p:nvSpPr>
        <p:spPr>
          <a:xfrm>
            <a:off x="7849327" y="1371600"/>
            <a:ext cx="1434909" cy="461913"/>
          </a:xfrm>
          <a:prstGeom prst="rect">
            <a:avLst/>
          </a:prstGeom>
          <a:solidFill>
            <a:srgbClr val="7F7F7F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6" name="TextBox 35"/>
          <p:cNvSpPr txBox="1"/>
          <p:nvPr/>
        </p:nvSpPr>
        <p:spPr>
          <a:xfrm>
            <a:off x="7854185" y="1452513"/>
            <a:ext cx="1503937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200" dirty="0" smtClean="0"/>
              <a:t>دسترسی کارمندان به موزه</a:t>
            </a:r>
            <a:endParaRPr lang="fa-IR" sz="1200" dirty="0"/>
          </a:p>
        </p:txBody>
      </p:sp>
      <p:sp>
        <p:nvSpPr>
          <p:cNvPr id="37" name="Rectangle 36"/>
          <p:cNvSpPr/>
          <p:nvPr/>
        </p:nvSpPr>
        <p:spPr>
          <a:xfrm rot="5400000">
            <a:off x="-546829" y="1326384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400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B Nazanin" pitchFamily="2" charset="-78"/>
              </a:rPr>
              <a:t>پلان تراز 3.34 - و 4.19 - </a:t>
            </a:r>
          </a:p>
        </p:txBody>
      </p:sp>
      <p:sp>
        <p:nvSpPr>
          <p:cNvPr id="38" name="Rectangle 37"/>
          <p:cNvSpPr/>
          <p:nvPr/>
        </p:nvSpPr>
        <p:spPr>
          <a:xfrm rot="5400000">
            <a:off x="-262083" y="3088807"/>
            <a:ext cx="1136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400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B Nazanin" pitchFamily="2" charset="-78"/>
              </a:rPr>
              <a:t>پلان تراز 8.10 - 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4419600" y="2837184"/>
            <a:ext cx="198328" cy="525801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7" name="Rectangle 186"/>
          <p:cNvSpPr/>
          <p:nvPr/>
        </p:nvSpPr>
        <p:spPr>
          <a:xfrm>
            <a:off x="4419600" y="902732"/>
            <a:ext cx="184472" cy="461269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9" name="Rectangle 38"/>
          <p:cNvSpPr/>
          <p:nvPr/>
        </p:nvSpPr>
        <p:spPr>
          <a:xfrm rot="5400000">
            <a:off x="-292204" y="5106729"/>
            <a:ext cx="12218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400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B Nazanin" pitchFamily="2" charset="-78"/>
              </a:rPr>
              <a:t>پلان تراز 13.20 - </a:t>
            </a:r>
          </a:p>
        </p:txBody>
      </p:sp>
    </p:spTree>
    <p:extLst>
      <p:ext uri="{BB962C8B-B14F-4D97-AF65-F5344CB8AC3E}">
        <p14:creationId xmlns:p14="http://schemas.microsoft.com/office/powerpoint/2010/main" val="1788146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27432" y="-1"/>
            <a:ext cx="667548" cy="640016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7432" y="6400169"/>
            <a:ext cx="6733032" cy="4578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3780675" y="6477000"/>
            <a:ext cx="52129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مقطع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7299" y="6477000"/>
            <a:ext cx="76174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معرفی</a:t>
            </a:r>
            <a:r>
              <a:rPr lang="fa-IR" sz="1400" b="1" dirty="0" smtClean="0">
                <a:solidFill>
                  <a:srgbClr val="FF860D"/>
                </a:solidFill>
                <a:cs typeface="B Nazanin" pitchFamily="2" charset="-78"/>
              </a:rPr>
              <a:t> </a:t>
            </a:r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بنا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17757" y="6477000"/>
            <a:ext cx="45236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پلان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9986" y="6477000"/>
            <a:ext cx="34817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نما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6477000"/>
            <a:ext cx="974946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cs typeface="B Nazanin" pitchFamily="2" charset="-78"/>
              </a:rPr>
              <a:t>سیرکلاسیون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9200" y="6476369"/>
            <a:ext cx="11208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>
                <a:solidFill>
                  <a:srgbClr val="FF860D"/>
                </a:solidFill>
                <a:cs typeface="B Nazanin" pitchFamily="2" charset="-78"/>
              </a:rPr>
              <a:t>ویژیگی</a:t>
            </a:r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 </a:t>
            </a:r>
            <a:r>
              <a:rPr lang="fa-IR" sz="1400" b="1" dirty="0">
                <a:solidFill>
                  <a:srgbClr val="FF860D"/>
                </a:solidFill>
                <a:cs typeface="B Nazanin" pitchFamily="2" charset="-78"/>
              </a:rPr>
              <a:t>های</a:t>
            </a:r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 </a:t>
            </a:r>
            <a:r>
              <a:rPr lang="fa-IR" sz="1400" b="1" dirty="0">
                <a:solidFill>
                  <a:srgbClr val="FF860D"/>
                </a:solidFill>
                <a:cs typeface="B Nazanin" pitchFamily="2" charset="-78"/>
              </a:rPr>
              <a:t>بنا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" y="6477000"/>
            <a:ext cx="90762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400" b="1" dirty="0" smtClean="0">
                <a:solidFill>
                  <a:schemeClr val="bg1"/>
                </a:solidFill>
                <a:cs typeface="B Nazanin" pitchFamily="2" charset="-78"/>
              </a:rPr>
              <a:t>نتیجه گیری</a:t>
            </a:r>
            <a:endParaRPr lang="fa-IR" sz="14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29714" y="533400"/>
            <a:ext cx="925253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B Nazanin" pitchFamily="2" charset="-78"/>
              </a:rPr>
              <a:t>ویژیگی بنا</a:t>
            </a:r>
            <a:endParaRPr lang="fa-IR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B Nazanin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05600" y="6400800"/>
            <a:ext cx="3238500" cy="45783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>
                <a:cs typeface="B Nazanin" pitchFamily="2" charset="-78"/>
              </a:rPr>
              <a:t>بررسی نمونه موردی داخلی : موزه ی قرآن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45686" y="1748"/>
            <a:ext cx="685802" cy="53165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solidFill>
                  <a:schemeClr val="bg1"/>
                </a:solidFill>
              </a:rPr>
              <a:t>9</a:t>
            </a:r>
            <a:endParaRPr lang="fa-IR" sz="24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44" t="26068" r="11228" b="22946"/>
          <a:stretch/>
        </p:blipFill>
        <p:spPr bwMode="auto">
          <a:xfrm>
            <a:off x="5715001" y="1143000"/>
            <a:ext cx="3809999" cy="156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8" t="35420" r="13894" b="11008"/>
          <a:stretch/>
        </p:blipFill>
        <p:spPr bwMode="auto">
          <a:xfrm>
            <a:off x="1472236" y="1132865"/>
            <a:ext cx="3709364" cy="176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3" t="12000" r="19443" b="10000"/>
          <a:stretch/>
        </p:blipFill>
        <p:spPr bwMode="auto">
          <a:xfrm>
            <a:off x="5786314" y="2985700"/>
            <a:ext cx="3814886" cy="31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2743200"/>
            <a:ext cx="1130438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b="1" dirty="0" smtClean="0">
                <a:cs typeface="B Nazanin" pitchFamily="2" charset="-78"/>
              </a:rPr>
              <a:t>عناصر مهم مجموعه</a:t>
            </a:r>
            <a:endParaRPr lang="fa-IR" sz="1100" b="1" dirty="0">
              <a:cs typeface="B Nazanin" pitchFamily="2" charset="-78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7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47" t="45183" r="11875" b="25618"/>
          <a:stretch/>
        </p:blipFill>
        <p:spPr bwMode="auto">
          <a:xfrm>
            <a:off x="1594899" y="2922796"/>
            <a:ext cx="3586701" cy="88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9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14423" r="11875" b="8004"/>
          <a:stretch/>
        </p:blipFill>
        <p:spPr bwMode="auto">
          <a:xfrm>
            <a:off x="1472236" y="3820135"/>
            <a:ext cx="3695302" cy="235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83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1639</TotalTime>
  <Words>697</Words>
  <Application>Microsoft Office PowerPoint</Application>
  <PresentationFormat>A4 Paper (210x297 mm)</PresentationFormat>
  <Paragraphs>273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</dc:creator>
  <cp:lastModifiedBy>mohammad</cp:lastModifiedBy>
  <cp:revision>114</cp:revision>
  <cp:lastPrinted>2011-03-09T16:08:34Z</cp:lastPrinted>
  <dcterms:created xsi:type="dcterms:W3CDTF">2006-08-16T00:00:00Z</dcterms:created>
  <dcterms:modified xsi:type="dcterms:W3CDTF">2011-04-04T09:05:55Z</dcterms:modified>
</cp:coreProperties>
</file>