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74" r:id="rId2"/>
    <p:sldId id="287" r:id="rId3"/>
    <p:sldId id="288" r:id="rId4"/>
    <p:sldId id="289" r:id="rId5"/>
    <p:sldId id="290" r:id="rId6"/>
    <p:sldId id="291" r:id="rId7"/>
    <p:sldId id="292" r:id="rId8"/>
    <p:sldId id="293" r:id="rId9"/>
    <p:sldId id="294" r:id="rId10"/>
    <p:sldId id="353" r:id="rId11"/>
    <p:sldId id="295" r:id="rId12"/>
    <p:sldId id="296" r:id="rId13"/>
    <p:sldId id="354" r:id="rId14"/>
    <p:sldId id="297" r:id="rId15"/>
    <p:sldId id="298" r:id="rId16"/>
    <p:sldId id="299" r:id="rId17"/>
    <p:sldId id="300" r:id="rId18"/>
    <p:sldId id="301" r:id="rId19"/>
    <p:sldId id="302" r:id="rId20"/>
    <p:sldId id="355" r:id="rId21"/>
    <p:sldId id="303" r:id="rId22"/>
    <p:sldId id="304" r:id="rId23"/>
    <p:sldId id="356" r:id="rId24"/>
    <p:sldId id="305" r:id="rId25"/>
    <p:sldId id="306" r:id="rId26"/>
    <p:sldId id="307" r:id="rId27"/>
    <p:sldId id="308" r:id="rId28"/>
    <p:sldId id="309" r:id="rId29"/>
    <p:sldId id="310" r:id="rId30"/>
    <p:sldId id="357" r:id="rId31"/>
    <p:sldId id="311" r:id="rId32"/>
    <p:sldId id="312" r:id="rId33"/>
    <p:sldId id="358" r:id="rId34"/>
    <p:sldId id="313" r:id="rId35"/>
    <p:sldId id="314" r:id="rId36"/>
    <p:sldId id="315" r:id="rId37"/>
    <p:sldId id="316" r:id="rId38"/>
    <p:sldId id="317" r:id="rId39"/>
    <p:sldId id="318" r:id="rId40"/>
    <p:sldId id="319" r:id="rId41"/>
    <p:sldId id="320" r:id="rId42"/>
    <p:sldId id="359" r:id="rId43"/>
    <p:sldId id="321" r:id="rId44"/>
    <p:sldId id="322" r:id="rId45"/>
    <p:sldId id="323" r:id="rId46"/>
    <p:sldId id="324" r:id="rId47"/>
    <p:sldId id="325" r:id="rId48"/>
    <p:sldId id="326" r:id="rId49"/>
    <p:sldId id="360" r:id="rId50"/>
    <p:sldId id="327" r:id="rId51"/>
    <p:sldId id="361" r:id="rId52"/>
    <p:sldId id="328" r:id="rId53"/>
    <p:sldId id="362" r:id="rId54"/>
    <p:sldId id="36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971" autoAdjust="0"/>
    <p:restoredTop sz="94660"/>
  </p:normalViewPr>
  <p:slideViewPr>
    <p:cSldViewPr snapToGrid="0">
      <p:cViewPr varScale="1">
        <p:scale>
          <a:sx n="85" d="100"/>
          <a:sy n="85" d="100"/>
        </p:scale>
        <p:origin x="-562"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07537-F42C-466F-B12A-5F52A8265163}" type="datetimeFigureOut">
              <a:rPr lang="en-US" smtClean="0"/>
              <a:pPr/>
              <a:t>10/31/2015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D6F20-DD32-436F-93B4-4BA12F1127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C59D1-F22F-4D33-A381-86BE32DAFF96}" type="slidenum">
              <a:rPr lang="en-US" smtClean="0"/>
              <a:pPr/>
              <a:t>26</a:t>
            </a:fld>
            <a:endParaRPr lang="en-US"/>
          </a:p>
        </p:txBody>
      </p:sp>
    </p:spTree>
    <p:extLst>
      <p:ext uri="{BB962C8B-B14F-4D97-AF65-F5344CB8AC3E}">
        <p14:creationId xmlns="" xmlns:p14="http://schemas.microsoft.com/office/powerpoint/2010/main" val="418848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26933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407343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24232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206226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76091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250975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71173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31128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409009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4104842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09256-BB9D-4EE1-978B-903609A03B5E}" type="datetimeFigureOut">
              <a:rPr lang="en-US" smtClean="0"/>
              <a:pPr/>
              <a:t>10/31/2015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189309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9256-BB9D-4EE1-978B-903609A03B5E}" type="datetimeFigureOut">
              <a:rPr lang="en-US" smtClean="0"/>
              <a:pPr/>
              <a:t>10/31/2015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E791C-0A8C-41CF-A358-0882E33B6A3D}" type="slidenum">
              <a:rPr lang="en-US" smtClean="0"/>
              <a:pPr/>
              <a:t>‹#›</a:t>
            </a:fld>
            <a:endParaRPr lang="en-US"/>
          </a:p>
        </p:txBody>
      </p:sp>
    </p:spTree>
    <p:extLst>
      <p:ext uri="{BB962C8B-B14F-4D97-AF65-F5344CB8AC3E}">
        <p14:creationId xmlns="" xmlns:p14="http://schemas.microsoft.com/office/powerpoint/2010/main" val="235985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aneshnameh.roshd.ir/mavara/mavara-index.php?page=%D9%85%D9%86%D9%86%DA%98%DB%8C%D8%A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3334" y="955964"/>
            <a:ext cx="8016078" cy="5324535"/>
          </a:xfrm>
          <a:prstGeom prst="rect">
            <a:avLst/>
          </a:prstGeom>
          <a:noFill/>
        </p:spPr>
        <p:txBody>
          <a:bodyPr wrap="square" rtlCol="0">
            <a:spAutoFit/>
          </a:bodyPr>
          <a:lstStyle/>
          <a:p>
            <a:pPr algn="ctr">
              <a:lnSpc>
                <a:spcPct val="250000"/>
              </a:lnSpc>
            </a:pPr>
            <a:r>
              <a:rPr lang="fa-IR" sz="5400" dirty="0" smtClean="0">
                <a:solidFill>
                  <a:srgbClr val="C00000"/>
                </a:solidFill>
                <a:cs typeface="B Titr" panose="00000700000000000000" pitchFamily="2" charset="-78"/>
              </a:rPr>
              <a:t>علوم </a:t>
            </a:r>
          </a:p>
          <a:p>
            <a:pPr algn="ctr">
              <a:lnSpc>
                <a:spcPct val="250000"/>
              </a:lnSpc>
            </a:pPr>
            <a:r>
              <a:rPr lang="fa-IR" sz="5400" dirty="0" smtClean="0">
                <a:solidFill>
                  <a:srgbClr val="C00000"/>
                </a:solidFill>
                <a:cs typeface="B Titr" panose="00000700000000000000" pitchFamily="2" charset="-78"/>
              </a:rPr>
              <a:t>تنظیم عصبی </a:t>
            </a:r>
            <a:endParaRPr lang="fa-IR" sz="5400" dirty="0" smtClean="0">
              <a:solidFill>
                <a:srgbClr val="C00000"/>
              </a:solidFill>
              <a:cs typeface="B Titr" panose="00000700000000000000" pitchFamily="2" charset="-78"/>
            </a:endParaRPr>
          </a:p>
          <a:p>
            <a:pPr algn="ctr">
              <a:lnSpc>
                <a:spcPct val="250000"/>
              </a:lnSpc>
            </a:pPr>
            <a:r>
              <a:rPr lang="fa-IR" sz="2800" dirty="0" smtClean="0">
                <a:solidFill>
                  <a:srgbClr val="C00000"/>
                </a:solidFill>
                <a:cs typeface="B Titr" panose="00000700000000000000" pitchFamily="2" charset="-78"/>
              </a:rPr>
              <a:t>مدرس: حمید چراغیان</a:t>
            </a:r>
            <a:endParaRPr lang="en-US" sz="28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340579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707" y="2160495"/>
            <a:ext cx="11268634" cy="4016468"/>
          </a:xfrm>
        </p:spPr>
        <p:txBody>
          <a:bodyPr>
            <a:normAutofit fontScale="85000" lnSpcReduction="10000"/>
          </a:bodyPr>
          <a:lstStyle/>
          <a:p>
            <a:pPr algn="just" rtl="1">
              <a:lnSpc>
                <a:spcPct val="150000"/>
              </a:lnSpc>
              <a:buFont typeface="Wingdings" pitchFamily="2" charset="2"/>
              <a:buChar char="q"/>
            </a:pPr>
            <a:r>
              <a:rPr lang="fa-IR" b="1" dirty="0" smtClean="0">
                <a:cs typeface="B Nazanin" pitchFamily="2" charset="-78"/>
              </a:rPr>
              <a:t>نکته: چین خوردگی های مخ منجر به افزایش سطح و همچنین افزایش تعداد نورون های آن می شود.  </a:t>
            </a:r>
          </a:p>
          <a:p>
            <a:pPr algn="just" rtl="1">
              <a:lnSpc>
                <a:spcPct val="150000"/>
              </a:lnSpc>
              <a:buFont typeface="Wingdings" pitchFamily="2" charset="2"/>
              <a:buChar char="q"/>
            </a:pPr>
            <a:r>
              <a:rPr lang="fa-IR" b="1" dirty="0" smtClean="0">
                <a:cs typeface="B Nazanin" pitchFamily="2" charset="-78"/>
              </a:rPr>
              <a:t>یک شیار عمیق مخ را به دو نیمکره تقسیم می کند. نیمکره راست و چپ. نیمکره چپ فعالیت نیمکره راست بدن و نیمکره راست فعالیت های نیمه چپ بدن را کنترل می کند. این نیمکره ها با هم در ارتباط هستند و فعالیت های مشترک نیز دارند. مثلا وقتی به جسمی نگاه می کنیم، هر دو چشم و هر دو نیمکره با همکاری یکدیگر عمل می کنند. </a:t>
            </a:r>
          </a:p>
          <a:p>
            <a:pPr algn="just" rtl="1">
              <a:lnSpc>
                <a:spcPct val="150000"/>
              </a:lnSpc>
              <a:buFont typeface="Wingdings" pitchFamily="2" charset="2"/>
              <a:buChar char="q"/>
            </a:pPr>
            <a:r>
              <a:rPr lang="fa-IR" b="1" dirty="0" smtClean="0">
                <a:cs typeface="B Nazanin" pitchFamily="2" charset="-78"/>
              </a:rPr>
              <a:t>بخشی که دو نیمکره را به یکدیگر وصل میکند را در اصطلاح </a:t>
            </a:r>
            <a:r>
              <a:rPr lang="fa-IR" b="1" dirty="0" smtClean="0">
                <a:solidFill>
                  <a:srgbClr val="FF0000"/>
                </a:solidFill>
                <a:cs typeface="B Nazanin" pitchFamily="2" charset="-78"/>
              </a:rPr>
              <a:t>جسم پینه ای</a:t>
            </a:r>
            <a:r>
              <a:rPr lang="fa-IR" b="1" dirty="0" smtClean="0">
                <a:cs typeface="B Nazanin" pitchFamily="2" charset="-78"/>
              </a:rPr>
              <a:t>(</a:t>
            </a:r>
            <a:r>
              <a:rPr lang="en-US" b="1" dirty="0" smtClean="0">
                <a:cs typeface="B Nazanin" pitchFamily="2" charset="-78"/>
              </a:rPr>
              <a:t>corpus </a:t>
            </a:r>
            <a:r>
              <a:rPr lang="en-US" b="1" dirty="0" err="1" smtClean="0">
                <a:cs typeface="B Nazanin" pitchFamily="2" charset="-78"/>
              </a:rPr>
              <a:t>callosum</a:t>
            </a:r>
            <a:r>
              <a:rPr lang="fa-IR" b="1" dirty="0" smtClean="0">
                <a:cs typeface="B Nazanin" pitchFamily="2" charset="-78"/>
              </a:rPr>
              <a:t>) می نامند. </a:t>
            </a:r>
          </a:p>
          <a:p>
            <a:pPr>
              <a:lnSpc>
                <a:spcPct val="150000"/>
              </a:lnSpc>
              <a:buFont typeface="Wingdings" pitchFamily="2" charset="2"/>
              <a:buChar char="q"/>
            </a:pP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2" y="365125"/>
            <a:ext cx="10515600" cy="1325563"/>
          </a:xfrm>
        </p:spPr>
        <p:txBody>
          <a:bodyPr>
            <a:normAutofit/>
          </a:bodyPr>
          <a:lstStyle/>
          <a:p>
            <a:pPr algn="ctr"/>
            <a:r>
              <a:rPr lang="fa-IR" sz="5400" b="1" dirty="0">
                <a:solidFill>
                  <a:srgbClr val="FF0000"/>
                </a:solidFill>
                <a:latin typeface="+mn-lt"/>
                <a:ea typeface="+mn-ea"/>
                <a:cs typeface="B Nazanin" pitchFamily="2" charset="-78"/>
              </a:rPr>
              <a:t>قشر مغز</a:t>
            </a:r>
            <a:endParaRPr lang="en-US" sz="5400" b="1" dirty="0">
              <a:solidFill>
                <a:srgbClr val="FF0000"/>
              </a:solidFill>
              <a:latin typeface="+mn-lt"/>
              <a:ea typeface="+mn-ea"/>
              <a:cs typeface="B Nazanin" pitchFamily="2" charset="-78"/>
            </a:endParaRPr>
          </a:p>
        </p:txBody>
      </p:sp>
      <p:sp>
        <p:nvSpPr>
          <p:cNvPr id="3" name="Content Placeholder 2"/>
          <p:cNvSpPr>
            <a:spLocks noGrp="1"/>
          </p:cNvSpPr>
          <p:nvPr>
            <p:ph idx="1"/>
          </p:nvPr>
        </p:nvSpPr>
        <p:spPr>
          <a:xfrm>
            <a:off x="1151964" y="2506662"/>
            <a:ext cx="10515600" cy="4351338"/>
          </a:xfrm>
        </p:spPr>
        <p:txBody>
          <a:bodyPr>
            <a:normAutofit/>
          </a:bodyPr>
          <a:lstStyle/>
          <a:p>
            <a:pPr algn="just" rtl="1">
              <a:lnSpc>
                <a:spcPct val="150000"/>
              </a:lnSpc>
              <a:buFont typeface="Wingdings" pitchFamily="2" charset="2"/>
              <a:buChar char="q"/>
            </a:pPr>
            <a:r>
              <a:rPr lang="fa-IR" sz="2400" b="1" dirty="0" smtClean="0">
                <a:cs typeface="B Nazanin" pitchFamily="2" charset="-78"/>
              </a:rPr>
              <a:t>لایه خارجی سلول های عصبی در مخ که فقط در حد چند میلی متر ضخامت دارد، قشر مخ یا </a:t>
            </a:r>
            <a:r>
              <a:rPr lang="en-US" sz="2400" b="1" dirty="0" smtClean="0">
                <a:cs typeface="B Nazanin" pitchFamily="2" charset="-78"/>
              </a:rPr>
              <a:t>Cortex</a:t>
            </a:r>
            <a:r>
              <a:rPr lang="fa-IR" sz="2400" b="1" dirty="0" smtClean="0">
                <a:cs typeface="B Nazanin" pitchFamily="2" charset="-78"/>
              </a:rPr>
              <a:t> نامیده می شود. </a:t>
            </a:r>
          </a:p>
          <a:p>
            <a:pPr algn="just" rtl="1">
              <a:lnSpc>
                <a:spcPct val="150000"/>
              </a:lnSpc>
              <a:buFont typeface="Wingdings" pitchFamily="2" charset="2"/>
              <a:buChar char="q"/>
            </a:pPr>
            <a:r>
              <a:rPr lang="fa-IR" sz="2400" b="1" dirty="0" smtClean="0">
                <a:cs typeface="B Nazanin" pitchFamily="2" charset="-78"/>
              </a:rPr>
              <a:t>قشر مغز خاکستری رنگ بوده و مرکز بسیاری از اعمال ارادی بدن است.  </a:t>
            </a:r>
          </a:p>
          <a:p>
            <a:pPr algn="just" rtl="1">
              <a:lnSpc>
                <a:spcPct val="150000"/>
              </a:lnSpc>
              <a:buFont typeface="Wingdings" pitchFamily="2" charset="2"/>
              <a:buChar char="q"/>
            </a:pPr>
            <a:r>
              <a:rPr lang="fa-IR" sz="2400" b="1" dirty="0" smtClean="0">
                <a:cs typeface="B Nazanin" pitchFamily="2" charset="-78"/>
              </a:rPr>
              <a:t>قشر مخ شامل سه عملکرد تخصصی است. نواحی حسی که در ارتباط با حواس قرار دارند، نواحی حرکتی که مربوط به حرکت می باشند و یکسری ناحیه که به نواحی ارتباطی معروف هستند و مسئول تلفیق اطلاعات می باشند و در ارتباط با رفتارهای آگاهانه فعالیت دارند. </a:t>
            </a:r>
            <a:endParaRPr lang="en-US" sz="2400" b="1" dirty="0">
              <a:cs typeface="B Nazanin" pitchFamily="2" charset="-78"/>
            </a:endParaRPr>
          </a:p>
        </p:txBody>
      </p:sp>
    </p:spTree>
    <p:extLst>
      <p:ext uri="{BB962C8B-B14F-4D97-AF65-F5344CB8AC3E}">
        <p14:creationId xmlns="" xmlns:p14="http://schemas.microsoft.com/office/powerpoint/2010/main" val="340171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dirty="0">
                <a:solidFill>
                  <a:srgbClr val="FF0000"/>
                </a:solidFill>
                <a:latin typeface="+mn-lt"/>
                <a:ea typeface="+mn-ea"/>
                <a:cs typeface="B Nazanin" pitchFamily="2" charset="-78"/>
              </a:rPr>
              <a:t>مخچه</a:t>
            </a:r>
            <a:endParaRPr lang="en-US" sz="2500" b="1" dirty="0">
              <a:solidFill>
                <a:srgbClr val="FF0000"/>
              </a:solidFill>
              <a:latin typeface="+mn-lt"/>
              <a:ea typeface="+mn-ea"/>
              <a:cs typeface="B Nazanin" pitchFamily="2" charset="-78"/>
            </a:endParaRPr>
          </a:p>
        </p:txBody>
      </p:sp>
      <p:sp>
        <p:nvSpPr>
          <p:cNvPr id="3" name="Content Placeholder 2"/>
          <p:cNvSpPr>
            <a:spLocks noGrp="1"/>
          </p:cNvSpPr>
          <p:nvPr>
            <p:ph idx="1"/>
          </p:nvPr>
        </p:nvSpPr>
        <p:spPr>
          <a:xfrm>
            <a:off x="838199" y="2545975"/>
            <a:ext cx="10681447" cy="3630987"/>
          </a:xfrm>
        </p:spPr>
        <p:txBody>
          <a:bodyPr>
            <a:normAutofit lnSpcReduction="10000"/>
          </a:bodyPr>
          <a:lstStyle/>
          <a:p>
            <a:pPr algn="just" rtl="1">
              <a:lnSpc>
                <a:spcPct val="160000"/>
              </a:lnSpc>
              <a:buNone/>
            </a:pPr>
            <a:r>
              <a:rPr lang="fa-IR" b="1" dirty="0" smtClean="0">
                <a:cs typeface="B Nazanin" pitchFamily="2" charset="-78"/>
              </a:rPr>
              <a:t>مخچه که </a:t>
            </a:r>
            <a:r>
              <a:rPr lang="fa-IR" b="1" dirty="0" smtClean="0">
                <a:solidFill>
                  <a:srgbClr val="FF0000"/>
                </a:solidFill>
                <a:cs typeface="B Nazanin" pitchFamily="2" charset="-78"/>
              </a:rPr>
              <a:t>مغز کوچک </a:t>
            </a:r>
            <a:r>
              <a:rPr lang="fa-IR" b="1" dirty="0" smtClean="0">
                <a:cs typeface="B Nazanin" pitchFamily="2" charset="-78"/>
              </a:rPr>
              <a:t>نیز نامیده می شود، همانند مخ </a:t>
            </a:r>
            <a:r>
              <a:rPr lang="fa-IR" b="1" dirty="0" smtClean="0">
                <a:solidFill>
                  <a:srgbClr val="FF0000"/>
                </a:solidFill>
                <a:cs typeface="B Nazanin" pitchFamily="2" charset="-78"/>
              </a:rPr>
              <a:t>دو نیمکره </a:t>
            </a:r>
            <a:r>
              <a:rPr lang="fa-IR" b="1" dirty="0" smtClean="0">
                <a:cs typeface="B Nazanin" pitchFamily="2" charset="-78"/>
              </a:rPr>
              <a:t>دارد. سطح این بخش نیز همانند مخ بسیار </a:t>
            </a:r>
            <a:r>
              <a:rPr lang="fa-IR" b="1" dirty="0" smtClean="0">
                <a:solidFill>
                  <a:srgbClr val="FF0000"/>
                </a:solidFill>
                <a:cs typeface="B Nazanin" pitchFamily="2" charset="-78"/>
              </a:rPr>
              <a:t>چین خورده </a:t>
            </a:r>
            <a:r>
              <a:rPr lang="fa-IR" b="1" dirty="0" smtClean="0">
                <a:cs typeface="B Nazanin" pitchFamily="2" charset="-78"/>
              </a:rPr>
              <a:t>است. این بخش در </a:t>
            </a:r>
            <a:r>
              <a:rPr lang="fa-IR" b="1" dirty="0" smtClean="0">
                <a:solidFill>
                  <a:srgbClr val="FF0000"/>
                </a:solidFill>
                <a:cs typeface="B Nazanin" pitchFamily="2" charset="-78"/>
              </a:rPr>
              <a:t>تنظیم و هماهنگی حرکات </a:t>
            </a:r>
            <a:r>
              <a:rPr lang="fa-IR" b="1" dirty="0" smtClean="0">
                <a:cs typeface="B Nazanin" pitchFamily="2" charset="-78"/>
              </a:rPr>
              <a:t>و </a:t>
            </a:r>
            <a:r>
              <a:rPr lang="fa-IR" b="1" dirty="0" smtClean="0">
                <a:solidFill>
                  <a:srgbClr val="FF0000"/>
                </a:solidFill>
                <a:cs typeface="B Nazanin" pitchFamily="2" charset="-78"/>
              </a:rPr>
              <a:t>تعادل</a:t>
            </a:r>
            <a:r>
              <a:rPr lang="fa-IR" b="1" dirty="0" smtClean="0">
                <a:cs typeface="B Nazanin" pitchFamily="2" charset="-78"/>
              </a:rPr>
              <a:t> نقش مهمی دارد.  </a:t>
            </a:r>
          </a:p>
          <a:p>
            <a:pPr algn="just" rtl="1">
              <a:lnSpc>
                <a:spcPct val="160000"/>
              </a:lnSpc>
              <a:buNone/>
            </a:pPr>
            <a:r>
              <a:rPr lang="fa-IR" b="1" dirty="0">
                <a:cs typeface="B Nazanin" pitchFamily="2" charset="-78"/>
              </a:rPr>
              <a:t>بخش میانی </a:t>
            </a:r>
            <a:r>
              <a:rPr lang="fa-IR" b="1" dirty="0" smtClean="0">
                <a:cs typeface="B Nazanin" pitchFamily="2" charset="-78"/>
              </a:rPr>
              <a:t>مخچه که </a:t>
            </a:r>
            <a:r>
              <a:rPr lang="fa-IR" b="1" dirty="0">
                <a:cs typeface="B Nazanin" pitchFamily="2" charset="-78"/>
              </a:rPr>
              <a:t>دو </a:t>
            </a:r>
            <a:r>
              <a:rPr lang="fa-IR" b="1" dirty="0" smtClean="0">
                <a:cs typeface="B Nazanin" pitchFamily="2" charset="-78"/>
              </a:rPr>
              <a:t>نیم‌کره </a:t>
            </a:r>
            <a:r>
              <a:rPr lang="fa-IR" b="1" dirty="0">
                <a:cs typeface="B Nazanin" pitchFamily="2" charset="-78"/>
              </a:rPr>
              <a:t>چپ و راست </a:t>
            </a:r>
            <a:r>
              <a:rPr lang="fa-IR" b="1" dirty="0" smtClean="0">
                <a:cs typeface="B Nazanin" pitchFamily="2" charset="-78"/>
              </a:rPr>
              <a:t>را </a:t>
            </a:r>
            <a:r>
              <a:rPr lang="fa-IR" b="1" dirty="0">
                <a:cs typeface="B Nazanin" pitchFamily="2" charset="-78"/>
              </a:rPr>
              <a:t>از هم جدا </a:t>
            </a:r>
            <a:r>
              <a:rPr lang="fa-IR" b="1" dirty="0" smtClean="0">
                <a:cs typeface="B Nazanin" pitchFamily="2" charset="-78"/>
              </a:rPr>
              <a:t>می‌کند </a:t>
            </a:r>
            <a:r>
              <a:rPr lang="fa-IR" b="1" dirty="0" smtClean="0">
                <a:solidFill>
                  <a:srgbClr val="FF0000"/>
                </a:solidFill>
                <a:cs typeface="B Nazanin" pitchFamily="2" charset="-78"/>
              </a:rPr>
              <a:t>کرمینه</a:t>
            </a:r>
            <a:r>
              <a:rPr lang="fa-IR" b="1" dirty="0" smtClean="0">
                <a:cs typeface="B Nazanin" pitchFamily="2" charset="-78"/>
              </a:rPr>
              <a:t> نام دارد. دلیل </a:t>
            </a:r>
            <a:r>
              <a:rPr lang="fa-IR" b="1" dirty="0">
                <a:cs typeface="B Nazanin" pitchFamily="2" charset="-78"/>
              </a:rPr>
              <a:t>این نامگذاری همسانی شکل این بخش با کِرم است</a:t>
            </a:r>
            <a:r>
              <a:rPr lang="fa-IR" b="1" dirty="0" smtClean="0">
                <a:cs typeface="B Nazanin" pitchFamily="2" charset="-78"/>
              </a:rPr>
              <a:t>.</a:t>
            </a:r>
            <a:endParaRPr lang="fa-IR" b="1" dirty="0">
              <a:cs typeface="B Nazanin" pitchFamily="2" charset="-78"/>
            </a:endParaRPr>
          </a:p>
        </p:txBody>
      </p:sp>
    </p:spTree>
    <p:extLst>
      <p:ext uri="{BB962C8B-B14F-4D97-AF65-F5344CB8AC3E}">
        <p14:creationId xmlns="" xmlns:p14="http://schemas.microsoft.com/office/powerpoint/2010/main" val="229574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9" y="2196353"/>
            <a:ext cx="11013141" cy="3980610"/>
          </a:xfrm>
        </p:spPr>
        <p:txBody>
          <a:bodyPr>
            <a:normAutofit fontScale="92500" lnSpcReduction="10000"/>
          </a:bodyPr>
          <a:lstStyle/>
          <a:p>
            <a:pPr algn="just" rtl="1">
              <a:lnSpc>
                <a:spcPct val="160000"/>
              </a:lnSpc>
              <a:buNone/>
            </a:pPr>
            <a:r>
              <a:rPr lang="fa-IR" b="1" dirty="0" smtClean="0">
                <a:cs typeface="B Nazanin" pitchFamily="2" charset="-78"/>
              </a:rPr>
              <a:t>حین ورزش کمک به حفظ تعادل در جهات مختلف بر عهده مخچه است. در این شرایط پیام هایی از اندام های مختلف مثل چشم، گوش، پوست و... به مراکز عصبی و بخصوص مخچه ارسال می شود. مخچه با بررسی این اطلاعات پیام حرکتی را برای ماهیچه ها می فرستد که با انقباض آنها تعادل بدن در هر حالتی حفظ می شود. در حالت های عادی مثل نشستن، راه رفتن و... نیز مخچه در حفظ تعادل نقش دارد. </a:t>
            </a:r>
          </a:p>
          <a:p>
            <a:pPr algn="just" rtl="1">
              <a:lnSpc>
                <a:spcPct val="160000"/>
              </a:lnSpc>
              <a:buNone/>
            </a:pPr>
            <a:r>
              <a:rPr lang="fa-IR" b="1" dirty="0" smtClean="0">
                <a:cs typeface="B Nazanin" pitchFamily="2" charset="-78"/>
              </a:rPr>
              <a:t>بند بازان و افرادی که ژیمناستیک کار می کنند، با تمرین بیشتر مخچه خود را تقویت می کنند.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mid\Desktop\Untitled.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09389" y="430305"/>
            <a:ext cx="7327152" cy="260760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hamid\Desktop\gymnastics-handstand-silhouette-page17-1004-full.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0988" y="3281082"/>
            <a:ext cx="4978400" cy="3429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hamid\Desktop\gymnastics-handstand-silhouette-gymnastics-female-silhouette.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590119" y="4303059"/>
            <a:ext cx="3695700"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60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smtClean="0">
                <a:solidFill>
                  <a:srgbClr val="FF0000"/>
                </a:solidFill>
                <a:cs typeface="B Nazanin" pitchFamily="2" charset="-78"/>
              </a:rPr>
              <a:t>دستگاه لیمبیک</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313766" y="1753907"/>
            <a:ext cx="11739282" cy="1114799"/>
          </a:xfrm>
        </p:spPr>
        <p:txBody>
          <a:bodyPr>
            <a:noAutofit/>
          </a:bodyPr>
          <a:lstStyle/>
          <a:p>
            <a:pPr algn="r" rtl="1">
              <a:lnSpc>
                <a:spcPct val="150000"/>
              </a:lnSpc>
              <a:buNone/>
            </a:pPr>
            <a:r>
              <a:rPr lang="fa-IR" sz="2400" b="1" dirty="0" smtClean="0">
                <a:cs typeface="B Nazanin" pitchFamily="2" charset="-78"/>
              </a:rPr>
              <a:t>این بخش که </a:t>
            </a:r>
            <a:r>
              <a:rPr lang="fa-IR" sz="2400" b="1" dirty="0" smtClean="0">
                <a:solidFill>
                  <a:srgbClr val="FF0000"/>
                </a:solidFill>
                <a:cs typeface="B Nazanin" pitchFamily="2" charset="-78"/>
              </a:rPr>
              <a:t>مغز احساسی </a:t>
            </a:r>
            <a:r>
              <a:rPr lang="fa-IR" sz="2400" b="1" dirty="0" smtClean="0">
                <a:cs typeface="B Nazanin" pitchFamily="2" charset="-78"/>
              </a:rPr>
              <a:t>نیز نامیده می شود در درون مخ مدفون شده است. این سیستم از سه بخش </a:t>
            </a:r>
            <a:r>
              <a:rPr lang="fa-IR" sz="2400" b="1" dirty="0" smtClean="0">
                <a:solidFill>
                  <a:srgbClr val="FF0000"/>
                </a:solidFill>
                <a:cs typeface="B Nazanin" pitchFamily="2" charset="-78"/>
              </a:rPr>
              <a:t>تالاموس</a:t>
            </a:r>
            <a:r>
              <a:rPr lang="fa-IR" sz="2400" b="1" dirty="0" smtClean="0">
                <a:cs typeface="B Nazanin" pitchFamily="2" charset="-78"/>
              </a:rPr>
              <a:t>، </a:t>
            </a:r>
            <a:r>
              <a:rPr lang="fa-IR" sz="2400" b="1" dirty="0" smtClean="0">
                <a:solidFill>
                  <a:srgbClr val="FF0000"/>
                </a:solidFill>
                <a:cs typeface="B Nazanin" pitchFamily="2" charset="-78"/>
              </a:rPr>
              <a:t>هیپوتالاموس</a:t>
            </a:r>
            <a:r>
              <a:rPr lang="fa-IR" sz="2400" b="1" dirty="0" smtClean="0">
                <a:cs typeface="B Nazanin" pitchFamily="2" charset="-78"/>
              </a:rPr>
              <a:t> و </a:t>
            </a:r>
            <a:r>
              <a:rPr lang="fa-IR" sz="2400" b="1" dirty="0" smtClean="0">
                <a:solidFill>
                  <a:srgbClr val="FF0000"/>
                </a:solidFill>
                <a:cs typeface="B Nazanin" pitchFamily="2" charset="-78"/>
              </a:rPr>
              <a:t>آمیگدال(بادامک)</a:t>
            </a:r>
            <a:r>
              <a:rPr lang="fa-IR" sz="2400" b="1" dirty="0" smtClean="0">
                <a:cs typeface="B Nazanin" pitchFamily="2" charset="-78"/>
              </a:rPr>
              <a:t> ساخته شده است. </a:t>
            </a:r>
            <a:endParaRPr lang="en-US" sz="2400" b="1" dirty="0">
              <a:cs typeface="B Nazanin" pitchFamily="2" charset="-78"/>
            </a:endParaRPr>
          </a:p>
        </p:txBody>
      </p:sp>
      <p:pic>
        <p:nvPicPr>
          <p:cNvPr id="7170" name="Picture 2" descr="C:\Users\hamid\Desktop\brainlabel.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4416" y="3245225"/>
            <a:ext cx="6615952" cy="3307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696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1341" y="1990165"/>
            <a:ext cx="7745506" cy="3944471"/>
          </a:xfrm>
        </p:spPr>
        <p:txBody>
          <a:bodyPr>
            <a:normAutofit lnSpcReduction="10000"/>
          </a:bodyPr>
          <a:lstStyle/>
          <a:p>
            <a:pPr algn="just" rtl="1">
              <a:lnSpc>
                <a:spcPct val="150000"/>
              </a:lnSpc>
              <a:buNone/>
            </a:pPr>
            <a:r>
              <a:rPr lang="fa-IR" sz="2400" b="1" dirty="0" smtClean="0">
                <a:cs typeface="B Nazanin" pitchFamily="2" charset="-78"/>
              </a:rPr>
              <a:t>تالاموس:</a:t>
            </a:r>
            <a:endParaRPr lang="en-US" sz="2400" b="1" dirty="0" smtClean="0">
              <a:cs typeface="B Nazanin" pitchFamily="2" charset="-78"/>
            </a:endParaRPr>
          </a:p>
          <a:p>
            <a:pPr algn="just" rtl="1">
              <a:lnSpc>
                <a:spcPct val="150000"/>
              </a:lnSpc>
              <a:buNone/>
            </a:pPr>
            <a:r>
              <a:rPr lang="fa-IR" sz="2400" b="1" dirty="0" smtClean="0">
                <a:cs typeface="B Nazanin" pitchFamily="2" charset="-78"/>
              </a:rPr>
              <a:t> ناحیه تلفیق کننده و مخابره کننده اطلاعات </a:t>
            </a:r>
          </a:p>
          <a:p>
            <a:pPr algn="just" rtl="1">
              <a:lnSpc>
                <a:spcPct val="150000"/>
              </a:lnSpc>
              <a:buNone/>
            </a:pPr>
            <a:r>
              <a:rPr lang="fa-IR" sz="2400" b="1" dirty="0" smtClean="0">
                <a:cs typeface="B Nazanin" pitchFamily="2" charset="-78"/>
              </a:rPr>
              <a:t>هیپوتالاموس:</a:t>
            </a:r>
            <a:endParaRPr lang="en-US" sz="2400" b="1" dirty="0" smtClean="0">
              <a:cs typeface="B Nazanin" pitchFamily="2" charset="-78"/>
            </a:endParaRPr>
          </a:p>
          <a:p>
            <a:pPr algn="just" rtl="1">
              <a:lnSpc>
                <a:spcPct val="150000"/>
              </a:lnSpc>
              <a:buNone/>
            </a:pPr>
            <a:r>
              <a:rPr lang="fa-IR" sz="2400" b="1" dirty="0" smtClean="0">
                <a:cs typeface="B Nazanin" pitchFamily="2" charset="-78"/>
              </a:rPr>
              <a:t> این بخش در اعمالی مثل احساسات، تشنگی، گرسنگی دخالت دارد. </a:t>
            </a:r>
          </a:p>
          <a:p>
            <a:pPr algn="just" rtl="1">
              <a:lnSpc>
                <a:spcPct val="150000"/>
              </a:lnSpc>
              <a:buNone/>
            </a:pPr>
            <a:r>
              <a:rPr lang="fa-IR" sz="2400" b="1" dirty="0" smtClean="0">
                <a:cs typeface="B Nazanin" pitchFamily="2" charset="-78"/>
              </a:rPr>
              <a:t>آمیگدال (بادامک):</a:t>
            </a:r>
            <a:endParaRPr lang="en-US" sz="2400" b="1" dirty="0" smtClean="0">
              <a:cs typeface="B Nazanin" pitchFamily="2" charset="-78"/>
            </a:endParaRPr>
          </a:p>
          <a:p>
            <a:pPr algn="just" rtl="1">
              <a:lnSpc>
                <a:spcPct val="150000"/>
              </a:lnSpc>
              <a:buNone/>
            </a:pPr>
            <a:r>
              <a:rPr lang="fa-IR" sz="2400" b="1" dirty="0" smtClean="0">
                <a:cs typeface="B Nazanin" pitchFamily="2" charset="-78"/>
              </a:rPr>
              <a:t> در اعمالی مثل ترس، احساسات و حافظه نقش دارد. </a:t>
            </a:r>
            <a:endParaRPr lang="en-US" sz="2400" b="1" dirty="0">
              <a:cs typeface="B Nazanin" pitchFamily="2" charset="-78"/>
            </a:endParaRPr>
          </a:p>
        </p:txBody>
      </p:sp>
      <p:pic>
        <p:nvPicPr>
          <p:cNvPr id="7171" name="Picture 3" descr="C:\Users\hamid\Desktop\20130713091122376_untitled-8.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0422" y="4567520"/>
            <a:ext cx="4855615" cy="1887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8468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solidFill>
                  <a:srgbClr val="FF0000"/>
                </a:solidFill>
                <a:cs typeface="B Nazanin" pitchFamily="2" charset="-78"/>
              </a:rPr>
              <a:t>ساقه مغز</a:t>
            </a:r>
            <a:endParaRPr lang="en-US" sz="4800" b="1" dirty="0">
              <a:solidFill>
                <a:srgbClr val="FF0000"/>
              </a:solidFill>
              <a:cs typeface="B Nazanin" pitchFamily="2" charset="-78"/>
            </a:endParaRPr>
          </a:p>
        </p:txBody>
      </p:sp>
      <p:sp>
        <p:nvSpPr>
          <p:cNvPr id="3" name="Content Placeholder 2"/>
          <p:cNvSpPr>
            <a:spLocks noGrp="1"/>
          </p:cNvSpPr>
          <p:nvPr>
            <p:ph idx="1"/>
          </p:nvPr>
        </p:nvSpPr>
        <p:spPr>
          <a:xfrm>
            <a:off x="573741" y="2241176"/>
            <a:ext cx="11403104" cy="2492190"/>
          </a:xfrm>
        </p:spPr>
        <p:txBody>
          <a:bodyPr>
            <a:noAutofit/>
          </a:bodyPr>
          <a:lstStyle/>
          <a:p>
            <a:pPr algn="just" rtl="1">
              <a:lnSpc>
                <a:spcPct val="150000"/>
              </a:lnSpc>
              <a:buNone/>
            </a:pPr>
            <a:r>
              <a:rPr lang="fa-IR" sz="2400" b="1" dirty="0" smtClean="0">
                <a:cs typeface="B Nazanin" pitchFamily="2" charset="-78"/>
              </a:rPr>
              <a:t>این بخش ساقه مانند می باشد و در </a:t>
            </a:r>
            <a:r>
              <a:rPr lang="fa-IR" sz="2400" b="1" dirty="0" smtClean="0">
                <a:solidFill>
                  <a:srgbClr val="FF0000"/>
                </a:solidFill>
                <a:cs typeface="B Nazanin" pitchFamily="2" charset="-78"/>
              </a:rPr>
              <a:t>زیر مخ </a:t>
            </a:r>
            <a:r>
              <a:rPr lang="fa-IR" sz="2400" b="1" dirty="0" smtClean="0">
                <a:cs typeface="B Nazanin" pitchFamily="2" charset="-78"/>
              </a:rPr>
              <a:t>قرار گرفته است. ساقه مغز مخ و مخچه را به نخاع متصل می کند و با انجام بسیاری از کارهای حیاتی در ارتباط است: تنفس، ضربان قلب و فشار خون.</a:t>
            </a:r>
          </a:p>
          <a:p>
            <a:pPr algn="just" rtl="1">
              <a:lnSpc>
                <a:spcPct val="150000"/>
              </a:lnSpc>
              <a:buNone/>
            </a:pPr>
            <a:r>
              <a:rPr lang="fa-IR" sz="2400" b="1" dirty="0" smtClean="0">
                <a:cs typeface="B Nazanin" pitchFamily="2" charset="-78"/>
              </a:rPr>
              <a:t>این بخش خود شامل سه جزء </a:t>
            </a:r>
            <a:r>
              <a:rPr lang="fa-IR" sz="2400" b="1" dirty="0">
                <a:cs typeface="B Nazanin" pitchFamily="2" charset="-78"/>
              </a:rPr>
              <a:t>مغز میانی، پل مغزی و </a:t>
            </a:r>
            <a:r>
              <a:rPr lang="fa-IR" sz="2400" b="1" dirty="0" smtClean="0">
                <a:cs typeface="B Nazanin" pitchFamily="2" charset="-78"/>
              </a:rPr>
              <a:t>مدولا(بصل النخاع) است. </a:t>
            </a:r>
          </a:p>
          <a:p>
            <a:pPr algn="just" rtl="1">
              <a:lnSpc>
                <a:spcPct val="150000"/>
              </a:lnSpc>
              <a:buNone/>
            </a:pPr>
            <a:r>
              <a:rPr lang="fa-IR" sz="2400" b="1" dirty="0" smtClean="0">
                <a:cs typeface="B Nazanin" pitchFamily="2" charset="-78"/>
              </a:rPr>
              <a:t>مغز میانی </a:t>
            </a:r>
            <a:r>
              <a:rPr lang="fa-IR" sz="2400" b="1" dirty="0">
                <a:cs typeface="B Nazanin" pitchFamily="2" charset="-78"/>
              </a:rPr>
              <a:t>از تکتوم و تگومنت(مرتبط با اعمالی مثل خواب و بیداری، تنظیم دمای بدن، دیدن و شنیدن و ... است) ساخته شده است</a:t>
            </a:r>
            <a:r>
              <a:rPr lang="fa-IR" sz="2400" b="1" dirty="0" smtClean="0">
                <a:cs typeface="B Nazanin" pitchFamily="2" charset="-78"/>
              </a:rPr>
              <a:t>.</a:t>
            </a:r>
            <a:endParaRPr lang="fa-IR" sz="2400" b="1" dirty="0">
              <a:cs typeface="B Nazanin" pitchFamily="2" charset="-78"/>
            </a:endParaRPr>
          </a:p>
        </p:txBody>
      </p:sp>
    </p:spTree>
    <p:extLst>
      <p:ext uri="{BB962C8B-B14F-4D97-AF65-F5344CB8AC3E}">
        <p14:creationId xmlns="" xmlns:p14="http://schemas.microsoft.com/office/powerpoint/2010/main" val="129344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mid\Desktop\Untitled.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33929" y="3509682"/>
            <a:ext cx="5382697" cy="30704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58588" y="1679139"/>
            <a:ext cx="11654118" cy="2308324"/>
          </a:xfrm>
          <a:prstGeom prst="rect">
            <a:avLst/>
          </a:prstGeom>
        </p:spPr>
        <p:txBody>
          <a:bodyPr wrap="square">
            <a:spAutoFit/>
          </a:bodyPr>
          <a:lstStyle/>
          <a:p>
            <a:pPr algn="just" rtl="1">
              <a:lnSpc>
                <a:spcPct val="150000"/>
              </a:lnSpc>
              <a:buNone/>
            </a:pPr>
            <a:r>
              <a:rPr lang="fa-IR" sz="2400" b="1" dirty="0" smtClean="0">
                <a:cs typeface="B Nazanin" pitchFamily="2" charset="-78"/>
              </a:rPr>
              <a:t>بخش پل مغزی در </a:t>
            </a:r>
            <a:r>
              <a:rPr lang="fa-IR" sz="2400" b="1" dirty="0" smtClean="0">
                <a:solidFill>
                  <a:srgbClr val="FF0000"/>
                </a:solidFill>
                <a:cs typeface="B Nazanin" pitchFamily="2" charset="-78"/>
              </a:rPr>
              <a:t>کنترل حرکتی </a:t>
            </a:r>
            <a:r>
              <a:rPr lang="fa-IR" sz="2400" b="1" dirty="0" smtClean="0">
                <a:cs typeface="B Nazanin" pitchFamily="2" charset="-78"/>
              </a:rPr>
              <a:t>و </a:t>
            </a:r>
            <a:r>
              <a:rPr lang="fa-IR" sz="2400" b="1" dirty="0" smtClean="0">
                <a:solidFill>
                  <a:srgbClr val="FF0000"/>
                </a:solidFill>
                <a:cs typeface="B Nazanin" pitchFamily="2" charset="-78"/>
              </a:rPr>
              <a:t>آنالیز حسی </a:t>
            </a:r>
            <a:r>
              <a:rPr lang="fa-IR" sz="2400" b="1" dirty="0" smtClean="0">
                <a:cs typeface="B Nazanin" pitchFamily="2" charset="-78"/>
              </a:rPr>
              <a:t>نقش دارد. برای مثال اطلاعاتی که از گوش وارد مغز می شوند، ابتدا وارد پل مغزی می شوند. این قسمت همچنین دارای اجزائی است که در </a:t>
            </a:r>
            <a:r>
              <a:rPr lang="fa-IR" sz="2400" b="1" dirty="0" smtClean="0">
                <a:solidFill>
                  <a:srgbClr val="FF0000"/>
                </a:solidFill>
                <a:cs typeface="B Nazanin" pitchFamily="2" charset="-78"/>
              </a:rPr>
              <a:t>ایجاد آگاهی </a:t>
            </a:r>
            <a:r>
              <a:rPr lang="fa-IR" sz="2400" b="1" dirty="0" smtClean="0">
                <a:cs typeface="B Nazanin" pitchFamily="2" charset="-78"/>
              </a:rPr>
              <a:t>و </a:t>
            </a:r>
            <a:r>
              <a:rPr lang="fa-IR" sz="2400" b="1" dirty="0" smtClean="0">
                <a:solidFill>
                  <a:srgbClr val="FF0000"/>
                </a:solidFill>
                <a:cs typeface="B Nazanin" pitchFamily="2" charset="-78"/>
              </a:rPr>
              <a:t>خواب</a:t>
            </a:r>
            <a:r>
              <a:rPr lang="fa-IR" sz="2400" b="1" dirty="0" smtClean="0">
                <a:cs typeface="B Nazanin" pitchFamily="2" charset="-78"/>
              </a:rPr>
              <a:t> دخالت دارند. </a:t>
            </a:r>
          </a:p>
          <a:p>
            <a:pPr algn="just" rtl="1">
              <a:lnSpc>
                <a:spcPct val="150000"/>
              </a:lnSpc>
              <a:buNone/>
            </a:pPr>
            <a:r>
              <a:rPr lang="fa-IR" sz="2400" b="1" dirty="0" smtClean="0">
                <a:cs typeface="B Nazanin" pitchFamily="2" charset="-78"/>
              </a:rPr>
              <a:t>مدولا(بصل النخاع): در </a:t>
            </a:r>
            <a:r>
              <a:rPr lang="fa-IR" sz="2400" b="1" dirty="0" smtClean="0">
                <a:solidFill>
                  <a:srgbClr val="FF0000"/>
                </a:solidFill>
                <a:cs typeface="B Nazanin" pitchFamily="2" charset="-78"/>
              </a:rPr>
              <a:t>بالای نخاع </a:t>
            </a:r>
            <a:r>
              <a:rPr lang="fa-IR" sz="2400" b="1" dirty="0" smtClean="0">
                <a:cs typeface="B Nazanin" pitchFamily="2" charset="-78"/>
              </a:rPr>
              <a:t>قرار دارد و </a:t>
            </a:r>
            <a:r>
              <a:rPr lang="fa-IR" sz="2400" b="1" dirty="0" smtClean="0">
                <a:solidFill>
                  <a:srgbClr val="FF0000"/>
                </a:solidFill>
                <a:cs typeface="B Nazanin" pitchFamily="2" charset="-78"/>
              </a:rPr>
              <a:t>مرکز کنترل فعالیت های غیرارادی </a:t>
            </a:r>
            <a:r>
              <a:rPr lang="fa-IR" sz="2400" b="1" dirty="0" smtClean="0">
                <a:cs typeface="B Nazanin" pitchFamily="2" charset="-78"/>
              </a:rPr>
              <a:t>مثل تنفس ، ضربان قلب و فشار خون نقش دارد. با توجه به اهمیتی که دارد به آن</a:t>
            </a:r>
            <a:r>
              <a:rPr lang="fa-IR" sz="2400" b="1" dirty="0" smtClean="0">
                <a:solidFill>
                  <a:srgbClr val="FF0000"/>
                </a:solidFill>
                <a:cs typeface="B Nazanin" pitchFamily="2" charset="-78"/>
              </a:rPr>
              <a:t> گره حیات </a:t>
            </a:r>
            <a:r>
              <a:rPr lang="fa-IR" sz="2400" b="1" dirty="0" smtClean="0">
                <a:cs typeface="B Nazanin" pitchFamily="2" charset="-78"/>
              </a:rPr>
              <a:t>می گویند.</a:t>
            </a:r>
            <a:endParaRPr lang="en-US" sz="2400" b="1" dirty="0">
              <a:cs typeface="B Nazanin" pitchFamily="2" charset="-78"/>
            </a:endParaRPr>
          </a:p>
        </p:txBody>
      </p:sp>
    </p:spTree>
    <p:extLst>
      <p:ext uri="{BB962C8B-B14F-4D97-AF65-F5344CB8AC3E}">
        <p14:creationId xmlns="" xmlns:p14="http://schemas.microsoft.com/office/powerpoint/2010/main" val="662370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b="1" dirty="0" smtClean="0">
                <a:solidFill>
                  <a:srgbClr val="FF0000"/>
                </a:solidFill>
                <a:cs typeface="B Nazanin" pitchFamily="2" charset="-78"/>
              </a:rPr>
              <a:t>نخاع</a:t>
            </a:r>
            <a:endParaRPr lang="en-US" sz="4800" b="1" dirty="0">
              <a:solidFill>
                <a:srgbClr val="FF0000"/>
              </a:solidFill>
              <a:cs typeface="B Nazanin" pitchFamily="2" charset="-78"/>
            </a:endParaRPr>
          </a:p>
        </p:txBody>
      </p:sp>
      <p:sp>
        <p:nvSpPr>
          <p:cNvPr id="3" name="Content Placeholder 2"/>
          <p:cNvSpPr>
            <a:spLocks noGrp="1"/>
          </p:cNvSpPr>
          <p:nvPr>
            <p:ph idx="1"/>
          </p:nvPr>
        </p:nvSpPr>
        <p:spPr>
          <a:xfrm>
            <a:off x="448234" y="2731060"/>
            <a:ext cx="11434484" cy="3391834"/>
          </a:xfrm>
        </p:spPr>
        <p:txBody>
          <a:bodyPr>
            <a:noAutofit/>
          </a:bodyPr>
          <a:lstStyle/>
          <a:p>
            <a:pPr algn="justLow" rtl="1">
              <a:lnSpc>
                <a:spcPct val="200000"/>
              </a:lnSpc>
              <a:buNone/>
            </a:pPr>
            <a:r>
              <a:rPr lang="fa-IR" sz="2400" b="1" dirty="0" smtClean="0">
                <a:cs typeface="B Nazanin" pitchFamily="2" charset="-78"/>
              </a:rPr>
              <a:t>شبیه طناب سفید رنگی در درون ستون مهره ها قرار دارد و از بصل النخاع تا کمر امتداد دارد. </a:t>
            </a:r>
          </a:p>
          <a:p>
            <a:pPr algn="justLow" rtl="1">
              <a:lnSpc>
                <a:spcPct val="200000"/>
              </a:lnSpc>
              <a:buNone/>
            </a:pPr>
            <a:r>
              <a:rPr lang="fa-IR" sz="2400" b="1" dirty="0" smtClean="0">
                <a:cs typeface="B Nazanin" pitchFamily="2" charset="-78"/>
              </a:rPr>
              <a:t>نخاع رابط بین مغز و دستگاه عصبی محیطی(</a:t>
            </a:r>
            <a:r>
              <a:rPr lang="en-US" sz="2400" b="1" dirty="0" smtClean="0">
                <a:cs typeface="B Nazanin" pitchFamily="2" charset="-78"/>
              </a:rPr>
              <a:t>PNS</a:t>
            </a:r>
            <a:r>
              <a:rPr lang="fa-IR" sz="2400" b="1" dirty="0" smtClean="0">
                <a:cs typeface="B Nazanin" pitchFamily="2" charset="-78"/>
              </a:rPr>
              <a:t>) است که اطلاعات را به مغز و دستورهای مغز را به اندام های بدن می رساند. </a:t>
            </a:r>
          </a:p>
          <a:p>
            <a:pPr algn="justLow" rtl="1">
              <a:lnSpc>
                <a:spcPct val="200000"/>
              </a:lnSpc>
              <a:buNone/>
            </a:pPr>
            <a:r>
              <a:rPr lang="fa-IR" sz="2400" b="1" dirty="0" smtClean="0">
                <a:cs typeface="B Nazanin" pitchFamily="2" charset="-78"/>
              </a:rPr>
              <a:t>مرکز برخی از انعکاس ها هست. </a:t>
            </a:r>
          </a:p>
        </p:txBody>
      </p:sp>
    </p:spTree>
    <p:extLst>
      <p:ext uri="{BB962C8B-B14F-4D97-AF65-F5344CB8AC3E}">
        <p14:creationId xmlns="" xmlns:p14="http://schemas.microsoft.com/office/powerpoint/2010/main" val="400732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2  Davat" pitchFamily="2" charset="-78"/>
              </a:rPr>
              <a:t>تنظیم عصبی</a:t>
            </a:r>
            <a:endParaRPr lang="en-US" dirty="0">
              <a:cs typeface="2  Davat" pitchFamily="2" charset="-78"/>
            </a:endParaRPr>
          </a:p>
        </p:txBody>
      </p:sp>
      <p:pic>
        <p:nvPicPr>
          <p:cNvPr id="4" name="Content Placeholder 3" descr="Infographic: Drawing shows the parts of the human nervous system."/>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4525043" y="1600200"/>
            <a:ext cx="3141915" cy="4876800"/>
          </a:xfrm>
          <a:prstGeom prst="rect">
            <a:avLst/>
          </a:prstGeom>
          <a:noFill/>
          <a:ln>
            <a:noFill/>
          </a:ln>
        </p:spPr>
      </p:pic>
    </p:spTree>
    <p:extLst>
      <p:ext uri="{BB962C8B-B14F-4D97-AF65-F5344CB8AC3E}">
        <p14:creationId xmlns="" xmlns:p14="http://schemas.microsoft.com/office/powerpoint/2010/main" val="618737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682" y="2151145"/>
            <a:ext cx="10981764" cy="3693319"/>
          </a:xfrm>
          <a:prstGeom prst="rect">
            <a:avLst/>
          </a:prstGeom>
        </p:spPr>
        <p:txBody>
          <a:bodyPr wrap="square">
            <a:spAutoFit/>
          </a:bodyPr>
          <a:lstStyle/>
          <a:p>
            <a:pPr algn="justLow" rtl="1">
              <a:lnSpc>
                <a:spcPct val="200000"/>
              </a:lnSpc>
              <a:buNone/>
            </a:pPr>
            <a:r>
              <a:rPr lang="fa-IR" sz="2400" b="1" dirty="0" smtClean="0">
                <a:cs typeface="B Nazanin" pitchFamily="2" charset="-78"/>
              </a:rPr>
              <a:t>به هر قسمت نخاع از گردن تا کمر تعدای عصب وارد و خارج می شود که ماهیچه ها و بخشی از  اندام های بدن را کنترل می کند. مثلا </a:t>
            </a:r>
            <a:r>
              <a:rPr lang="fa-IR" sz="2400" b="1" dirty="0" smtClean="0">
                <a:solidFill>
                  <a:srgbClr val="C00000"/>
                </a:solidFill>
                <a:cs typeface="B Nazanin" pitchFamily="2" charset="-78"/>
              </a:rPr>
              <a:t>اعصابی که از کمر خارج می شوند، حرکات و احساس های پا را کنترل می کنند</a:t>
            </a:r>
            <a:r>
              <a:rPr lang="fa-IR" sz="2400" b="1" dirty="0" smtClean="0">
                <a:cs typeface="B Nazanin" pitchFamily="2" charset="-78"/>
              </a:rPr>
              <a:t>. به همین دلیل در افرادی که نخاع آنها آسیب دیده ، ناتوانی حسی و حرکتی در سطوح مختلف ایجاد می شود. بعضی از آنها فقط در پاها حس و حرکت ندارند اما در برخی نیز در کمر و دست ها نیز حس و حرکت کاهش یافته است. </a:t>
            </a:r>
            <a:endParaRPr lang="en-US" sz="2400" b="1" dirty="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mid\Desktop\Untitled.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69364" y="730625"/>
            <a:ext cx="7945717" cy="57865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098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400" b="1" dirty="0">
                <a:solidFill>
                  <a:srgbClr val="FF0000"/>
                </a:solidFill>
                <a:cs typeface="B Nazanin" pitchFamily="2" charset="-78"/>
              </a:rPr>
              <a:t>ماده سفید و ماده خاکستری</a:t>
            </a:r>
            <a:br>
              <a:rPr lang="fa-IR" sz="2400" b="1" dirty="0">
                <a:solidFill>
                  <a:srgbClr val="FF0000"/>
                </a:solidFill>
                <a:cs typeface="B Nazanin" pitchFamily="2" charset="-78"/>
              </a:rPr>
            </a:br>
            <a:r>
              <a:rPr lang="en-US" sz="2400" b="1" dirty="0">
                <a:solidFill>
                  <a:srgbClr val="FF0000"/>
                </a:solidFill>
                <a:cs typeface="B Nazanin" pitchFamily="2" charset="-78"/>
              </a:rPr>
              <a:t>Grey matter, white matter</a:t>
            </a:r>
            <a:br>
              <a:rPr lang="en-US" sz="2400" b="1" dirty="0">
                <a:solidFill>
                  <a:srgbClr val="FF0000"/>
                </a:solidFill>
                <a:cs typeface="B Nazanin" pitchFamily="2" charset="-78"/>
              </a:rPr>
            </a:br>
            <a:endParaRPr lang="en-US" sz="2400" b="1" dirty="0">
              <a:solidFill>
                <a:srgbClr val="FF0000"/>
              </a:solidFill>
              <a:cs typeface="B Nazanin" pitchFamily="2" charset="-78"/>
            </a:endParaRPr>
          </a:p>
        </p:txBody>
      </p:sp>
      <p:sp>
        <p:nvSpPr>
          <p:cNvPr id="3" name="Content Placeholder 2"/>
          <p:cNvSpPr>
            <a:spLocks noGrp="1"/>
          </p:cNvSpPr>
          <p:nvPr>
            <p:ph idx="1"/>
          </p:nvPr>
        </p:nvSpPr>
        <p:spPr>
          <a:xfrm>
            <a:off x="618565" y="1891553"/>
            <a:ext cx="11178988" cy="4191000"/>
          </a:xfrm>
        </p:spPr>
        <p:txBody>
          <a:bodyPr>
            <a:noAutofit/>
          </a:bodyPr>
          <a:lstStyle/>
          <a:p>
            <a:pPr algn="just" rtl="1">
              <a:lnSpc>
                <a:spcPct val="200000"/>
              </a:lnSpc>
              <a:buNone/>
            </a:pPr>
            <a:r>
              <a:rPr lang="fa-IR" b="1" dirty="0">
                <a:cs typeface="B Nazanin" pitchFamily="2" charset="-78"/>
              </a:rPr>
              <a:t>در مقطع نخاع ، ماده خاکستری که در وسط ماده سفید قرار دارد، تقریبا به شکل حرف </a:t>
            </a:r>
            <a:r>
              <a:rPr lang="en-US" b="1" dirty="0">
                <a:cs typeface="B Nazanin" pitchFamily="2" charset="-78"/>
              </a:rPr>
              <a:t>H </a:t>
            </a:r>
            <a:r>
              <a:rPr lang="fa-IR" b="1" dirty="0">
                <a:cs typeface="B Nazanin" pitchFamily="2" charset="-78"/>
              </a:rPr>
              <a:t>به نظر می‌رسد. یعنی دارای دو نیمه جانبی است که بوسیله یک بخش رابط به یکدیگر مربوطند. رنگ خاکستری این بخش نشانه </a:t>
            </a:r>
            <a:r>
              <a:rPr lang="fa-IR" b="1" dirty="0">
                <a:solidFill>
                  <a:srgbClr val="FF0000"/>
                </a:solidFill>
                <a:cs typeface="B Nazanin" pitchFamily="2" charset="-78"/>
              </a:rPr>
              <a:t>فقدان میلین </a:t>
            </a:r>
            <a:r>
              <a:rPr lang="fa-IR" b="1" dirty="0" smtClean="0">
                <a:cs typeface="B Nazanin" pitchFamily="2" charset="-78"/>
              </a:rPr>
              <a:t>و </a:t>
            </a:r>
            <a:r>
              <a:rPr lang="fa-IR" b="1" dirty="0" smtClean="0">
                <a:solidFill>
                  <a:srgbClr val="FF0000"/>
                </a:solidFill>
                <a:cs typeface="B Nazanin" pitchFamily="2" charset="-78"/>
              </a:rPr>
              <a:t>وجود اجسام سلولی نورون ها </a:t>
            </a:r>
            <a:r>
              <a:rPr lang="fa-IR" b="1" dirty="0" smtClean="0">
                <a:cs typeface="B Nazanin" pitchFamily="2" charset="-78"/>
              </a:rPr>
              <a:t>در </a:t>
            </a:r>
            <a:r>
              <a:rPr lang="fa-IR" b="1" dirty="0">
                <a:cs typeface="B Nazanin" pitchFamily="2" charset="-78"/>
              </a:rPr>
              <a:t>آن </a:t>
            </a:r>
            <a:r>
              <a:rPr lang="fa-IR" b="1" dirty="0" smtClean="0">
                <a:cs typeface="B Nazanin" pitchFamily="2" charset="-78"/>
              </a:rPr>
              <a:t>است. </a:t>
            </a:r>
            <a:r>
              <a:rPr lang="fa-IR" b="1" dirty="0">
                <a:cs typeface="B Nazanin" pitchFamily="2" charset="-78"/>
              </a:rPr>
              <a:t>اجسام سلولی نورونها در بعضی نواحی ماده خاکستری با هم تجمع شده و هسته‌های بخش خاکستری نخاع را می‌سازند</a:t>
            </a:r>
            <a:r>
              <a:rPr lang="fa-IR" b="1" dirty="0" smtClean="0">
                <a:cs typeface="B Nazanin" pitchFamily="2" charset="-78"/>
              </a:rPr>
              <a:t>.</a:t>
            </a:r>
            <a:endParaRPr lang="en-US" b="1" dirty="0" smtClean="0">
              <a:cs typeface="B Nazanin" pitchFamily="2" charset="-78"/>
            </a:endParaRPr>
          </a:p>
          <a:p>
            <a:pPr algn="just" rtl="1">
              <a:lnSpc>
                <a:spcPct val="200000"/>
              </a:lnSpc>
              <a:buNone/>
            </a:pPr>
            <a:r>
              <a:rPr lang="fa-IR" b="1" dirty="0" smtClean="0">
                <a:cs typeface="B Nazanin" pitchFamily="2" charset="-78"/>
              </a:rPr>
              <a:t> </a:t>
            </a:r>
            <a:endParaRPr lang="en-US" b="1" dirty="0">
              <a:cs typeface="B Nazanin" pitchFamily="2" charset="-78"/>
            </a:endParaRPr>
          </a:p>
          <a:p>
            <a:pPr algn="just" rtl="1">
              <a:lnSpc>
                <a:spcPct val="200000"/>
              </a:lnSpc>
              <a:buNone/>
            </a:pPr>
            <a:endParaRPr lang="en-US" b="1" dirty="0">
              <a:cs typeface="B Nazanin" pitchFamily="2" charset="-78"/>
            </a:endParaRPr>
          </a:p>
        </p:txBody>
      </p:sp>
    </p:spTree>
    <p:extLst>
      <p:ext uri="{BB962C8B-B14F-4D97-AF65-F5344CB8AC3E}">
        <p14:creationId xmlns="" xmlns:p14="http://schemas.microsoft.com/office/powerpoint/2010/main" val="360751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mid\Desktop\Spinal_Cord_PC27149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554" y="4240306"/>
            <a:ext cx="3482681" cy="192741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hamid\Desktop\spinal_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570257" y="4231342"/>
            <a:ext cx="3712073" cy="199016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hamid\Desktop\canstockphoto472954612-779x102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8639555" y="3099363"/>
            <a:ext cx="2213154" cy="458694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645460" y="1990166"/>
            <a:ext cx="11304494" cy="1154162"/>
          </a:xfrm>
          <a:prstGeom prst="rect">
            <a:avLst/>
          </a:prstGeom>
        </p:spPr>
        <p:txBody>
          <a:bodyPr wrap="square">
            <a:spAutoFit/>
          </a:bodyPr>
          <a:lstStyle/>
          <a:p>
            <a:pPr algn="r">
              <a:lnSpc>
                <a:spcPct val="150000"/>
              </a:lnSpc>
            </a:pPr>
            <a:r>
              <a:rPr lang="fa-IR" sz="2400" b="1" dirty="0" smtClean="0">
                <a:cs typeface="B Nazanin" pitchFamily="2" charset="-78"/>
              </a:rPr>
              <a:t>قسمت جلویی ماده خاکستری </a:t>
            </a:r>
            <a:r>
              <a:rPr lang="fa-IR" sz="2400" b="1" dirty="0" smtClean="0">
                <a:solidFill>
                  <a:srgbClr val="FF0000"/>
                </a:solidFill>
                <a:cs typeface="B Nazanin" pitchFamily="2" charset="-78"/>
              </a:rPr>
              <a:t>نقش حرکتی </a:t>
            </a:r>
            <a:r>
              <a:rPr lang="fa-IR" sz="2400" b="1" dirty="0" smtClean="0">
                <a:cs typeface="B Nazanin" pitchFamily="2" charset="-78"/>
              </a:rPr>
              <a:t>دارد و بخش خلفی ماده خاکستری نخاع </a:t>
            </a:r>
            <a:r>
              <a:rPr lang="fa-IR" sz="2400" b="1" dirty="0" smtClean="0">
                <a:solidFill>
                  <a:srgbClr val="FF0000"/>
                </a:solidFill>
                <a:cs typeface="B Nazanin" pitchFamily="2" charset="-78"/>
              </a:rPr>
              <a:t>عمل</a:t>
            </a:r>
            <a:r>
              <a:rPr lang="fa-IR" sz="2400" b="1" dirty="0" smtClean="0">
                <a:cs typeface="B Nazanin" pitchFamily="2" charset="-78"/>
              </a:rPr>
              <a:t> </a:t>
            </a:r>
            <a:r>
              <a:rPr lang="fa-IR" sz="2400" b="1" dirty="0" smtClean="0">
                <a:solidFill>
                  <a:srgbClr val="FF0000"/>
                </a:solidFill>
                <a:cs typeface="B Nazanin" pitchFamily="2" charset="-78"/>
              </a:rPr>
              <a:t>حسی</a:t>
            </a:r>
            <a:r>
              <a:rPr lang="fa-IR" sz="2400" b="1" dirty="0" smtClean="0">
                <a:cs typeface="B Nazanin" pitchFamily="2" charset="-78"/>
              </a:rPr>
              <a:t> دارد و پیامهای آورنده مختلف از نواحی پوستی ، عضلات و احشایی دریافت می‌دارد.</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پرده های مغز</a:t>
            </a:r>
            <a:endParaRPr lang="en-US" b="1" dirty="0">
              <a:solidFill>
                <a:srgbClr val="FF0000"/>
              </a:solidFill>
              <a:cs typeface="B Nazanin" pitchFamily="2" charset="-78"/>
            </a:endParaRPr>
          </a:p>
        </p:txBody>
      </p:sp>
      <p:sp>
        <p:nvSpPr>
          <p:cNvPr id="3" name="Content Placeholder 2"/>
          <p:cNvSpPr>
            <a:spLocks noGrp="1"/>
          </p:cNvSpPr>
          <p:nvPr>
            <p:ph idx="1"/>
          </p:nvPr>
        </p:nvSpPr>
        <p:spPr/>
        <p:txBody>
          <a:bodyPr>
            <a:normAutofit lnSpcReduction="10000"/>
          </a:bodyPr>
          <a:lstStyle/>
          <a:p>
            <a:pPr algn="just" rtl="1">
              <a:lnSpc>
                <a:spcPct val="150000"/>
              </a:lnSpc>
              <a:buNone/>
            </a:pPr>
            <a:r>
              <a:rPr lang="fa-IR" sz="2800" b="1" dirty="0" smtClean="0">
                <a:cs typeface="B Nazanin" pitchFamily="2" charset="-78"/>
              </a:rPr>
              <a:t>پرده هایی در اطراف دستگاه عصبی مرکزی که در محافظت و نگهداری از آنها نقش دارند.</a:t>
            </a:r>
          </a:p>
          <a:p>
            <a:pPr marL="0" indent="0" algn="just" rtl="1">
              <a:lnSpc>
                <a:spcPct val="150000"/>
              </a:lnSpc>
              <a:buNone/>
            </a:pPr>
            <a:endParaRPr lang="fa-IR" sz="2800" b="1" dirty="0">
              <a:cs typeface="B Nazanin" pitchFamily="2" charset="-78"/>
            </a:endParaRPr>
          </a:p>
          <a:p>
            <a:pPr algn="just" rtl="1">
              <a:lnSpc>
                <a:spcPct val="150000"/>
              </a:lnSpc>
              <a:buFont typeface="Wingdings" pitchFamily="2" charset="2"/>
              <a:buChar char="q"/>
            </a:pPr>
            <a:r>
              <a:rPr lang="fa-IR" sz="2800" b="1" dirty="0" smtClean="0">
                <a:cs typeface="B Nazanin" pitchFamily="2" charset="-78"/>
              </a:rPr>
              <a:t>سخت شامه </a:t>
            </a:r>
          </a:p>
          <a:p>
            <a:pPr algn="just" rtl="1">
              <a:lnSpc>
                <a:spcPct val="150000"/>
              </a:lnSpc>
              <a:buFont typeface="Wingdings" pitchFamily="2" charset="2"/>
              <a:buChar char="q"/>
            </a:pPr>
            <a:r>
              <a:rPr lang="fa-IR" sz="2800" b="1" dirty="0" smtClean="0">
                <a:cs typeface="B Nazanin" pitchFamily="2" charset="-78"/>
              </a:rPr>
              <a:t>عنکبوتیه</a:t>
            </a:r>
          </a:p>
          <a:p>
            <a:pPr algn="just" rtl="1">
              <a:lnSpc>
                <a:spcPct val="150000"/>
              </a:lnSpc>
              <a:buFont typeface="Wingdings" pitchFamily="2" charset="2"/>
              <a:buChar char="q"/>
            </a:pPr>
            <a:r>
              <a:rPr lang="fa-IR" sz="2800" b="1" dirty="0" smtClean="0">
                <a:cs typeface="B Nazanin" pitchFamily="2" charset="-78"/>
              </a:rPr>
              <a:t>نرم شامه</a:t>
            </a:r>
            <a:endParaRPr lang="fa-IR" sz="2800" b="1" dirty="0">
              <a:cs typeface="B Nazanin" pitchFamily="2" charset="-78"/>
            </a:endParaRPr>
          </a:p>
        </p:txBody>
      </p:sp>
      <p:pic>
        <p:nvPicPr>
          <p:cNvPr id="8195" name="Picture 3" descr="C:\Users\hamid\Desktop\meningitis_effect_on_brai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9653" y="2995744"/>
            <a:ext cx="5264300" cy="3333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405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508560"/>
            <a:ext cx="8503024" cy="1266451"/>
          </a:xfrm>
        </p:spPr>
        <p:txBody>
          <a:bodyPr>
            <a:normAutofit fontScale="90000"/>
          </a:bodyPr>
          <a:lstStyle/>
          <a:p>
            <a:pPr algn="ctr" rtl="1"/>
            <a:r>
              <a:rPr lang="fa-IR" sz="3600" b="1" dirty="0">
                <a:solidFill>
                  <a:srgbClr val="FF0000"/>
                </a:solidFill>
                <a:cs typeface="B Nazanin" pitchFamily="2" charset="-78"/>
              </a:rPr>
              <a:t>مایع مغزی نخاعی </a:t>
            </a:r>
            <a:r>
              <a:rPr lang="en-US" sz="3600" b="1" dirty="0" smtClean="0">
                <a:solidFill>
                  <a:srgbClr val="FF0000"/>
                </a:solidFill>
              </a:rPr>
              <a:t>CSF</a:t>
            </a:r>
            <a:br>
              <a:rPr lang="en-US" sz="3600" b="1" dirty="0" smtClean="0">
                <a:solidFill>
                  <a:srgbClr val="FF0000"/>
                </a:solidFill>
              </a:rPr>
            </a:br>
            <a:r>
              <a:rPr lang="fa-IR" sz="3600" b="1" dirty="0" smtClean="0">
                <a:solidFill>
                  <a:srgbClr val="FF0000"/>
                </a:solidFill>
              </a:rPr>
              <a:t>(</a:t>
            </a:r>
            <a:r>
              <a:rPr lang="en-US" sz="3600" b="1" dirty="0" smtClean="0">
                <a:solidFill>
                  <a:srgbClr val="FF0000"/>
                </a:solidFill>
              </a:rPr>
              <a:t>Cerebrospinal </a:t>
            </a:r>
            <a:r>
              <a:rPr lang="en-US" sz="3600" b="1" dirty="0">
                <a:solidFill>
                  <a:srgbClr val="FF0000"/>
                </a:solidFill>
              </a:rPr>
              <a:t>fluid</a:t>
            </a:r>
            <a:r>
              <a:rPr lang="en-US" sz="3600" dirty="0">
                <a:solidFill>
                  <a:srgbClr val="FF0000"/>
                </a:solidFill>
              </a:rPr>
              <a:t> </a:t>
            </a:r>
            <a:r>
              <a:rPr lang="fa-IR" sz="3600" b="1" dirty="0" smtClean="0">
                <a:solidFill>
                  <a:srgbClr val="FF0000"/>
                </a:solidFill>
              </a:rPr>
              <a:t>)</a:t>
            </a:r>
            <a:r>
              <a:rPr lang="en-US" sz="3600" b="1" dirty="0">
                <a:solidFill>
                  <a:srgbClr val="FF0000"/>
                </a:solidFill>
              </a:rPr>
              <a:t/>
            </a:r>
            <a:br>
              <a:rPr lang="en-US" sz="3600" b="1" dirty="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609600" y="2506662"/>
            <a:ext cx="11394141" cy="4351338"/>
          </a:xfrm>
        </p:spPr>
        <p:txBody>
          <a:bodyPr>
            <a:normAutofit fontScale="92500"/>
          </a:bodyPr>
          <a:lstStyle/>
          <a:p>
            <a:pPr algn="just" rtl="1">
              <a:lnSpc>
                <a:spcPct val="160000"/>
              </a:lnSpc>
              <a:buNone/>
            </a:pPr>
            <a:r>
              <a:rPr lang="fa-IR" b="1" dirty="0" smtClean="0">
                <a:cs typeface="B Nazanin" pitchFamily="2" charset="-78"/>
              </a:rPr>
              <a:t>سیستم </a:t>
            </a:r>
            <a:r>
              <a:rPr lang="fa-IR" b="1" dirty="0">
                <a:cs typeface="B Nazanin" pitchFamily="2" charset="-78"/>
              </a:rPr>
              <a:t>عصبی مرکزی در درون مایعی به نام مایع مغزی نخاعی قرار گرفته که این مایع هم به عنوان یک </a:t>
            </a:r>
            <a:r>
              <a:rPr lang="fa-IR" b="1" dirty="0">
                <a:solidFill>
                  <a:srgbClr val="FF0000"/>
                </a:solidFill>
                <a:cs typeface="B Nazanin" pitchFamily="2" charset="-78"/>
              </a:rPr>
              <a:t>ضربه گیر </a:t>
            </a:r>
            <a:r>
              <a:rPr lang="fa-IR" b="1" dirty="0">
                <a:cs typeface="B Nazanin" pitchFamily="2" charset="-78"/>
              </a:rPr>
              <a:t>، سیستم عصبی مرکزی را در مقابل ضربات مکانیکی حفظ می‌نماید و هم برای </a:t>
            </a:r>
            <a:r>
              <a:rPr lang="fa-IR" b="1" dirty="0">
                <a:solidFill>
                  <a:srgbClr val="FF0000"/>
                </a:solidFill>
                <a:cs typeface="B Nazanin" pitchFamily="2" charset="-78"/>
              </a:rPr>
              <a:t>فعالیتهای متابولیکی </a:t>
            </a:r>
            <a:r>
              <a:rPr lang="fa-IR" b="1" dirty="0">
                <a:cs typeface="B Nazanin" pitchFamily="2" charset="-78"/>
              </a:rPr>
              <a:t>آن ضروری است. حجم این مایع که عمدتا از </a:t>
            </a:r>
            <a:r>
              <a:rPr lang="fa-IR" b="1" dirty="0">
                <a:solidFill>
                  <a:srgbClr val="FF0000"/>
                </a:solidFill>
                <a:cs typeface="B Nazanin" pitchFamily="2" charset="-78"/>
              </a:rPr>
              <a:t>رگهای</a:t>
            </a:r>
            <a:r>
              <a:rPr lang="fa-IR" b="1" dirty="0">
                <a:cs typeface="B Nazanin" pitchFamily="2" charset="-78"/>
              </a:rPr>
              <a:t> </a:t>
            </a:r>
            <a:r>
              <a:rPr lang="fa-IR" b="1" dirty="0">
                <a:solidFill>
                  <a:srgbClr val="FF0000"/>
                </a:solidFill>
                <a:cs typeface="B Nazanin" pitchFamily="2" charset="-78"/>
              </a:rPr>
              <a:t>خونی شبکه کروئید </a:t>
            </a:r>
            <a:r>
              <a:rPr lang="fa-IR" b="1" dirty="0" smtClean="0">
                <a:cs typeface="B Nazanin" pitchFamily="2" charset="-78"/>
              </a:rPr>
              <a:t>نشات </a:t>
            </a:r>
            <a:r>
              <a:rPr lang="fa-IR" b="1" dirty="0">
                <a:cs typeface="B Nazanin" pitchFamily="2" charset="-78"/>
              </a:rPr>
              <a:t>می‌گیرد، بین 80 تا 150 میلی‌لیتر متغیر می‌باشد. </a:t>
            </a:r>
            <a:endParaRPr lang="en-US" b="1" dirty="0" smtClean="0">
              <a:cs typeface="B Nazanin" pitchFamily="2" charset="-78"/>
            </a:endParaRPr>
          </a:p>
          <a:p>
            <a:pPr algn="just" rtl="1">
              <a:lnSpc>
                <a:spcPct val="160000"/>
              </a:lnSpc>
              <a:buNone/>
            </a:pPr>
            <a:r>
              <a:rPr lang="fa-IR" b="1" dirty="0" smtClean="0">
                <a:cs typeface="B Nazanin" pitchFamily="2" charset="-78"/>
              </a:rPr>
              <a:t>مقدار </a:t>
            </a:r>
            <a:r>
              <a:rPr lang="fa-IR" b="1" dirty="0">
                <a:cs typeface="B Nazanin" pitchFamily="2" charset="-78"/>
              </a:rPr>
              <a:t>مایع مغزی نخاعی در شرایط </a:t>
            </a:r>
            <a:r>
              <a:rPr lang="fa-IR" b="1" dirty="0">
                <a:cs typeface="B Nazanin" pitchFamily="2" charset="-78"/>
                <a:hlinkClick r:id="rId2" tooltip="مننژیت"/>
              </a:rPr>
              <a:t>مننژیت</a:t>
            </a:r>
            <a:r>
              <a:rPr lang="fa-IR" b="1" dirty="0">
                <a:cs typeface="B Nazanin" pitchFamily="2" charset="-78"/>
              </a:rPr>
              <a:t> افزایش می‌یابد. با برداشت مایع مغزی نخاعی و </a:t>
            </a:r>
            <a:r>
              <a:rPr lang="fa-IR" b="1" dirty="0" smtClean="0">
                <a:cs typeface="B Nazanin" pitchFamily="2" charset="-78"/>
              </a:rPr>
              <a:t>تجزیه و تحلیل </a:t>
            </a:r>
            <a:r>
              <a:rPr lang="fa-IR" b="1" dirty="0">
                <a:cs typeface="B Nazanin" pitchFamily="2" charset="-78"/>
              </a:rPr>
              <a:t>آن می‌توان به عامل ایجاد کننده </a:t>
            </a:r>
            <a:r>
              <a:rPr lang="fa-IR" b="1" dirty="0">
                <a:cs typeface="B Nazanin" pitchFamily="2" charset="-78"/>
                <a:hlinkClick r:id="rId2" tooltip="مننژیت"/>
              </a:rPr>
              <a:t>مننژیت</a:t>
            </a:r>
            <a:r>
              <a:rPr lang="fa-IR" b="1" dirty="0">
                <a:cs typeface="B Nazanin" pitchFamily="2" charset="-78"/>
              </a:rPr>
              <a:t> </a:t>
            </a:r>
            <a:r>
              <a:rPr lang="fa-IR" b="1" dirty="0" smtClean="0">
                <a:cs typeface="B Nazanin" pitchFamily="2" charset="-78"/>
              </a:rPr>
              <a:t>که غالبا ناشی از عفونت میکروبی است، پی‌برد</a:t>
            </a:r>
            <a:r>
              <a:rPr lang="fa-IR" b="1" dirty="0">
                <a:cs typeface="B Nazanin" pitchFamily="2" charset="-78"/>
              </a:rPr>
              <a:t>. </a:t>
            </a:r>
            <a:endParaRPr lang="en-US" b="1" dirty="0">
              <a:cs typeface="B Nazanin" pitchFamily="2" charset="-78"/>
            </a:endParaRPr>
          </a:p>
        </p:txBody>
      </p:sp>
    </p:spTree>
    <p:extLst>
      <p:ext uri="{BB962C8B-B14F-4D97-AF65-F5344CB8AC3E}">
        <p14:creationId xmlns="" xmlns:p14="http://schemas.microsoft.com/office/powerpoint/2010/main" val="265792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Bodoni MT Black" pitchFamily="18" charset="0"/>
              </a:rPr>
              <a:t>MERS-</a:t>
            </a:r>
            <a:r>
              <a:rPr lang="en-US" dirty="0" err="1">
                <a:solidFill>
                  <a:srgbClr val="FF0000"/>
                </a:solidFill>
                <a:latin typeface="Bodoni MT Black" pitchFamily="18" charset="0"/>
              </a:rPr>
              <a:t>CoV</a:t>
            </a:r>
            <a:r>
              <a:rPr lang="en-US" dirty="0">
                <a:solidFill>
                  <a:srgbClr val="FF0000"/>
                </a:solidFill>
                <a:latin typeface="Bodoni MT Black" pitchFamily="18" charset="0"/>
              </a:rPr>
              <a:t> </a:t>
            </a:r>
          </a:p>
        </p:txBody>
      </p:sp>
      <p:sp>
        <p:nvSpPr>
          <p:cNvPr id="3" name="Content Placeholder 2"/>
          <p:cNvSpPr>
            <a:spLocks noGrp="1"/>
          </p:cNvSpPr>
          <p:nvPr>
            <p:ph idx="1"/>
          </p:nvPr>
        </p:nvSpPr>
        <p:spPr>
          <a:xfrm>
            <a:off x="770966" y="1978025"/>
            <a:ext cx="11138648" cy="4073151"/>
          </a:xfrm>
        </p:spPr>
        <p:txBody>
          <a:bodyPr>
            <a:noAutofit/>
          </a:bodyPr>
          <a:lstStyle/>
          <a:p>
            <a:pPr rtl="1">
              <a:lnSpc>
                <a:spcPct val="150000"/>
              </a:lnSpc>
              <a:buNone/>
            </a:pPr>
            <a:r>
              <a:rPr lang="fa-IR" sz="2000" b="1" dirty="0" smtClean="0">
                <a:cs typeface="B Nazanin" pitchFamily="2" charset="-78"/>
              </a:rPr>
              <a:t>مخفف</a:t>
            </a:r>
            <a:r>
              <a:rPr lang="en-US" sz="2000" b="1" dirty="0" smtClean="0">
                <a:cs typeface="B Nazanin" pitchFamily="2" charset="-78"/>
              </a:rPr>
              <a:t>                                                                                            </a:t>
            </a:r>
            <a:r>
              <a:rPr lang="fa-IR" sz="2000" b="1" dirty="0" smtClean="0">
                <a:cs typeface="B Nazanin" pitchFamily="2" charset="-78"/>
              </a:rPr>
              <a:t> </a:t>
            </a:r>
            <a:r>
              <a:rPr lang="en-US" sz="2000" b="1" dirty="0" smtClean="0">
                <a:solidFill>
                  <a:srgbClr val="FF0000"/>
                </a:solidFill>
                <a:cs typeface="B Nazanin" pitchFamily="2" charset="-78"/>
              </a:rPr>
              <a:t>M</a:t>
            </a:r>
            <a:r>
              <a:rPr lang="en-US" sz="2000" b="1" dirty="0" smtClean="0">
                <a:cs typeface="B Nazanin" pitchFamily="2" charset="-78"/>
              </a:rPr>
              <a:t>iddle </a:t>
            </a:r>
            <a:r>
              <a:rPr lang="en-US" sz="2000" b="1" dirty="0">
                <a:solidFill>
                  <a:srgbClr val="FF0000"/>
                </a:solidFill>
                <a:cs typeface="B Nazanin" pitchFamily="2" charset="-78"/>
              </a:rPr>
              <a:t>E</a:t>
            </a:r>
            <a:r>
              <a:rPr lang="en-US" sz="2000" b="1" dirty="0">
                <a:cs typeface="B Nazanin" pitchFamily="2" charset="-78"/>
              </a:rPr>
              <a:t>ast </a:t>
            </a:r>
            <a:r>
              <a:rPr lang="en-US" sz="2000" b="1" dirty="0">
                <a:solidFill>
                  <a:srgbClr val="FF0000"/>
                </a:solidFill>
                <a:cs typeface="B Nazanin" pitchFamily="2" charset="-78"/>
              </a:rPr>
              <a:t>R</a:t>
            </a:r>
            <a:r>
              <a:rPr lang="en-US" sz="2000" b="1" dirty="0">
                <a:cs typeface="B Nazanin" pitchFamily="2" charset="-78"/>
              </a:rPr>
              <a:t>espiratory </a:t>
            </a:r>
            <a:r>
              <a:rPr lang="en-US" sz="2000" b="1" dirty="0">
                <a:solidFill>
                  <a:srgbClr val="FF0000"/>
                </a:solidFill>
                <a:cs typeface="B Nazanin" pitchFamily="2" charset="-78"/>
              </a:rPr>
              <a:t>S</a:t>
            </a:r>
            <a:r>
              <a:rPr lang="en-US" sz="2000" b="1" dirty="0">
                <a:cs typeface="B Nazanin" pitchFamily="2" charset="-78"/>
              </a:rPr>
              <a:t>yndrome </a:t>
            </a:r>
            <a:r>
              <a:rPr lang="en-US" sz="2000" b="1" dirty="0" smtClean="0">
                <a:solidFill>
                  <a:srgbClr val="FF0000"/>
                </a:solidFill>
                <a:cs typeface="B Nazanin" pitchFamily="2" charset="-78"/>
              </a:rPr>
              <a:t>C</a:t>
            </a:r>
            <a:r>
              <a:rPr lang="en-US" sz="2000" b="1" dirty="0" smtClean="0">
                <a:cs typeface="B Nazanin" pitchFamily="2" charset="-78"/>
              </a:rPr>
              <a:t>oronavirus</a:t>
            </a:r>
            <a:endParaRPr lang="fa-IR" sz="2000" b="1" dirty="0" smtClean="0">
              <a:cs typeface="B Nazanin" pitchFamily="2" charset="-78"/>
            </a:endParaRPr>
          </a:p>
          <a:p>
            <a:pPr algn="just" rtl="1">
              <a:lnSpc>
                <a:spcPct val="150000"/>
              </a:lnSpc>
              <a:buNone/>
            </a:pPr>
            <a:r>
              <a:rPr lang="fa-IR" sz="2000" b="1" dirty="0" smtClean="0">
                <a:cs typeface="B Nazanin" pitchFamily="2" charset="-78"/>
              </a:rPr>
              <a:t>عامل ایجاد بیماری ویروسی مرس</a:t>
            </a:r>
          </a:p>
          <a:p>
            <a:pPr algn="just" rtl="1">
              <a:lnSpc>
                <a:spcPct val="150000"/>
              </a:lnSpc>
              <a:buNone/>
            </a:pPr>
            <a:r>
              <a:rPr lang="fa-IR" sz="2000" b="1" dirty="0" smtClean="0">
                <a:cs typeface="B Nazanin" pitchFamily="2" charset="-78"/>
              </a:rPr>
              <a:t>برای نخستین بار در کشور عربستان صعودی گزارش شد.</a:t>
            </a:r>
          </a:p>
          <a:p>
            <a:pPr algn="just" rtl="1">
              <a:lnSpc>
                <a:spcPct val="150000"/>
              </a:lnSpc>
              <a:buNone/>
            </a:pPr>
            <a:r>
              <a:rPr lang="fa-IR" sz="2000" b="1" dirty="0" smtClean="0">
                <a:cs typeface="B Nazanin" pitchFamily="2" charset="-78"/>
              </a:rPr>
              <a:t>منبع ویروس: این ویروس ابتدا در </a:t>
            </a:r>
            <a:r>
              <a:rPr lang="fa-IR" sz="2000" b="1" dirty="0" smtClean="0">
                <a:solidFill>
                  <a:srgbClr val="FF0000"/>
                </a:solidFill>
                <a:cs typeface="B Nazanin" pitchFamily="2" charset="-78"/>
              </a:rPr>
              <a:t>خفاش</a:t>
            </a:r>
            <a:r>
              <a:rPr lang="fa-IR" sz="2000" b="1" dirty="0" smtClean="0">
                <a:cs typeface="B Nazanin" pitchFamily="2" charset="-78"/>
              </a:rPr>
              <a:t> ها و سپس از خفاش ها به </a:t>
            </a:r>
            <a:r>
              <a:rPr lang="fa-IR" sz="2000" b="1" dirty="0" smtClean="0">
                <a:solidFill>
                  <a:srgbClr val="FF0000"/>
                </a:solidFill>
                <a:cs typeface="B Nazanin" pitchFamily="2" charset="-78"/>
              </a:rPr>
              <a:t>شتر</a:t>
            </a:r>
            <a:r>
              <a:rPr lang="fa-IR" sz="2000" b="1" dirty="0" smtClean="0">
                <a:cs typeface="B Nazanin" pitchFamily="2" charset="-78"/>
              </a:rPr>
              <a:t>ها و در نهایت از شتر به </a:t>
            </a:r>
            <a:r>
              <a:rPr lang="fa-IR" sz="2000" b="1" dirty="0" smtClean="0">
                <a:solidFill>
                  <a:srgbClr val="FF0000"/>
                </a:solidFill>
                <a:cs typeface="B Nazanin" pitchFamily="2" charset="-78"/>
              </a:rPr>
              <a:t>انسان</a:t>
            </a:r>
            <a:r>
              <a:rPr lang="fa-IR" sz="2000" b="1" dirty="0" smtClean="0">
                <a:cs typeface="B Nazanin" pitchFamily="2" charset="-78"/>
              </a:rPr>
              <a:t> ها منتقل شد. </a:t>
            </a:r>
          </a:p>
          <a:p>
            <a:pPr algn="just" rtl="1">
              <a:lnSpc>
                <a:spcPct val="150000"/>
              </a:lnSpc>
              <a:buNone/>
            </a:pPr>
            <a:r>
              <a:rPr lang="fa-IR" sz="2000" b="1" dirty="0" smtClean="0">
                <a:cs typeface="B Nazanin" pitchFamily="2" charset="-78"/>
              </a:rPr>
              <a:t>علائم و عوارض بیماری ناشی از ویروس مرس: بیماری تنفسی شدید بهمراه تب، سرفه و تنگی نفس. البته علائم بیماری در برخی از افراد جزئی(به صورت علائم سرماخوردگی) می باشد. </a:t>
            </a:r>
          </a:p>
          <a:p>
            <a:pPr algn="just" rtl="1">
              <a:lnSpc>
                <a:spcPct val="150000"/>
              </a:lnSpc>
              <a:buNone/>
            </a:pPr>
            <a:r>
              <a:rPr lang="fa-IR" sz="2000" b="1" dirty="0" smtClean="0">
                <a:cs typeface="B Nazanin" pitchFamily="2" charset="-78"/>
              </a:rPr>
              <a:t>از هر 10 نفر مبتلا 4 نفر از دست می روند. </a:t>
            </a:r>
          </a:p>
          <a:p>
            <a:pPr algn="just" rtl="1">
              <a:lnSpc>
                <a:spcPct val="150000"/>
              </a:lnSpc>
              <a:buNone/>
            </a:pPr>
            <a:r>
              <a:rPr lang="fa-IR" sz="2000" b="1" dirty="0" smtClean="0">
                <a:cs typeface="B Nazanin" pitchFamily="2" charset="-78"/>
              </a:rPr>
              <a:t>از زمان آلوده شدن فرد تا بروز علائم بیماری تقریبا یک هفته طول می کشد. </a:t>
            </a:r>
            <a:endParaRPr lang="en-US" sz="2000" b="1" dirty="0">
              <a:cs typeface="B Nazanin" pitchFamily="2" charset="-78"/>
            </a:endParaRPr>
          </a:p>
        </p:txBody>
      </p:sp>
    </p:spTree>
    <p:extLst>
      <p:ext uri="{BB962C8B-B14F-4D97-AF65-F5344CB8AC3E}">
        <p14:creationId xmlns="" xmlns:p14="http://schemas.microsoft.com/office/powerpoint/2010/main" val="700884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5553" y="2196354"/>
            <a:ext cx="8610599" cy="3917577"/>
          </a:xfrm>
        </p:spPr>
        <p:txBody>
          <a:bodyPr>
            <a:noAutofit/>
          </a:bodyPr>
          <a:lstStyle/>
          <a:p>
            <a:pPr algn="r" rtl="1">
              <a:lnSpc>
                <a:spcPct val="100000"/>
              </a:lnSpc>
              <a:buNone/>
            </a:pPr>
            <a:r>
              <a:rPr lang="fa-IR" sz="2300" b="1" dirty="0" smtClean="0">
                <a:solidFill>
                  <a:srgbClr val="FF0000"/>
                </a:solidFill>
                <a:cs typeface="B Nazanin" pitchFamily="2" charset="-78"/>
              </a:rPr>
              <a:t>شیوه انتقال:</a:t>
            </a:r>
            <a:endParaRPr lang="en-US" sz="2300" b="1" dirty="0" smtClean="0">
              <a:solidFill>
                <a:srgbClr val="FF0000"/>
              </a:solidFill>
              <a:cs typeface="B Nazanin" pitchFamily="2" charset="-78"/>
            </a:endParaRPr>
          </a:p>
          <a:p>
            <a:pPr algn="r" rtl="1">
              <a:lnSpc>
                <a:spcPct val="100000"/>
              </a:lnSpc>
              <a:buNone/>
            </a:pPr>
            <a:r>
              <a:rPr lang="fa-IR" sz="2300" b="1" dirty="0" smtClean="0">
                <a:solidFill>
                  <a:srgbClr val="FF0000"/>
                </a:solidFill>
                <a:cs typeface="B Nazanin" pitchFamily="2" charset="-78"/>
              </a:rPr>
              <a:t> </a:t>
            </a:r>
            <a:r>
              <a:rPr lang="fa-IR" sz="2300" b="1" dirty="0" smtClean="0">
                <a:cs typeface="B Nazanin" pitchFamily="2" charset="-78"/>
              </a:rPr>
              <a:t>از طریق ترشحات سیستم تنفسی و غالبا بوسیله سرفه کردن</a:t>
            </a:r>
            <a:r>
              <a:rPr lang="en-US" sz="2300" b="1" dirty="0" smtClean="0">
                <a:cs typeface="B Nazanin" pitchFamily="2" charset="-78"/>
              </a:rPr>
              <a:t> </a:t>
            </a:r>
          </a:p>
          <a:p>
            <a:pPr algn="r" rtl="1">
              <a:lnSpc>
                <a:spcPct val="100000"/>
              </a:lnSpc>
              <a:buNone/>
            </a:pPr>
            <a:r>
              <a:rPr lang="fa-IR" sz="2300" b="1" dirty="0" smtClean="0">
                <a:cs typeface="B Nazanin" pitchFamily="2" charset="-78"/>
              </a:rPr>
              <a:t>کسانی که در ارتباط نزدیک با فرد بیمار قرار دارند احتمال آلوده شدن بالایی</a:t>
            </a:r>
            <a:r>
              <a:rPr lang="en-US" sz="2300" b="1" dirty="0" smtClean="0">
                <a:cs typeface="B Nazanin" pitchFamily="2" charset="-78"/>
              </a:rPr>
              <a:t> </a:t>
            </a:r>
            <a:r>
              <a:rPr lang="fa-IR" sz="2300" b="1" dirty="0" smtClean="0">
                <a:cs typeface="B Nazanin" pitchFamily="2" charset="-78"/>
              </a:rPr>
              <a:t>دارند. </a:t>
            </a:r>
          </a:p>
          <a:p>
            <a:pPr algn="r" rtl="1">
              <a:lnSpc>
                <a:spcPct val="100000"/>
              </a:lnSpc>
              <a:buNone/>
            </a:pPr>
            <a:r>
              <a:rPr lang="fa-IR" sz="2300" b="1" dirty="0" smtClean="0">
                <a:cs typeface="B Nazanin" pitchFamily="2" charset="-78"/>
              </a:rPr>
              <a:t>تاکنون 2 نفر از ایالات متحده به این بیماری مبتلا شده اند. </a:t>
            </a:r>
          </a:p>
          <a:p>
            <a:pPr algn="r" rtl="1">
              <a:lnSpc>
                <a:spcPct val="100000"/>
              </a:lnSpc>
              <a:buNone/>
            </a:pPr>
            <a:r>
              <a:rPr lang="fa-IR" sz="2300" b="1" dirty="0" smtClean="0">
                <a:cs typeface="B Nazanin" pitchFamily="2" charset="-78"/>
              </a:rPr>
              <a:t>هیچ واکسنی برای این بیماری در دست نیست. </a:t>
            </a:r>
          </a:p>
          <a:p>
            <a:pPr algn="r" rtl="1">
              <a:lnSpc>
                <a:spcPct val="100000"/>
              </a:lnSpc>
              <a:buNone/>
            </a:pPr>
            <a:r>
              <a:rPr lang="fa-IR" sz="2300" b="1" dirty="0" smtClean="0">
                <a:cs typeface="B Nazanin" pitchFamily="2" charset="-78"/>
              </a:rPr>
              <a:t>راه های پیشگیری: شستشوی دست ها به طور منظم</a:t>
            </a:r>
          </a:p>
          <a:p>
            <a:pPr algn="r" rtl="1">
              <a:lnSpc>
                <a:spcPct val="100000"/>
              </a:lnSpc>
              <a:buNone/>
            </a:pPr>
            <a:r>
              <a:rPr lang="fa-IR" sz="2300" b="1" dirty="0" smtClean="0">
                <a:cs typeface="B Nazanin" pitchFamily="2" charset="-78"/>
              </a:rPr>
              <a:t>از مالیدن چشم های خود با دست های نشسته خودداری کنید.</a:t>
            </a:r>
          </a:p>
          <a:p>
            <a:pPr algn="r" rtl="1">
              <a:lnSpc>
                <a:spcPct val="100000"/>
              </a:lnSpc>
              <a:buNone/>
            </a:pPr>
            <a:r>
              <a:rPr lang="fa-IR" sz="2300" b="1" dirty="0" smtClean="0">
                <a:cs typeface="B Nazanin" pitchFamily="2" charset="-78"/>
              </a:rPr>
              <a:t>از بوسیدن افراد مضنون به بیماری خودداری کنید.</a:t>
            </a:r>
          </a:p>
          <a:p>
            <a:pPr algn="r" rtl="1">
              <a:lnSpc>
                <a:spcPct val="100000"/>
              </a:lnSpc>
              <a:buNone/>
            </a:pPr>
            <a:r>
              <a:rPr lang="fa-IR" sz="2300" b="1" dirty="0" smtClean="0">
                <a:cs typeface="B Nazanin" pitchFamily="2" charset="-78"/>
              </a:rPr>
              <a:t>درمان: هیچ درمان خاصی وجود ندارد.</a:t>
            </a:r>
            <a:endParaRPr lang="en-US" sz="2300" b="1" dirty="0">
              <a:cs typeface="B Nazanin" pitchFamily="2" charset="-78"/>
            </a:endParaRPr>
          </a:p>
        </p:txBody>
      </p:sp>
      <p:pic>
        <p:nvPicPr>
          <p:cNvPr id="5122" name="Picture 2" descr="C:\Users\hamid\Desktop\Viru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261" y="941294"/>
            <a:ext cx="2735095" cy="1559859"/>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hamid\Desktop\imagesX713LRNM.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03412" y="2635623"/>
            <a:ext cx="2761129" cy="1465828"/>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hamid\Desktop\sars-virus-12100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4227" y="4237841"/>
            <a:ext cx="2778244" cy="13960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9655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rtl="1">
              <a:lnSpc>
                <a:spcPct val="200000"/>
              </a:lnSpc>
              <a:buNone/>
            </a:pPr>
            <a:r>
              <a:rPr lang="ar-SA" b="1" dirty="0">
                <a:cs typeface="B Nazanin" pitchFamily="2" charset="-78"/>
              </a:rPr>
              <a:t>تا کنون در 21 کشور منجر به ایجاد بیماری شده</a:t>
            </a:r>
            <a:r>
              <a:rPr lang="ar-SA" b="1" dirty="0" smtClean="0">
                <a:cs typeface="B Nazanin" pitchFamily="2" charset="-78"/>
              </a:rPr>
              <a:t>:</a:t>
            </a:r>
            <a:endParaRPr lang="fa-IR" b="1" dirty="0" smtClean="0">
              <a:cs typeface="B Nazanin" pitchFamily="2" charset="-78"/>
            </a:endParaRPr>
          </a:p>
          <a:p>
            <a:pPr algn="ctr" rtl="1">
              <a:lnSpc>
                <a:spcPct val="200000"/>
              </a:lnSpc>
              <a:buNone/>
            </a:pPr>
            <a:endParaRPr lang="en-US" b="1" dirty="0">
              <a:cs typeface="B Nazanin" pitchFamily="2" charset="-78"/>
            </a:endParaRPr>
          </a:p>
          <a:p>
            <a:pPr algn="ctr" rtl="1">
              <a:lnSpc>
                <a:spcPct val="200000"/>
              </a:lnSpc>
              <a:buNone/>
            </a:pPr>
            <a:r>
              <a:rPr lang="en-US" b="1" dirty="0">
                <a:solidFill>
                  <a:srgbClr val="FF0000"/>
                </a:solidFill>
                <a:cs typeface="B Nazanin" pitchFamily="2" charset="-78"/>
              </a:rPr>
              <a:t>Saudi </a:t>
            </a:r>
            <a:r>
              <a:rPr lang="en-US" b="1" dirty="0" err="1" smtClean="0">
                <a:solidFill>
                  <a:srgbClr val="FF0000"/>
                </a:solidFill>
                <a:cs typeface="B Nazanin" pitchFamily="2" charset="-78"/>
              </a:rPr>
              <a:t>Arabia</a:t>
            </a:r>
            <a:r>
              <a:rPr lang="en-US" b="1" dirty="0" err="1" smtClean="0">
                <a:cs typeface="B Nazanin" pitchFamily="2" charset="-78"/>
              </a:rPr>
              <a:t>,Jordan</a:t>
            </a:r>
            <a:r>
              <a:rPr lang="en-US" b="1" dirty="0" smtClean="0">
                <a:cs typeface="B Nazanin" pitchFamily="2" charset="-78"/>
              </a:rPr>
              <a:t>, </a:t>
            </a:r>
            <a:r>
              <a:rPr lang="en-US" b="1" dirty="0">
                <a:cs typeface="B Nazanin" pitchFamily="2" charset="-78"/>
              </a:rPr>
              <a:t>Qatar, Egypt, the United Arab Emirates, Kuwait, Turkey, Oman, Algeria, Bangladesh, Indonesia </a:t>
            </a:r>
            <a:r>
              <a:rPr lang="en-US" b="1" dirty="0" smtClean="0">
                <a:cs typeface="B Nazanin" pitchFamily="2" charset="-78"/>
              </a:rPr>
              <a:t>,Austria</a:t>
            </a:r>
            <a:r>
              <a:rPr lang="en-US" b="1" dirty="0">
                <a:cs typeface="B Nazanin" pitchFamily="2" charset="-78"/>
              </a:rPr>
              <a:t>, the United </a:t>
            </a:r>
            <a:r>
              <a:rPr lang="en-US" b="1" dirty="0" smtClean="0">
                <a:cs typeface="B Nazanin" pitchFamily="2" charset="-78"/>
              </a:rPr>
              <a:t>Kingdom, South Korea, </a:t>
            </a:r>
            <a:r>
              <a:rPr lang="en-US" b="1" dirty="0" smtClean="0">
                <a:solidFill>
                  <a:srgbClr val="FF0000"/>
                </a:solidFill>
                <a:cs typeface="B Nazanin" pitchFamily="2" charset="-78"/>
              </a:rPr>
              <a:t>the </a:t>
            </a:r>
            <a:r>
              <a:rPr lang="en-US" b="1" dirty="0">
                <a:solidFill>
                  <a:srgbClr val="FF0000"/>
                </a:solidFill>
                <a:cs typeface="B Nazanin" pitchFamily="2" charset="-78"/>
              </a:rPr>
              <a:t>United States</a:t>
            </a:r>
            <a:r>
              <a:rPr lang="en-US" b="1" dirty="0">
                <a:cs typeface="B Nazanin" pitchFamily="2" charset="-78"/>
              </a:rPr>
              <a:t>, Mainland China, Thailand, and the Philippines</a:t>
            </a:r>
          </a:p>
          <a:p>
            <a:pPr algn="just" rtl="1">
              <a:lnSpc>
                <a:spcPct val="200000"/>
              </a:lnSpc>
              <a:buNone/>
            </a:pPr>
            <a:endParaRPr lang="en-US" b="1" dirty="0">
              <a:cs typeface="B Nazanin" pitchFamily="2" charset="-78"/>
            </a:endParaRPr>
          </a:p>
        </p:txBody>
      </p:sp>
    </p:spTree>
    <p:extLst>
      <p:ext uri="{BB962C8B-B14F-4D97-AF65-F5344CB8AC3E}">
        <p14:creationId xmlns="" xmlns:p14="http://schemas.microsoft.com/office/powerpoint/2010/main" val="4060102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solidFill>
                  <a:srgbClr val="FF0000"/>
                </a:solidFill>
              </a:rPr>
              <a:t>سلول های بافت عصبی</a:t>
            </a:r>
            <a:endParaRPr lang="en-US" sz="4000" b="1" dirty="0">
              <a:solidFill>
                <a:srgbClr val="FF0000"/>
              </a:solidFill>
            </a:endParaRPr>
          </a:p>
        </p:txBody>
      </p:sp>
      <p:sp>
        <p:nvSpPr>
          <p:cNvPr id="3" name="Content Placeholder 2"/>
          <p:cNvSpPr>
            <a:spLocks noGrp="1"/>
          </p:cNvSpPr>
          <p:nvPr>
            <p:ph idx="1"/>
          </p:nvPr>
        </p:nvSpPr>
        <p:spPr>
          <a:xfrm>
            <a:off x="573741" y="1748118"/>
            <a:ext cx="11618259" cy="4428845"/>
          </a:xfrm>
        </p:spPr>
        <p:txBody>
          <a:bodyPr>
            <a:normAutofit/>
          </a:bodyPr>
          <a:lstStyle/>
          <a:p>
            <a:pPr algn="just" rtl="1">
              <a:lnSpc>
                <a:spcPct val="150000"/>
              </a:lnSpc>
              <a:buNone/>
            </a:pPr>
            <a:r>
              <a:rPr lang="fa-IR" sz="2600" b="1" dirty="0" smtClean="0">
                <a:solidFill>
                  <a:srgbClr val="FF0000"/>
                </a:solidFill>
                <a:cs typeface="B Nazanin" pitchFamily="2" charset="-78"/>
              </a:rPr>
              <a:t>نورون ها</a:t>
            </a:r>
          </a:p>
          <a:p>
            <a:pPr algn="just" rtl="1">
              <a:lnSpc>
                <a:spcPct val="150000"/>
              </a:lnSpc>
              <a:buNone/>
            </a:pPr>
            <a:r>
              <a:rPr lang="fa-IR" sz="2600" b="1" dirty="0">
                <a:cs typeface="B Nazanin" pitchFamily="2" charset="-78"/>
              </a:rPr>
              <a:t>نورون یا سلول عصبی، </a:t>
            </a:r>
            <a:r>
              <a:rPr lang="fa-IR" sz="2600" b="1" dirty="0">
                <a:solidFill>
                  <a:srgbClr val="FF0000"/>
                </a:solidFill>
                <a:cs typeface="B Nazanin" pitchFamily="2" charset="-78"/>
              </a:rPr>
              <a:t>واحد ساختمانی و عملی </a:t>
            </a:r>
            <a:r>
              <a:rPr lang="fa-IR" sz="2600" b="1" dirty="0">
                <a:cs typeface="B Nazanin" pitchFamily="2" charset="-78"/>
              </a:rPr>
              <a:t>دستگاه عصبی است. </a:t>
            </a:r>
            <a:r>
              <a:rPr lang="fa-IR" sz="2600" b="1" dirty="0" smtClean="0">
                <a:cs typeface="B Nazanin" pitchFamily="2" charset="-78"/>
              </a:rPr>
              <a:t>نورون </a:t>
            </a:r>
            <a:r>
              <a:rPr lang="fa-IR" sz="2600" b="1" dirty="0">
                <a:cs typeface="B Nazanin" pitchFamily="2" charset="-78"/>
              </a:rPr>
              <a:t>مانند هر دستگاه دیگر در بدن، دارای هسته، سیتوپلاسم و غشا است. هر سلول عصبی، دارای یک بخش مرکزی و درشت به نام جسم </a:t>
            </a:r>
            <a:r>
              <a:rPr lang="fa-IR" sz="2600" b="1" dirty="0" smtClean="0">
                <a:cs typeface="B Nazanin" pitchFamily="2" charset="-78"/>
              </a:rPr>
              <a:t>سلولی(</a:t>
            </a:r>
            <a:r>
              <a:rPr lang="en-US" sz="2600" b="1" dirty="0" smtClean="0">
                <a:cs typeface="B Nazanin" pitchFamily="2" charset="-78"/>
              </a:rPr>
              <a:t>soma</a:t>
            </a:r>
            <a:r>
              <a:rPr lang="fa-IR" sz="2600" b="1" dirty="0" smtClean="0">
                <a:cs typeface="B Nazanin" pitchFamily="2" charset="-78"/>
              </a:rPr>
              <a:t>) و</a:t>
            </a:r>
            <a:r>
              <a:rPr lang="en-US" sz="2600" b="1" dirty="0" smtClean="0">
                <a:cs typeface="B Nazanin" pitchFamily="2" charset="-78"/>
              </a:rPr>
              <a:t> </a:t>
            </a:r>
            <a:r>
              <a:rPr lang="fa-IR" sz="2600" b="1" dirty="0" smtClean="0">
                <a:cs typeface="B Nazanin" pitchFamily="2" charset="-78"/>
              </a:rPr>
              <a:t>تعدادی </a:t>
            </a:r>
            <a:r>
              <a:rPr lang="fa-IR" sz="2600" b="1" dirty="0">
                <a:cs typeface="B Nazanin" pitchFamily="2" charset="-78"/>
              </a:rPr>
              <a:t>زوائد سیتوپلاسمی است که شامل </a:t>
            </a:r>
            <a:r>
              <a:rPr lang="fa-IR" sz="2600" b="1" dirty="0" smtClean="0">
                <a:cs typeface="B Nazanin" pitchFamily="2" charset="-78"/>
              </a:rPr>
              <a:t>آکسون(</a:t>
            </a:r>
            <a:r>
              <a:rPr lang="en-US" sz="2600" b="1" dirty="0" smtClean="0">
                <a:cs typeface="B Nazanin" pitchFamily="2" charset="-78"/>
              </a:rPr>
              <a:t>axon</a:t>
            </a:r>
            <a:r>
              <a:rPr lang="fa-IR" sz="2600" b="1" dirty="0" smtClean="0">
                <a:cs typeface="B Nazanin" pitchFamily="2" charset="-78"/>
              </a:rPr>
              <a:t>) و دندریت(</a:t>
            </a:r>
            <a:r>
              <a:rPr lang="en-US" sz="2600" b="1" dirty="0" smtClean="0">
                <a:cs typeface="B Nazanin" pitchFamily="2" charset="-78"/>
              </a:rPr>
              <a:t>dendrite</a:t>
            </a:r>
            <a:r>
              <a:rPr lang="fa-IR" sz="2600" b="1" dirty="0">
                <a:cs typeface="B Nazanin" pitchFamily="2" charset="-78"/>
              </a:rPr>
              <a:t>)</a:t>
            </a:r>
            <a:r>
              <a:rPr lang="en-US" sz="2600" b="1" dirty="0" smtClean="0">
                <a:cs typeface="B Nazanin" pitchFamily="2" charset="-78"/>
              </a:rPr>
              <a:t> </a:t>
            </a:r>
            <a:r>
              <a:rPr lang="fa-IR" sz="2600" b="1" dirty="0">
                <a:cs typeface="B Nazanin" pitchFamily="2" charset="-78"/>
              </a:rPr>
              <a:t>می‌شود</a:t>
            </a:r>
            <a:r>
              <a:rPr lang="fa-IR" sz="2600" b="1" dirty="0" smtClean="0">
                <a:cs typeface="B Nazanin" pitchFamily="2" charset="-78"/>
              </a:rPr>
              <a:t>.</a:t>
            </a:r>
          </a:p>
          <a:p>
            <a:pPr algn="just" rtl="1">
              <a:lnSpc>
                <a:spcPct val="150000"/>
              </a:lnSpc>
              <a:buNone/>
            </a:pPr>
            <a:endParaRPr lang="en-US" sz="2600" b="1" dirty="0">
              <a:cs typeface="B Nazanin" pitchFamily="2" charset="-78"/>
            </a:endParaRPr>
          </a:p>
        </p:txBody>
      </p:sp>
      <p:pic>
        <p:nvPicPr>
          <p:cNvPr id="2050" name="Picture 2" descr="C:\Users\hamid\Desktop\noro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2224" y="4464424"/>
            <a:ext cx="6152187" cy="20887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4008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094" y="2178424"/>
            <a:ext cx="11022106" cy="3702704"/>
          </a:xfrm>
        </p:spPr>
        <p:txBody>
          <a:bodyPr>
            <a:noAutofit/>
          </a:bodyPr>
          <a:lstStyle/>
          <a:p>
            <a:pPr algn="just" rtl="1">
              <a:lnSpc>
                <a:spcPct val="150000"/>
              </a:lnSpc>
              <a:buNone/>
            </a:pPr>
            <a:r>
              <a:rPr lang="fa-IR" sz="2400" b="1" dirty="0" smtClean="0">
                <a:cs typeface="B Nazanin" pitchFamily="2" charset="-78"/>
              </a:rPr>
              <a:t>سیستم عصبی، مرکز ارتباطات و تصمیم گیری در بدن انسان ها می باشد. سیستم عصبی مرکزی(</a:t>
            </a:r>
            <a:r>
              <a:rPr lang="en-US" sz="2400" b="1" dirty="0" smtClean="0">
                <a:cs typeface="B Nazanin" pitchFamily="2" charset="-78"/>
              </a:rPr>
              <a:t>CNS</a:t>
            </a:r>
            <a:r>
              <a:rPr lang="fa-IR" sz="2400" b="1" dirty="0" smtClean="0">
                <a:cs typeface="B Nazanin" pitchFamily="2" charset="-78"/>
              </a:rPr>
              <a:t>) از مغز و نخاع و سیستم عصبی محیطی(</a:t>
            </a:r>
            <a:r>
              <a:rPr lang="en-US" sz="2400" b="1" dirty="0" smtClean="0">
                <a:cs typeface="B Nazanin" pitchFamily="2" charset="-78"/>
              </a:rPr>
              <a:t>PNS</a:t>
            </a:r>
            <a:r>
              <a:rPr lang="fa-IR" sz="2400" b="1" dirty="0" smtClean="0">
                <a:cs typeface="B Nazanin" pitchFamily="2" charset="-78"/>
              </a:rPr>
              <a:t>) از اعصاب ساخته شده اند. این دو بخش همراه با هم کنترل بخش های مختلف زندگی روزانه شما را بر عهده دارند. اعصاب از مغز به صورت، گوش ها، بینی، نخاع و ... منشعب می شوند و از نخاع به سایر نقاط بدن می رسند. اعصاب حسی اطلاعات را از محیط بیرون جمع آوری می کنند و به نخاع می رسانند. نخاع این اطلاعات را برای پردازش به مغز می فرستد. پس از آن مغز با تجزیه و تحلیل داده ها پاسخ مناسب را پس می فرستد. اعصابی که پاسخ مغز را به بافت  های محیطی منتقل می کنند را اعصاب حرکتی می نامند. نخاع به صورت یک شاهراه عمل می کند و پیام ها را از مغز یا به طرف مغز منتقل می کند. </a:t>
            </a:r>
          </a:p>
        </p:txBody>
      </p:sp>
    </p:spTree>
    <p:extLst>
      <p:ext uri="{BB962C8B-B14F-4D97-AF65-F5344CB8AC3E}">
        <p14:creationId xmlns="" xmlns:p14="http://schemas.microsoft.com/office/powerpoint/2010/main" val="2050263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059" y="2160494"/>
            <a:ext cx="11259669" cy="4016468"/>
          </a:xfrm>
        </p:spPr>
        <p:txBody>
          <a:bodyPr>
            <a:normAutofit fontScale="92500" lnSpcReduction="10000"/>
          </a:bodyPr>
          <a:lstStyle/>
          <a:p>
            <a:pPr algn="just" rtl="1">
              <a:lnSpc>
                <a:spcPct val="150000"/>
              </a:lnSpc>
              <a:buNone/>
            </a:pPr>
            <a:r>
              <a:rPr lang="fa-IR" b="1" dirty="0" smtClean="0">
                <a:cs typeface="B Nazanin" pitchFamily="2" charset="-78"/>
              </a:rPr>
              <a:t> نورون‌ها توانایی تکثیر ندارند و چنانچه یکی از آن‌ها از بین برود، جانشینی نخواهد داشت. </a:t>
            </a:r>
          </a:p>
          <a:p>
            <a:pPr algn="just" rtl="1">
              <a:lnSpc>
                <a:spcPct val="150000"/>
              </a:lnSpc>
              <a:buNone/>
            </a:pPr>
            <a:r>
              <a:rPr lang="fa-IR" b="1" dirty="0" smtClean="0">
                <a:cs typeface="B Nazanin" pitchFamily="2" charset="-78"/>
              </a:rPr>
              <a:t>در نورون ها هسته و بیشتر اندامک ها در جسم سلولی قرار دارند.</a:t>
            </a:r>
          </a:p>
          <a:p>
            <a:pPr algn="just" rtl="1">
              <a:lnSpc>
                <a:spcPct val="150000"/>
              </a:lnSpc>
              <a:buNone/>
            </a:pPr>
            <a:r>
              <a:rPr lang="fa-IR" b="1" dirty="0" smtClean="0">
                <a:cs typeface="B Nazanin" pitchFamily="2" charset="-78"/>
              </a:rPr>
              <a:t>دندریت و آکسون رشته های عصبی اند که به جسم سلولی متصل اند و پیام عصبی در آنها جریان دارد. </a:t>
            </a:r>
          </a:p>
          <a:p>
            <a:pPr algn="just" rtl="1">
              <a:lnSpc>
                <a:spcPct val="150000"/>
              </a:lnSpc>
              <a:buNone/>
            </a:pPr>
            <a:r>
              <a:rPr lang="fa-IR" b="1" dirty="0" smtClean="0">
                <a:cs typeface="B Nazanin" pitchFamily="2" charset="-78"/>
              </a:rPr>
              <a:t>به دندریت ها یا آکسون های بلند </a:t>
            </a:r>
            <a:r>
              <a:rPr lang="fa-IR" b="1" dirty="0" smtClean="0">
                <a:solidFill>
                  <a:srgbClr val="FF0000"/>
                </a:solidFill>
                <a:cs typeface="B Nazanin" pitchFamily="2" charset="-78"/>
              </a:rPr>
              <a:t>تار عصبی </a:t>
            </a:r>
            <a:r>
              <a:rPr lang="fa-IR" b="1" dirty="0" smtClean="0">
                <a:cs typeface="B Nazanin" pitchFamily="2" charset="-78"/>
              </a:rPr>
              <a:t>گفته می شود. مجموعه ای از تارها در کنار هم که توسط غلافی احاطه شده اند، </a:t>
            </a:r>
            <a:r>
              <a:rPr lang="fa-IR" b="1" dirty="0" smtClean="0">
                <a:solidFill>
                  <a:srgbClr val="FF0000"/>
                </a:solidFill>
                <a:cs typeface="B Nazanin" pitchFamily="2" charset="-78"/>
              </a:rPr>
              <a:t>عصب</a:t>
            </a:r>
            <a:r>
              <a:rPr lang="fa-IR" b="1" dirty="0" smtClean="0">
                <a:cs typeface="B Nazanin" pitchFamily="2" charset="-78"/>
              </a:rPr>
              <a:t> را تشکیل می دهند.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rgbClr val="FF0000"/>
                </a:solidFill>
              </a:rPr>
              <a:t>جسم سلولی</a:t>
            </a:r>
            <a:endParaRPr lang="en-US" sz="3200" b="1" dirty="0">
              <a:solidFill>
                <a:srgbClr val="FF0000"/>
              </a:solidFill>
            </a:endParaRPr>
          </a:p>
        </p:txBody>
      </p:sp>
      <p:sp>
        <p:nvSpPr>
          <p:cNvPr id="3" name="Content Placeholder 2"/>
          <p:cNvSpPr>
            <a:spLocks noGrp="1"/>
          </p:cNvSpPr>
          <p:nvPr>
            <p:ph idx="1"/>
          </p:nvPr>
        </p:nvSpPr>
        <p:spPr>
          <a:xfrm>
            <a:off x="995082" y="1972236"/>
            <a:ext cx="11071412" cy="2595282"/>
          </a:xfrm>
        </p:spPr>
        <p:txBody>
          <a:bodyPr>
            <a:normAutofit fontScale="85000" lnSpcReduction="10000"/>
          </a:bodyPr>
          <a:lstStyle/>
          <a:p>
            <a:pPr algn="r" rtl="1">
              <a:lnSpc>
                <a:spcPct val="170000"/>
              </a:lnSpc>
              <a:buNone/>
            </a:pPr>
            <a:r>
              <a:rPr lang="fa-IR" b="1" dirty="0">
                <a:cs typeface="B Nazanin" pitchFamily="2" charset="-78"/>
              </a:rPr>
              <a:t>بخش </a:t>
            </a:r>
            <a:r>
              <a:rPr lang="fa-IR" b="1" dirty="0">
                <a:solidFill>
                  <a:srgbClr val="FF0000"/>
                </a:solidFill>
                <a:cs typeface="B Nazanin" pitchFamily="2" charset="-78"/>
              </a:rPr>
              <a:t>هسته‌دار</a:t>
            </a:r>
            <a:r>
              <a:rPr lang="fa-IR" b="1" dirty="0">
                <a:cs typeface="B Nazanin" pitchFamily="2" charset="-78"/>
              </a:rPr>
              <a:t> سلول عصبی، جسم سلولی یا </a:t>
            </a:r>
            <a:r>
              <a:rPr lang="en-US" b="1" dirty="0" smtClean="0">
                <a:cs typeface="B Nazanin" pitchFamily="2" charset="-78"/>
              </a:rPr>
              <a:t>soma</a:t>
            </a:r>
            <a:r>
              <a:rPr lang="fa-IR" b="1" dirty="0" smtClean="0">
                <a:cs typeface="B Nazanin" pitchFamily="2" charset="-78"/>
              </a:rPr>
              <a:t> خوانده </a:t>
            </a:r>
            <a:r>
              <a:rPr lang="fa-IR" b="1" dirty="0">
                <a:cs typeface="B Nazanin" pitchFamily="2" charset="-78"/>
              </a:rPr>
              <a:t>می‌شود. </a:t>
            </a:r>
            <a:r>
              <a:rPr lang="fa-IR" b="1" dirty="0">
                <a:solidFill>
                  <a:srgbClr val="FF0000"/>
                </a:solidFill>
                <a:cs typeface="B Nazanin" pitchFamily="2" charset="-78"/>
              </a:rPr>
              <a:t>شکل و اندازه‌ </a:t>
            </a:r>
            <a:r>
              <a:rPr lang="fa-IR" b="1" dirty="0">
                <a:cs typeface="B Nazanin" pitchFamily="2" charset="-78"/>
              </a:rPr>
              <a:t>جسم سلولی در نورون‌های مختلف، متفاوت است. بسیاری از آن‌ها به شکل‌های </a:t>
            </a:r>
            <a:r>
              <a:rPr lang="fa-IR" b="1" dirty="0">
                <a:solidFill>
                  <a:srgbClr val="FF0000"/>
                </a:solidFill>
                <a:cs typeface="B Nazanin" pitchFamily="2" charset="-78"/>
              </a:rPr>
              <a:t>مدور</a:t>
            </a:r>
            <a:r>
              <a:rPr lang="fa-IR" b="1" dirty="0">
                <a:cs typeface="B Nazanin" pitchFamily="2" charset="-78"/>
              </a:rPr>
              <a:t>، </a:t>
            </a:r>
            <a:r>
              <a:rPr lang="fa-IR" b="1" dirty="0">
                <a:solidFill>
                  <a:srgbClr val="FF0000"/>
                </a:solidFill>
                <a:cs typeface="B Nazanin" pitchFamily="2" charset="-78"/>
              </a:rPr>
              <a:t>بیضوی</a:t>
            </a:r>
            <a:r>
              <a:rPr lang="fa-IR" b="1" dirty="0">
                <a:cs typeface="B Nazanin" pitchFamily="2" charset="-78"/>
              </a:rPr>
              <a:t>، </a:t>
            </a:r>
            <a:r>
              <a:rPr lang="fa-IR" b="1" dirty="0">
                <a:solidFill>
                  <a:srgbClr val="FF0000"/>
                </a:solidFill>
                <a:cs typeface="B Nazanin" pitchFamily="2" charset="-78"/>
              </a:rPr>
              <a:t>هرمی</a:t>
            </a:r>
            <a:r>
              <a:rPr lang="fa-IR" b="1" dirty="0">
                <a:cs typeface="B Nazanin" pitchFamily="2" charset="-78"/>
              </a:rPr>
              <a:t>، </a:t>
            </a:r>
            <a:r>
              <a:rPr lang="fa-IR" b="1" dirty="0">
                <a:solidFill>
                  <a:srgbClr val="FF0000"/>
                </a:solidFill>
                <a:cs typeface="B Nazanin" pitchFamily="2" charset="-78"/>
              </a:rPr>
              <a:t>ذوزنقه‌ای</a:t>
            </a:r>
            <a:r>
              <a:rPr lang="fa-IR" b="1" dirty="0">
                <a:cs typeface="B Nazanin" pitchFamily="2" charset="-78"/>
              </a:rPr>
              <a:t> و </a:t>
            </a:r>
            <a:r>
              <a:rPr lang="fa-IR" b="1" dirty="0">
                <a:solidFill>
                  <a:srgbClr val="FF0000"/>
                </a:solidFill>
                <a:cs typeface="B Nazanin" pitchFamily="2" charset="-78"/>
              </a:rPr>
              <a:t>ستاره‌ای</a:t>
            </a:r>
            <a:r>
              <a:rPr lang="fa-IR" b="1" dirty="0">
                <a:cs typeface="B Nazanin" pitchFamily="2" charset="-78"/>
              </a:rPr>
              <a:t> هستند و </a:t>
            </a:r>
            <a:r>
              <a:rPr lang="fa-IR" b="1" dirty="0">
                <a:solidFill>
                  <a:srgbClr val="FF0000"/>
                </a:solidFill>
                <a:cs typeface="B Nazanin" pitchFamily="2" charset="-78"/>
              </a:rPr>
              <a:t>قطر</a:t>
            </a:r>
            <a:r>
              <a:rPr lang="fa-IR" b="1" dirty="0">
                <a:cs typeface="B Nazanin" pitchFamily="2" charset="-78"/>
              </a:rPr>
              <a:t> آن‌ها از چند میکرون تا چند صد میکرون متفاوت است. جسم سلولی دارای هسته مشخص و سیتوپلاسم ویژه‌ای است که آن را </a:t>
            </a:r>
            <a:r>
              <a:rPr lang="fa-IR" b="1" dirty="0" smtClean="0">
                <a:solidFill>
                  <a:srgbClr val="FF0000"/>
                </a:solidFill>
                <a:cs typeface="B Nazanin" pitchFamily="2" charset="-78"/>
              </a:rPr>
              <a:t>پریکاریون</a:t>
            </a:r>
            <a:r>
              <a:rPr lang="fa-IR" b="1" dirty="0" smtClean="0">
                <a:cs typeface="B Nazanin" pitchFamily="2" charset="-78"/>
              </a:rPr>
              <a:t> </a:t>
            </a:r>
            <a:r>
              <a:rPr lang="fa-IR" b="1" dirty="0" smtClean="0">
                <a:solidFill>
                  <a:srgbClr val="FF0000"/>
                </a:solidFill>
                <a:cs typeface="B Nazanin" pitchFamily="2" charset="-78"/>
              </a:rPr>
              <a:t>(</a:t>
            </a:r>
            <a:r>
              <a:rPr lang="en-US" b="1" dirty="0" err="1" smtClean="0">
                <a:solidFill>
                  <a:srgbClr val="FF0000"/>
                </a:solidFill>
                <a:cs typeface="B Nazanin" pitchFamily="2" charset="-78"/>
              </a:rPr>
              <a:t>Perikaryon</a:t>
            </a:r>
            <a:r>
              <a:rPr lang="fa-IR" b="1" dirty="0" smtClean="0">
                <a:solidFill>
                  <a:srgbClr val="FF0000"/>
                </a:solidFill>
                <a:cs typeface="B Nazanin" pitchFamily="2" charset="-78"/>
              </a:rPr>
              <a:t>)</a:t>
            </a:r>
            <a:r>
              <a:rPr lang="en-US" b="1" dirty="0" smtClean="0">
                <a:solidFill>
                  <a:srgbClr val="FF0000"/>
                </a:solidFill>
                <a:cs typeface="B Nazanin" pitchFamily="2" charset="-78"/>
              </a:rPr>
              <a:t> </a:t>
            </a:r>
            <a:r>
              <a:rPr lang="fa-IR" b="1" dirty="0" smtClean="0">
                <a:cs typeface="B Nazanin" pitchFamily="2" charset="-78"/>
              </a:rPr>
              <a:t>می‌نامند.</a:t>
            </a:r>
            <a:endParaRPr lang="en-US" b="1" dirty="0">
              <a:cs typeface="B Nazanin" pitchFamily="2" charset="-78"/>
            </a:endParaRPr>
          </a:p>
        </p:txBody>
      </p:sp>
      <p:pic>
        <p:nvPicPr>
          <p:cNvPr id="3074" name="Picture 2" descr="C:\Users\hamid\Desktop\4082_ori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5129" y="4518212"/>
            <a:ext cx="3424518" cy="213268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hamid\Desktop\brain-neuron-types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31340" y="4482354"/>
            <a:ext cx="3935506" cy="2209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05197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164" y="759572"/>
            <a:ext cx="8368553" cy="1325563"/>
          </a:xfrm>
        </p:spPr>
        <p:txBody>
          <a:bodyPr/>
          <a:lstStyle/>
          <a:p>
            <a:pPr algn="ctr"/>
            <a:r>
              <a:rPr lang="fa-IR" b="1" dirty="0" smtClean="0">
                <a:solidFill>
                  <a:srgbClr val="FF0000"/>
                </a:solidFill>
              </a:rPr>
              <a:t>آکسون</a:t>
            </a:r>
            <a:endParaRPr lang="en-US" b="1" dirty="0">
              <a:solidFill>
                <a:srgbClr val="FF0000"/>
              </a:solidFill>
            </a:endParaRPr>
          </a:p>
        </p:txBody>
      </p:sp>
      <p:sp>
        <p:nvSpPr>
          <p:cNvPr id="3" name="Content Placeholder 2"/>
          <p:cNvSpPr>
            <a:spLocks noGrp="1"/>
          </p:cNvSpPr>
          <p:nvPr>
            <p:ph idx="1"/>
          </p:nvPr>
        </p:nvSpPr>
        <p:spPr>
          <a:xfrm>
            <a:off x="690282" y="2537012"/>
            <a:ext cx="11322424" cy="4114800"/>
          </a:xfrm>
        </p:spPr>
        <p:txBody>
          <a:bodyPr>
            <a:noAutofit/>
          </a:bodyPr>
          <a:lstStyle/>
          <a:p>
            <a:pPr algn="just" rtl="1">
              <a:lnSpc>
                <a:spcPct val="200000"/>
              </a:lnSpc>
              <a:buNone/>
            </a:pPr>
            <a:r>
              <a:rPr lang="fa-IR" sz="2400" b="1" dirty="0">
                <a:cs typeface="B Nazanin" pitchFamily="2" charset="-78"/>
              </a:rPr>
              <a:t>زائده‌ای باریک، بلند و معمولا بدون شاخه </a:t>
            </a:r>
            <a:r>
              <a:rPr lang="fa-IR" sz="2400" b="1" dirty="0" smtClean="0">
                <a:cs typeface="B Nazanin" pitchFamily="2" charset="-78"/>
              </a:rPr>
              <a:t>است.</a:t>
            </a:r>
            <a:endParaRPr lang="en-US" sz="2400" b="1" dirty="0" smtClean="0">
              <a:cs typeface="B Nazanin" pitchFamily="2" charset="-78"/>
            </a:endParaRPr>
          </a:p>
          <a:p>
            <a:pPr algn="just" rtl="1">
              <a:lnSpc>
                <a:spcPct val="200000"/>
              </a:lnSpc>
              <a:buNone/>
            </a:pPr>
            <a:r>
              <a:rPr lang="fa-IR" sz="2400" b="1" dirty="0" smtClean="0">
                <a:cs typeface="B Nazanin" pitchFamily="2" charset="-78"/>
              </a:rPr>
              <a:t> آکسون‌ها </a:t>
            </a:r>
            <a:r>
              <a:rPr lang="fa-IR" sz="2400" b="1" dirty="0">
                <a:cs typeface="B Nazanin" pitchFamily="2" charset="-78"/>
              </a:rPr>
              <a:t>به دو گروه میلین‌دار و بدون میلین‌ تقسیم می‌شوند:</a:t>
            </a:r>
          </a:p>
          <a:p>
            <a:pPr algn="just" rtl="1">
              <a:lnSpc>
                <a:spcPct val="200000"/>
              </a:lnSpc>
              <a:buNone/>
            </a:pPr>
            <a:r>
              <a:rPr lang="fa-IR" sz="2400" b="1" dirty="0" smtClean="0">
                <a:cs typeface="B Nazanin" pitchFamily="2" charset="-78"/>
              </a:rPr>
              <a:t>آکسون‌های </a:t>
            </a:r>
            <a:r>
              <a:rPr lang="fa-IR" sz="2400" b="1" dirty="0">
                <a:cs typeface="B Nazanin" pitchFamily="2" charset="-78"/>
              </a:rPr>
              <a:t>میلین‌دار: میلین‌ یک ماده پروتئینی‌ و چربی فسفردار سفیدرنگی است که بعضی از آکسون‌ها را به صورت یک غلاف ناپیوسته می‌پوشاند. همین ماده است که باعث رنگ سفید برخی اعصاب و بعضی از نواحی مغز و نخاع می‌شود</a:t>
            </a:r>
            <a:r>
              <a:rPr lang="fa-IR" sz="2400" b="1" dirty="0" smtClean="0">
                <a:cs typeface="B Nazanin" pitchFamily="2" charset="-78"/>
              </a:rPr>
              <a:t>.</a:t>
            </a:r>
          </a:p>
        </p:txBody>
      </p:sp>
    </p:spTree>
    <p:extLst>
      <p:ext uri="{BB962C8B-B14F-4D97-AF65-F5344CB8AC3E}">
        <p14:creationId xmlns="" xmlns:p14="http://schemas.microsoft.com/office/powerpoint/2010/main" val="3121782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4730" y="2319661"/>
            <a:ext cx="10712822" cy="2215991"/>
          </a:xfrm>
          <a:prstGeom prst="rect">
            <a:avLst/>
          </a:prstGeom>
        </p:spPr>
        <p:txBody>
          <a:bodyPr wrap="square">
            <a:spAutoFit/>
          </a:bodyPr>
          <a:lstStyle/>
          <a:p>
            <a:pPr algn="just" rtl="1">
              <a:lnSpc>
                <a:spcPct val="200000"/>
              </a:lnSpc>
              <a:buNone/>
            </a:pPr>
            <a:r>
              <a:rPr lang="fa-IR" sz="2400" b="1" dirty="0" smtClean="0">
                <a:cs typeface="B Nazanin" pitchFamily="2" charset="-78"/>
              </a:rPr>
              <a:t>در آکسون‌های میلین‌داری که قطر آن‌ها بیشتر از قطر آکسون‌های بدون میلین است، به فواصل مساوی گسستگی‌هایی در میلین دیده می‌شود که در آن غشای آکسون فاقد پوشش میلینی است. به این گسستگی‌ها، </a:t>
            </a:r>
            <a:r>
              <a:rPr lang="fa-IR" sz="2400" b="1" dirty="0" smtClean="0">
                <a:solidFill>
                  <a:srgbClr val="FF0000"/>
                </a:solidFill>
                <a:cs typeface="B Nazanin" pitchFamily="2" charset="-78"/>
              </a:rPr>
              <a:t>گر‌ه‌های رانویه </a:t>
            </a:r>
            <a:r>
              <a:rPr lang="fa-IR" sz="2400" b="1" dirty="0" smtClean="0">
                <a:cs typeface="B Nazanin" pitchFamily="2" charset="-78"/>
              </a:rPr>
              <a:t>گفته می‌شود.</a:t>
            </a:r>
          </a:p>
        </p:txBody>
      </p:sp>
      <p:pic>
        <p:nvPicPr>
          <p:cNvPr id="5" name="Picture 2" descr="C:\Users\hamid\Desktop\21a7e1e8544e5621fb78cd5bc29a78f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2072183" y="2850932"/>
            <a:ext cx="1913965" cy="502440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دندریت ها</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609600" y="2305050"/>
            <a:ext cx="10972800" cy="4171950"/>
          </a:xfrm>
        </p:spPr>
        <p:txBody>
          <a:bodyPr>
            <a:normAutofit/>
          </a:bodyPr>
          <a:lstStyle/>
          <a:p>
            <a:pPr algn="just" rtl="1">
              <a:lnSpc>
                <a:spcPct val="150000"/>
              </a:lnSpc>
              <a:buNone/>
            </a:pPr>
            <a:r>
              <a:rPr lang="fa-IR" b="1" dirty="0">
                <a:cs typeface="B Nazanin" pitchFamily="2" charset="-78"/>
              </a:rPr>
              <a:t>زوائد متعدد، کوتاه و شاخه‌شاخه‌اند، که یک یا چند عدد از آن‌ها از یک نورون خارج می‌شوند. دندریت از واژه‌ </a:t>
            </a:r>
            <a:r>
              <a:rPr lang="fa-IR" b="1" dirty="0" smtClean="0">
                <a:cs typeface="B Nazanin" pitchFamily="2" charset="-78"/>
              </a:rPr>
              <a:t>دندرون به </a:t>
            </a:r>
            <a:r>
              <a:rPr lang="fa-IR" b="1" dirty="0">
                <a:cs typeface="B Nazanin" pitchFamily="2" charset="-78"/>
              </a:rPr>
              <a:t>معنی </a:t>
            </a:r>
            <a:r>
              <a:rPr lang="fa-IR" b="1" dirty="0">
                <a:solidFill>
                  <a:srgbClr val="FF0000"/>
                </a:solidFill>
                <a:cs typeface="B Nazanin" pitchFamily="2" charset="-78"/>
              </a:rPr>
              <a:t>درخت</a:t>
            </a:r>
            <a:r>
              <a:rPr lang="fa-IR" b="1" dirty="0">
                <a:cs typeface="B Nazanin" pitchFamily="2" charset="-78"/>
              </a:rPr>
              <a:t>، به خاطر شاخه‌شاخه بودن گرفته شده است. دندریت‌ها به منزله‌ </a:t>
            </a:r>
            <a:r>
              <a:rPr lang="fa-IR" b="1" dirty="0">
                <a:solidFill>
                  <a:srgbClr val="FF0000"/>
                </a:solidFill>
                <a:cs typeface="B Nazanin" pitchFamily="2" charset="-78"/>
              </a:rPr>
              <a:t>گیرنده‌های سلول عصبی </a:t>
            </a:r>
            <a:r>
              <a:rPr lang="fa-IR" b="1" dirty="0">
                <a:cs typeface="B Nazanin" pitchFamily="2" charset="-78"/>
              </a:rPr>
              <a:t>عمل می‌کنند. </a:t>
            </a:r>
            <a:endParaRPr lang="fa-IR" b="1" dirty="0" smtClean="0">
              <a:cs typeface="B Nazanin" pitchFamily="2" charset="-78"/>
            </a:endParaRPr>
          </a:p>
          <a:p>
            <a:pPr algn="just" rtl="1">
              <a:lnSpc>
                <a:spcPct val="150000"/>
              </a:lnSpc>
              <a:buNone/>
            </a:pPr>
            <a:r>
              <a:rPr lang="fa-IR" b="1" dirty="0" smtClean="0">
                <a:cs typeface="B Nazanin" pitchFamily="2" charset="-78"/>
              </a:rPr>
              <a:t>هرچه </a:t>
            </a:r>
            <a:r>
              <a:rPr lang="fa-IR" b="1" dirty="0">
                <a:cs typeface="B Nazanin" pitchFamily="2" charset="-78"/>
              </a:rPr>
              <a:t>تعداد دندریت‌های یک نورون بیشتر باشد، سطح دریافت اطلاعات آن نورون بیشتر خواهد بود. </a:t>
            </a:r>
            <a:endParaRPr lang="en-US" b="1" dirty="0">
              <a:cs typeface="B Nazanin" pitchFamily="2" charset="-78"/>
            </a:endParaRPr>
          </a:p>
        </p:txBody>
      </p:sp>
      <p:pic>
        <p:nvPicPr>
          <p:cNvPr id="5122" name="Picture 2" descr="C:\Users\hamid\Desktop\migna_ir-74--4120roloum3olam_168.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012" y="4988859"/>
            <a:ext cx="5588000" cy="1619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827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انواع نورون ها</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394447" y="2318684"/>
            <a:ext cx="11600329" cy="3580093"/>
          </a:xfrm>
        </p:spPr>
        <p:txBody>
          <a:bodyPr>
            <a:noAutofit/>
          </a:bodyPr>
          <a:lstStyle/>
          <a:p>
            <a:pPr algn="just" rtl="1">
              <a:lnSpc>
                <a:spcPct val="170000"/>
              </a:lnSpc>
              <a:buNone/>
            </a:pPr>
            <a:r>
              <a:rPr lang="fa-IR" sz="2400" b="1" dirty="0">
                <a:cs typeface="B Nazanin" pitchFamily="2" charset="-78"/>
              </a:rPr>
              <a:t>نورون ها را بر مبنای کارهای </a:t>
            </a:r>
            <a:r>
              <a:rPr lang="fa-IR" sz="2400" b="1" dirty="0" smtClean="0">
                <a:cs typeface="B Nazanin" pitchFamily="2" charset="-78"/>
              </a:rPr>
              <a:t>آنها(عملکردشان) </a:t>
            </a:r>
            <a:r>
              <a:rPr lang="fa-IR" sz="2400" b="1" dirty="0">
                <a:cs typeface="B Nazanin" pitchFamily="2" charset="-78"/>
              </a:rPr>
              <a:t>می‌توان به سه دسته بخش </a:t>
            </a:r>
            <a:r>
              <a:rPr lang="fa-IR" sz="2400" b="1" dirty="0" smtClean="0">
                <a:cs typeface="B Nazanin" pitchFamily="2" charset="-78"/>
              </a:rPr>
              <a:t>کرد:</a:t>
            </a:r>
            <a:endParaRPr lang="fa-IR" sz="2400" b="1" dirty="0">
              <a:cs typeface="B Nazanin" pitchFamily="2" charset="-78"/>
            </a:endParaRPr>
          </a:p>
          <a:p>
            <a:pPr algn="just" rtl="1">
              <a:lnSpc>
                <a:spcPct val="170000"/>
              </a:lnSpc>
              <a:buNone/>
            </a:pPr>
            <a:r>
              <a:rPr lang="fa-IR" sz="2400" b="1" dirty="0" smtClean="0">
                <a:cs typeface="B Nazanin" pitchFamily="2" charset="-78"/>
              </a:rPr>
              <a:t>1</a:t>
            </a:r>
            <a:r>
              <a:rPr lang="fa-IR" sz="2400" b="1" dirty="0">
                <a:cs typeface="B Nazanin" pitchFamily="2" charset="-78"/>
              </a:rPr>
              <a:t>. نورون های حسی: نورونهای حسی از </a:t>
            </a:r>
            <a:r>
              <a:rPr lang="fa-IR" sz="2400" b="1" dirty="0">
                <a:solidFill>
                  <a:srgbClr val="FF0000"/>
                </a:solidFill>
                <a:cs typeface="B Nazanin" pitchFamily="2" charset="-78"/>
              </a:rPr>
              <a:t>نوع آوران </a:t>
            </a:r>
            <a:r>
              <a:rPr lang="fa-IR" sz="2400" b="1" dirty="0">
                <a:cs typeface="B Nazanin" pitchFamily="2" charset="-78"/>
              </a:rPr>
              <a:t>بوده و به محرک‌های معینی که به سیستم‌های حسی وارد می‌شوند (مثلاً نور، امواج صوتی، بساوایی یا پاره‌ای از مواد شیمیایی) واکنش نشان می‌دهند.</a:t>
            </a:r>
          </a:p>
          <a:p>
            <a:pPr algn="just" rtl="1">
              <a:lnSpc>
                <a:spcPct val="170000"/>
              </a:lnSpc>
              <a:buNone/>
            </a:pPr>
            <a:r>
              <a:rPr lang="fa-IR" sz="2400" b="1" dirty="0" smtClean="0">
                <a:cs typeface="B Nazanin" pitchFamily="2" charset="-78"/>
              </a:rPr>
              <a:t>2</a:t>
            </a:r>
            <a:r>
              <a:rPr lang="fa-IR" sz="2400" b="1" dirty="0">
                <a:cs typeface="B Nazanin" pitchFamily="2" charset="-78"/>
              </a:rPr>
              <a:t>. نورون های حرکتی: نورون های حرکتی از </a:t>
            </a:r>
            <a:r>
              <a:rPr lang="fa-IR" sz="2400" b="1" dirty="0">
                <a:solidFill>
                  <a:srgbClr val="FF0000"/>
                </a:solidFill>
                <a:cs typeface="B Nazanin" pitchFamily="2" charset="-78"/>
              </a:rPr>
              <a:t>نوع وابران </a:t>
            </a:r>
            <a:r>
              <a:rPr lang="fa-IR" sz="2400" b="1" dirty="0">
                <a:cs typeface="B Nazanin" pitchFamily="2" charset="-78"/>
              </a:rPr>
              <a:t>بوده و تکانه‌های الکتریکی را به سمتِ یاخته‌های ماهیچه‌ای و یا غده‌ای هدایت </a:t>
            </a:r>
            <a:r>
              <a:rPr lang="fa-IR" sz="2400" b="1" dirty="0" smtClean="0">
                <a:cs typeface="B Nazanin" pitchFamily="2" charset="-78"/>
              </a:rPr>
              <a:t>می‌کنند.</a:t>
            </a:r>
          </a:p>
          <a:p>
            <a:pPr algn="just" rtl="1">
              <a:lnSpc>
                <a:spcPct val="170000"/>
              </a:lnSpc>
              <a:buNone/>
            </a:pPr>
            <a:endParaRPr lang="en-US" sz="2400" b="1" dirty="0">
              <a:cs typeface="B Nazanin" pitchFamily="2" charset="-78"/>
            </a:endParaRPr>
          </a:p>
        </p:txBody>
      </p:sp>
    </p:spTree>
    <p:extLst>
      <p:ext uri="{BB962C8B-B14F-4D97-AF65-F5344CB8AC3E}">
        <p14:creationId xmlns="" xmlns:p14="http://schemas.microsoft.com/office/powerpoint/2010/main" val="49469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mid\Desktop\k2rfss5i.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85694" y="3801036"/>
            <a:ext cx="4586941" cy="272168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851646" y="1891824"/>
            <a:ext cx="11062447" cy="2539157"/>
          </a:xfrm>
          <a:prstGeom prst="rect">
            <a:avLst/>
          </a:prstGeom>
        </p:spPr>
        <p:txBody>
          <a:bodyPr wrap="square">
            <a:spAutoFit/>
          </a:bodyPr>
          <a:lstStyle/>
          <a:p>
            <a:pPr algn="just" rtl="1">
              <a:lnSpc>
                <a:spcPct val="170000"/>
              </a:lnSpc>
              <a:buNone/>
            </a:pPr>
            <a:r>
              <a:rPr lang="fa-IR" sz="2400" b="1" dirty="0" smtClean="0">
                <a:cs typeface="B Nazanin" pitchFamily="2" charset="-78"/>
              </a:rPr>
              <a:t>3. نورون های رابط: بیشتر نورون های سامانه عصبیِ آدمی از نوعِ نورون‌های میانجی هستند. همانگونه که از نام این نورون‌ها می‌توان پنداشت، وظیفه نورون‌های میانجی این است که پیام‌های ورودی را از نورون های حسی یا از نورون‌های رابطِ دیگر دریافت کرده و در برابر تکانه‌هایی به نورونهای حرکتی و یا دیگر نورون‌های میانجی بفرستند.</a:t>
            </a:r>
            <a:endParaRPr lang="fa-IR" sz="2400" b="1" dirty="0">
              <a:cs typeface="B Nazanin" pitchFamily="2" charset="-78"/>
            </a:endParaRPr>
          </a:p>
        </p:txBody>
      </p:sp>
    </p:spTree>
    <p:extLst>
      <p:ext uri="{BB962C8B-B14F-4D97-AF65-F5344CB8AC3E}">
        <p14:creationId xmlns="" xmlns:p14="http://schemas.microsoft.com/office/powerpoint/2010/main" val="3365494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سلول عصبی نوروگلیا</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1165412" y="2650378"/>
            <a:ext cx="10582835" cy="3095999"/>
          </a:xfrm>
        </p:spPr>
        <p:txBody>
          <a:bodyPr>
            <a:normAutofit fontScale="92500" lnSpcReduction="10000"/>
          </a:bodyPr>
          <a:lstStyle/>
          <a:p>
            <a:pPr algn="r" rtl="1">
              <a:lnSpc>
                <a:spcPct val="150000"/>
              </a:lnSpc>
              <a:buNone/>
            </a:pPr>
            <a:r>
              <a:rPr lang="fa-IR" b="1" dirty="0">
                <a:cs typeface="B Nazanin" pitchFamily="2" charset="-78"/>
              </a:rPr>
              <a:t>شامل عملکردهای زیر می باشند:</a:t>
            </a:r>
          </a:p>
          <a:p>
            <a:pPr marL="0" indent="0" algn="r" rtl="1">
              <a:lnSpc>
                <a:spcPct val="150000"/>
              </a:lnSpc>
              <a:buNone/>
            </a:pPr>
            <a:r>
              <a:rPr lang="fa-IR" b="1" dirty="0">
                <a:cs typeface="B Nazanin" pitchFamily="2" charset="-78"/>
              </a:rPr>
              <a:t>- تشکیل دهنده ی غلاف های میلین</a:t>
            </a:r>
            <a:br>
              <a:rPr lang="fa-IR" b="1" dirty="0">
                <a:cs typeface="B Nazanin" pitchFamily="2" charset="-78"/>
              </a:rPr>
            </a:br>
            <a:r>
              <a:rPr lang="fa-IR" b="1" dirty="0">
                <a:cs typeface="B Nazanin" pitchFamily="2" charset="-78"/>
              </a:rPr>
              <a:t>- حفاظت از نورون </a:t>
            </a:r>
            <a:r>
              <a:rPr lang="fa-IR" b="1" dirty="0" smtClean="0">
                <a:cs typeface="B Nazanin" pitchFamily="2" charset="-78"/>
              </a:rPr>
              <a:t>ها</a:t>
            </a:r>
            <a:r>
              <a:rPr lang="fa-IR" b="1" dirty="0">
                <a:cs typeface="B Nazanin" pitchFamily="2" charset="-78"/>
              </a:rPr>
              <a:t/>
            </a:r>
            <a:br>
              <a:rPr lang="fa-IR" b="1" dirty="0">
                <a:cs typeface="B Nazanin" pitchFamily="2" charset="-78"/>
              </a:rPr>
            </a:br>
            <a:r>
              <a:rPr lang="fa-IR" b="1" dirty="0">
                <a:cs typeface="B Nazanin" pitchFamily="2" charset="-78"/>
              </a:rPr>
              <a:t>- تنظیم کننده ی محیط داخلی نورون ها در سیستم عصبی مرکزی</a:t>
            </a:r>
            <a:br>
              <a:rPr lang="fa-IR" b="1" dirty="0">
                <a:cs typeface="B Nazanin" pitchFamily="2" charset="-78"/>
              </a:rPr>
            </a:br>
            <a:endParaRPr lang="en-US" b="1" dirty="0">
              <a:cs typeface="B Nazanin" pitchFamily="2" charset="-78"/>
            </a:endParaRPr>
          </a:p>
        </p:txBody>
      </p:sp>
    </p:spTree>
    <p:extLst>
      <p:ext uri="{BB962C8B-B14F-4D97-AF65-F5344CB8AC3E}">
        <p14:creationId xmlns="" xmlns:p14="http://schemas.microsoft.com/office/powerpoint/2010/main" val="1134021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mid\Desktop\گلیا.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159434" y="1488140"/>
            <a:ext cx="10075191" cy="5118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3401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نوروپلاسم</a:t>
            </a:r>
            <a:endParaRPr lang="en-US" dirty="0"/>
          </a:p>
        </p:txBody>
      </p:sp>
      <p:sp>
        <p:nvSpPr>
          <p:cNvPr id="3" name="Content Placeholder 2"/>
          <p:cNvSpPr>
            <a:spLocks noGrp="1"/>
          </p:cNvSpPr>
          <p:nvPr>
            <p:ph idx="1"/>
          </p:nvPr>
        </p:nvSpPr>
        <p:spPr>
          <a:xfrm>
            <a:off x="591672" y="2232212"/>
            <a:ext cx="11259670" cy="3917576"/>
          </a:xfrm>
        </p:spPr>
        <p:txBody>
          <a:bodyPr>
            <a:noAutofit/>
          </a:bodyPr>
          <a:lstStyle/>
          <a:p>
            <a:pPr algn="just" rtl="1">
              <a:lnSpc>
                <a:spcPct val="150000"/>
              </a:lnSpc>
              <a:buNone/>
            </a:pPr>
            <a:r>
              <a:rPr lang="fa-IR" sz="2400" b="1" dirty="0">
                <a:cs typeface="B Nazanin" pitchFamily="2" charset="-78"/>
              </a:rPr>
              <a:t>سیتوپلاسم سلول عصبی را </a:t>
            </a:r>
            <a:r>
              <a:rPr lang="fa-IR" sz="2400" b="1" dirty="0" smtClean="0">
                <a:solidFill>
                  <a:srgbClr val="FF0000"/>
                </a:solidFill>
                <a:cs typeface="B Nazanin" pitchFamily="2" charset="-78"/>
              </a:rPr>
              <a:t>نوروپلاسم </a:t>
            </a:r>
            <a:r>
              <a:rPr lang="fa-IR" sz="2400" b="1" dirty="0" smtClean="0">
                <a:cs typeface="B Nazanin" pitchFamily="2" charset="-78"/>
              </a:rPr>
              <a:t>می‌نامند</a:t>
            </a:r>
            <a:r>
              <a:rPr lang="fa-IR" sz="2400" b="1" dirty="0">
                <a:cs typeface="B Nazanin" pitchFamily="2" charset="-78"/>
              </a:rPr>
              <a:t>. در نوروپلاسم، اندامک‌های ریزی وجود دارد که در سایر </a:t>
            </a:r>
            <a:r>
              <a:rPr lang="fa-IR" sz="2400" b="1" dirty="0" smtClean="0">
                <a:cs typeface="B Nazanin" pitchFamily="2" charset="-78"/>
              </a:rPr>
              <a:t>سلول‌های </a:t>
            </a:r>
            <a:r>
              <a:rPr lang="fa-IR" sz="2400" b="1" dirty="0">
                <a:cs typeface="B Nazanin" pitchFamily="2" charset="-78"/>
              </a:rPr>
              <a:t>زنده بدن نیز یافت می‌شود. از جمله این اندامک‌ها عبارتند از</a:t>
            </a:r>
            <a:r>
              <a:rPr lang="fa-IR" sz="2400" b="1" dirty="0" smtClean="0">
                <a:cs typeface="B Nazanin" pitchFamily="2" charset="-78"/>
              </a:rPr>
              <a:t>:</a:t>
            </a:r>
          </a:p>
          <a:p>
            <a:pPr algn="just" rtl="1">
              <a:lnSpc>
                <a:spcPct val="150000"/>
              </a:lnSpc>
              <a:buNone/>
            </a:pPr>
            <a:r>
              <a:rPr lang="fa-IR" sz="2400" b="1" dirty="0" smtClean="0">
                <a:cs typeface="B Nazanin" pitchFamily="2" charset="-78"/>
              </a:rPr>
              <a:t>1</a:t>
            </a:r>
            <a:r>
              <a:rPr lang="fa-IR" sz="2400" b="1" dirty="0">
                <a:cs typeface="B Nazanin" pitchFamily="2" charset="-78"/>
              </a:rPr>
              <a:t>) شبکه آندوپلاسمی </a:t>
            </a:r>
            <a:endParaRPr lang="fa-IR" sz="2400" b="1" dirty="0" smtClean="0">
              <a:cs typeface="B Nazanin" pitchFamily="2" charset="-78"/>
            </a:endParaRPr>
          </a:p>
          <a:p>
            <a:pPr algn="just" rtl="1">
              <a:lnSpc>
                <a:spcPct val="150000"/>
              </a:lnSpc>
              <a:buNone/>
            </a:pPr>
            <a:r>
              <a:rPr lang="fa-IR" sz="2400" b="1" dirty="0" smtClean="0">
                <a:cs typeface="B Nazanin" pitchFamily="2" charset="-78"/>
              </a:rPr>
              <a:t>2</a:t>
            </a:r>
            <a:r>
              <a:rPr lang="fa-IR" sz="2400" b="1" dirty="0">
                <a:cs typeface="B Nazanin" pitchFamily="2" charset="-78"/>
              </a:rPr>
              <a:t>) </a:t>
            </a:r>
            <a:r>
              <a:rPr lang="fa-IR" sz="2400" b="1" dirty="0" smtClean="0">
                <a:cs typeface="B Nazanin" pitchFamily="2" charset="-78"/>
              </a:rPr>
              <a:t>میتوکندری‌ها </a:t>
            </a:r>
          </a:p>
          <a:p>
            <a:pPr algn="just" rtl="1">
              <a:lnSpc>
                <a:spcPct val="150000"/>
              </a:lnSpc>
              <a:buNone/>
            </a:pPr>
            <a:r>
              <a:rPr lang="fa-IR" sz="2400" b="1" dirty="0" smtClean="0">
                <a:cs typeface="B Nazanin" pitchFamily="2" charset="-78"/>
              </a:rPr>
              <a:t>3) دانه‌های لیزوزوم </a:t>
            </a:r>
          </a:p>
          <a:p>
            <a:pPr algn="just" rtl="1">
              <a:lnSpc>
                <a:spcPct val="150000"/>
              </a:lnSpc>
              <a:buNone/>
            </a:pPr>
            <a:r>
              <a:rPr lang="fa-IR" sz="2400" b="1" dirty="0" smtClean="0">
                <a:cs typeface="B Nazanin" pitchFamily="2" charset="-78"/>
              </a:rPr>
              <a:t>4</a:t>
            </a:r>
            <a:r>
              <a:rPr lang="fa-IR" sz="2400" b="1" dirty="0">
                <a:cs typeface="B Nazanin" pitchFamily="2" charset="-78"/>
              </a:rPr>
              <a:t>) دستگاه </a:t>
            </a:r>
            <a:r>
              <a:rPr lang="fa-IR" sz="2400" b="1" dirty="0" smtClean="0">
                <a:cs typeface="B Nazanin" pitchFamily="2" charset="-78"/>
              </a:rPr>
              <a:t>گلژی </a:t>
            </a:r>
          </a:p>
          <a:p>
            <a:pPr algn="just">
              <a:lnSpc>
                <a:spcPct val="150000"/>
              </a:lnSpc>
              <a:buNone/>
            </a:pPr>
            <a:endParaRPr lang="en-US" sz="2400" b="1" dirty="0">
              <a:cs typeface="B Nazanin" pitchFamily="2" charset="-78"/>
            </a:endParaRPr>
          </a:p>
        </p:txBody>
      </p:sp>
    </p:spTree>
    <p:extLst>
      <p:ext uri="{BB962C8B-B14F-4D97-AF65-F5344CB8AC3E}">
        <p14:creationId xmlns="" xmlns:p14="http://schemas.microsoft.com/office/powerpoint/2010/main" val="228221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cs typeface="2  Davat" pitchFamily="2" charset="-78"/>
              </a:rPr>
              <a:t>مغز</a:t>
            </a:r>
            <a:endParaRPr lang="en-US" sz="4000" dirty="0">
              <a:cs typeface="2  Davat" pitchFamily="2" charset="-78"/>
            </a:endParaRPr>
          </a:p>
        </p:txBody>
      </p:sp>
      <p:pic>
        <p:nvPicPr>
          <p:cNvPr id="5122" name="Picture 2" descr="C:\Users\hamid\Desktop\braingroup7.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3132667" y="2781300"/>
            <a:ext cx="5926667"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9631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amid\Desktop\74055084239127649870.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41650" y="2185115"/>
            <a:ext cx="6613338" cy="34441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627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231"/>
            <a:ext cx="10515600" cy="1325563"/>
          </a:xfrm>
        </p:spPr>
        <p:txBody>
          <a:bodyPr>
            <a:normAutofit/>
          </a:bodyPr>
          <a:lstStyle/>
          <a:p>
            <a:pPr algn="ctr"/>
            <a:r>
              <a:rPr lang="fa-IR" sz="2800" b="1" dirty="0" smtClean="0">
                <a:solidFill>
                  <a:srgbClr val="FF0000"/>
                </a:solidFill>
                <a:cs typeface="B Nazanin" pitchFamily="2" charset="-78"/>
              </a:rPr>
              <a:t>تاثیر قطر و مقاومت نورون بروی سرعت انتقال پیام عصبی</a:t>
            </a:r>
            <a:endParaRPr lang="en-US" sz="2800" b="1" dirty="0">
              <a:solidFill>
                <a:srgbClr val="FF0000"/>
              </a:solidFill>
              <a:cs typeface="B Nazanin" pitchFamily="2" charset="-78"/>
            </a:endParaRPr>
          </a:p>
        </p:txBody>
      </p:sp>
      <p:sp>
        <p:nvSpPr>
          <p:cNvPr id="3" name="Content Placeholder 2"/>
          <p:cNvSpPr>
            <a:spLocks noGrp="1"/>
          </p:cNvSpPr>
          <p:nvPr>
            <p:ph idx="1"/>
          </p:nvPr>
        </p:nvSpPr>
        <p:spPr>
          <a:xfrm>
            <a:off x="555813" y="1972235"/>
            <a:ext cx="11438964" cy="3648916"/>
          </a:xfrm>
        </p:spPr>
        <p:txBody>
          <a:bodyPr>
            <a:noAutofit/>
          </a:bodyPr>
          <a:lstStyle/>
          <a:p>
            <a:pPr algn="just" rtl="1">
              <a:lnSpc>
                <a:spcPct val="150000"/>
              </a:lnSpc>
              <a:buNone/>
            </a:pPr>
            <a:r>
              <a:rPr lang="fa-IR" sz="2400" b="1" dirty="0" smtClean="0">
                <a:cs typeface="B Nazanin" pitchFamily="2" charset="-78"/>
              </a:rPr>
              <a:t>دو پارامتر فیزیکی اصلی بروی سرعت انتقال پیام عصبی در نورون ها تاثیر می گذارند. </a:t>
            </a:r>
          </a:p>
          <a:p>
            <a:pPr algn="just" rtl="1">
              <a:lnSpc>
                <a:spcPct val="150000"/>
              </a:lnSpc>
              <a:buNone/>
            </a:pPr>
            <a:r>
              <a:rPr lang="fa-IR" sz="2400" b="1" dirty="0" smtClean="0">
                <a:cs typeface="B Nazanin" pitchFamily="2" charset="-78"/>
              </a:rPr>
              <a:t>1- </a:t>
            </a:r>
            <a:r>
              <a:rPr lang="fa-IR" sz="2400" b="1" dirty="0" smtClean="0">
                <a:solidFill>
                  <a:srgbClr val="FF0000"/>
                </a:solidFill>
                <a:cs typeface="B Nazanin" pitchFamily="2" charset="-78"/>
              </a:rPr>
              <a:t>قطر نورون ها</a:t>
            </a:r>
          </a:p>
          <a:p>
            <a:pPr algn="r" rtl="1">
              <a:lnSpc>
                <a:spcPct val="150000"/>
              </a:lnSpc>
              <a:buNone/>
            </a:pPr>
            <a:r>
              <a:rPr lang="fa-IR" sz="2400" b="1" dirty="0" smtClean="0">
                <a:cs typeface="B Nazanin" pitchFamily="2" charset="-78"/>
              </a:rPr>
              <a:t>2- </a:t>
            </a:r>
            <a:r>
              <a:rPr lang="fa-IR" sz="2400" b="1" dirty="0" smtClean="0">
                <a:solidFill>
                  <a:srgbClr val="FF0000"/>
                </a:solidFill>
                <a:cs typeface="B Nazanin" pitchFamily="2" charset="-78"/>
              </a:rPr>
              <a:t>حضور یا عدم حضور میلین</a:t>
            </a:r>
          </a:p>
          <a:p>
            <a:pPr algn="just" rtl="1">
              <a:lnSpc>
                <a:spcPct val="150000"/>
              </a:lnSpc>
              <a:buNone/>
            </a:pPr>
            <a:r>
              <a:rPr lang="fa-IR" sz="2400" b="1" dirty="0" smtClean="0">
                <a:cs typeface="B Nazanin" pitchFamily="2" charset="-78"/>
              </a:rPr>
              <a:t>پیام عصبی در آکسونی با قطر بزرگتر، سریعتر حرکت می کند. برای فهم این رابطه، یک لوله آب را که در داخلش آب جریان دارد را در نظر بگیرید. آبی که با دیواره های لوله در تماس است سبب ایجاد اصطکاک مابین ملکول های آب و ملکول های موجود در دیواره لوله می شود. </a:t>
            </a:r>
            <a:endParaRPr lang="en-US" sz="2400" b="1" dirty="0" smtClean="0">
              <a:cs typeface="B Nazanin" pitchFamily="2" charset="-78"/>
            </a:endParaRPr>
          </a:p>
        </p:txBody>
      </p:sp>
    </p:spTree>
    <p:extLst>
      <p:ext uri="{BB962C8B-B14F-4D97-AF65-F5344CB8AC3E}">
        <p14:creationId xmlns="" xmlns:p14="http://schemas.microsoft.com/office/powerpoint/2010/main" val="1974986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1825625"/>
            <a:ext cx="11438964" cy="4351338"/>
          </a:xfrm>
        </p:spPr>
        <p:txBody>
          <a:bodyPr/>
          <a:lstStyle/>
          <a:p>
            <a:pPr algn="r">
              <a:lnSpc>
                <a:spcPct val="150000"/>
              </a:lnSpc>
              <a:buNone/>
            </a:pPr>
            <a:r>
              <a:rPr lang="fa-IR" b="1" dirty="0" smtClean="0">
                <a:cs typeface="B Nazanin" pitchFamily="2" charset="-78"/>
              </a:rPr>
              <a:t>آبی که در مرکز لوله جریان دارد، در تماس با دیواره لوله نبوده و سریعتر حرکت می کند. در یک لوله با قطر بزرگتر نسبت کمتری از آب با دیواره لوله تماس داشته و بدین ترتیب مقاومت کل کاهش می یابد. بر همین اساس جریان موجود در داخل یک آکسون در تماس با غشاء آکسون، اصطکاک ایجاد می کند. بنابراین آکسونی با قطر بزرگتر مقاومت کمتری برای جریان موجود در درون خودش ایجاد می کند.   </a:t>
            </a:r>
            <a:endParaRPr lang="en-US" b="1" dirty="0" smtClean="0">
              <a:cs typeface="B Nazanin" pitchFamily="2" charset="-78"/>
            </a:endParaRPr>
          </a:p>
          <a:p>
            <a:pPr algn="r">
              <a:lnSpc>
                <a:spcPct val="150000"/>
              </a:lnSpc>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غلاف میلین</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322729" y="1775013"/>
            <a:ext cx="11725836" cy="3581400"/>
          </a:xfrm>
        </p:spPr>
        <p:txBody>
          <a:bodyPr>
            <a:normAutofit fontScale="85000" lnSpcReduction="10000"/>
          </a:bodyPr>
          <a:lstStyle/>
          <a:p>
            <a:pPr algn="just" rtl="1">
              <a:lnSpc>
                <a:spcPct val="200000"/>
              </a:lnSpc>
              <a:buNone/>
            </a:pPr>
            <a:r>
              <a:rPr lang="fa-IR" b="1" dirty="0" smtClean="0">
                <a:cs typeface="B Nazanin" pitchFamily="2" charset="-78"/>
              </a:rPr>
              <a:t>عامل موثر دیگر در افزایش سرعت پیام عصبی غلاف میلین است. این غلاف ها معادل پوشش کلفت پلاستیکی دور سیم های الکتریکی است که ضخامت غشای آکسون را در حدود 100 برابر افزایش می دهند. در جاهایی که آکسون فاقد غلاف میلین است، غشای سلول مقاومت کمی در مقابل جریان دارد. در این نواحی، جریان الکتریکی علاوه بر اینکه در طول آکسون به سمت جلو حرکت می کند، به خارج از آکسون نیز نشت می کند. </a:t>
            </a:r>
            <a:endParaRPr lang="en-US" b="1" dirty="0">
              <a:cs typeface="B Nazanin" pitchFamily="2" charset="-78"/>
            </a:endParaRPr>
          </a:p>
        </p:txBody>
      </p:sp>
      <p:pic>
        <p:nvPicPr>
          <p:cNvPr id="8194" name="Picture 2" descr="C:\Users\hamid\Desktop\s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799" y="4648153"/>
            <a:ext cx="4688542" cy="2209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8222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493" y="1667433"/>
            <a:ext cx="11040035" cy="3810281"/>
          </a:xfrm>
        </p:spPr>
        <p:txBody>
          <a:bodyPr>
            <a:normAutofit/>
          </a:bodyPr>
          <a:lstStyle/>
          <a:p>
            <a:pPr algn="just" rtl="1">
              <a:lnSpc>
                <a:spcPct val="170000"/>
              </a:lnSpc>
              <a:buNone/>
            </a:pPr>
            <a:r>
              <a:rPr lang="fa-IR" sz="2400" b="1" dirty="0" smtClean="0">
                <a:cs typeface="B Nazanin" pitchFamily="2" charset="-78"/>
              </a:rPr>
              <a:t>در بیماری های تحلیل برنده میلین، فقدان میلین در نورون های مهره داران ، اثرات فوق العاده مخربی بروی پیام رسانی عصبی دارد. در سیستم عصبی مرکزی و محیطی، فقدان میلین سبب کاهش سرعت انتقال پیام عصبی می شود. قدرت پیام های عصبی به علت نشت جریان در قسمت هایی که میلین آنها از بین رفته است، کاهش می یابد. </a:t>
            </a:r>
            <a:endParaRPr lang="en-US" sz="2400" b="1" dirty="0" smtClean="0">
              <a:cs typeface="B Nazanin" pitchFamily="2" charset="-78"/>
            </a:endParaRPr>
          </a:p>
        </p:txBody>
      </p:sp>
    </p:spTree>
    <p:extLst>
      <p:ext uri="{BB962C8B-B14F-4D97-AF65-F5344CB8AC3E}">
        <p14:creationId xmlns="" xmlns:p14="http://schemas.microsoft.com/office/powerpoint/2010/main" val="3574345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5" name="Picture 2" descr="C:\Users\hamid\Desktop\13201105181831753337102871454820201957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82164" y="1297974"/>
            <a:ext cx="9483752" cy="43946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2822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73788" cy="1757082"/>
          </a:xfrm>
        </p:spPr>
        <p:txBody>
          <a:bodyPr/>
          <a:lstStyle/>
          <a:p>
            <a:pPr algn="ctr"/>
            <a:r>
              <a:rPr lang="fa-IR" b="1" dirty="0" smtClean="0">
                <a:solidFill>
                  <a:srgbClr val="FF0000"/>
                </a:solidFill>
                <a:cs typeface="B Nazanin" pitchFamily="2" charset="-78"/>
              </a:rPr>
              <a:t>انتقال پیام عصبی</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914400" y="2021541"/>
            <a:ext cx="11062447" cy="2514600"/>
          </a:xfrm>
        </p:spPr>
        <p:txBody>
          <a:bodyPr>
            <a:normAutofit/>
          </a:bodyPr>
          <a:lstStyle/>
          <a:p>
            <a:pPr algn="just" rtl="1">
              <a:lnSpc>
                <a:spcPct val="150000"/>
              </a:lnSpc>
              <a:buNone/>
            </a:pPr>
            <a:r>
              <a:rPr lang="fa-IR" sz="2400" b="1" dirty="0" smtClean="0">
                <a:cs typeface="B Nazanin" pitchFamily="2" charset="-78"/>
              </a:rPr>
              <a:t>انتقال پیام عصبی در نورون ها شباهت زیادی با بازی دومینو دارد.</a:t>
            </a:r>
          </a:p>
          <a:p>
            <a:pPr algn="just" rtl="1">
              <a:lnSpc>
                <a:spcPct val="150000"/>
              </a:lnSpc>
              <a:buNone/>
            </a:pPr>
            <a:r>
              <a:rPr lang="fa-IR" sz="2400" b="1" dirty="0" smtClean="0">
                <a:cs typeface="B Nazanin" pitchFamily="2" charset="-78"/>
              </a:rPr>
              <a:t>نورون ها از طریق انتهای آکسون(پایانه آکسونی) با نورون ها و سلول های دیگر مثل سلول های ماهیچه ای در ارتباط اند. به این محل ارتباط </a:t>
            </a:r>
            <a:r>
              <a:rPr lang="fa-IR" sz="2400" b="1" dirty="0" smtClean="0">
                <a:solidFill>
                  <a:srgbClr val="FF0000"/>
                </a:solidFill>
                <a:cs typeface="B Nazanin" pitchFamily="2" charset="-78"/>
              </a:rPr>
              <a:t>سیناپس</a:t>
            </a:r>
            <a:r>
              <a:rPr lang="fa-IR" sz="2400" b="1" dirty="0" smtClean="0">
                <a:cs typeface="B Nazanin" pitchFamily="2" charset="-78"/>
              </a:rPr>
              <a:t> می گویند. در سیناپس سلول ها به هم متصل نیستند. ارتباط آنها از طریق آزاد شدن مواد شیمیایی خاصی برقرار می شود. </a:t>
            </a:r>
            <a:endParaRPr lang="en-US" sz="2400" b="1" dirty="0">
              <a:cs typeface="B Nazanin" pitchFamily="2" charset="-78"/>
            </a:endParaRPr>
          </a:p>
        </p:txBody>
      </p:sp>
      <p:pic>
        <p:nvPicPr>
          <p:cNvPr id="12290" name="Picture 2" descr="C:\Users\hamid\Desktop\23850087166322756032.jpg"/>
          <p:cNvPicPr>
            <a:picLocks noChangeAspect="1" noChangeArrowheads="1"/>
          </p:cNvPicPr>
          <p:nvPr/>
        </p:nvPicPr>
        <p:blipFill>
          <a:blip r:embed="rId2">
            <a:extLst>
              <a:ext uri="{28A0092B-C50C-407E-A947-70E740481C1C}">
                <a14:useLocalDpi xmlns="" xmlns:a14="http://schemas.microsoft.com/office/drawing/2010/main" val="0"/>
              </a:ext>
            </a:extLst>
          </a:blip>
          <a:srcRect t="33468" r="235"/>
          <a:stretch>
            <a:fillRect/>
          </a:stretch>
        </p:blipFill>
        <p:spPr bwMode="auto">
          <a:xfrm>
            <a:off x="699248" y="4589930"/>
            <a:ext cx="5651539" cy="20260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67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amid\Desktop\Synapse.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12799" y="654424"/>
            <a:ext cx="3642263" cy="2895599"/>
          </a:xfrm>
          <a:prstGeom prst="rect">
            <a:avLst/>
          </a:prstGeom>
          <a:noFill/>
          <a:extLst>
            <a:ext uri="{909E8E84-426E-40DD-AFC4-6F175D3DCCD1}">
              <a14:hiddenFill xmlns="" xmlns:a14="http://schemas.microsoft.com/office/drawing/2010/main">
                <a:solidFill>
                  <a:srgbClr val="FFFFFF"/>
                </a:solidFill>
              </a14:hiddenFill>
            </a:ext>
          </a:extLst>
        </p:spPr>
      </p:pic>
      <p:pic>
        <p:nvPicPr>
          <p:cNvPr id="13315" name="Picture 3" descr="C:\Users\hamid\Desktop\report_synaps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7531" y="4137213"/>
            <a:ext cx="5280211" cy="1955390"/>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C:\Users\hamid\Desktop\imagesOLDLGWYG.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68140" y="3473823"/>
            <a:ext cx="4677586" cy="26311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329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ویتامین ها</a:t>
            </a:r>
            <a:endParaRPr lang="en-US" b="1" dirty="0">
              <a:solidFill>
                <a:srgbClr val="FF0000"/>
              </a:solidFill>
              <a:cs typeface="B Nazanin" pitchFamily="2" charset="-78"/>
            </a:endParaRPr>
          </a:p>
        </p:txBody>
      </p:sp>
      <p:sp>
        <p:nvSpPr>
          <p:cNvPr id="3" name="Content Placeholder 2"/>
          <p:cNvSpPr>
            <a:spLocks noGrp="1"/>
          </p:cNvSpPr>
          <p:nvPr>
            <p:ph idx="1"/>
          </p:nvPr>
        </p:nvSpPr>
        <p:spPr>
          <a:xfrm>
            <a:off x="645460" y="2232211"/>
            <a:ext cx="11268634" cy="3774142"/>
          </a:xfrm>
        </p:spPr>
        <p:txBody>
          <a:bodyPr>
            <a:noAutofit/>
          </a:bodyPr>
          <a:lstStyle/>
          <a:p>
            <a:pPr algn="r" rtl="1">
              <a:lnSpc>
                <a:spcPct val="150000"/>
              </a:lnSpc>
              <a:buNone/>
            </a:pPr>
            <a:r>
              <a:rPr lang="fa-IR" sz="2400" b="1" dirty="0" smtClean="0">
                <a:solidFill>
                  <a:srgbClr val="00B050"/>
                </a:solidFill>
                <a:cs typeface="B Nazanin" pitchFamily="2" charset="-78"/>
              </a:rPr>
              <a:t>مطالعات جدید نشان داده است که نه تنها همه ویتامین ها مفید نیستند بلکه برخی از آنها </a:t>
            </a:r>
            <a:r>
              <a:rPr lang="fa-IR" sz="2400" b="1" dirty="0" smtClean="0">
                <a:solidFill>
                  <a:srgbClr val="FF0000"/>
                </a:solidFill>
                <a:cs typeface="B Nazanin" pitchFamily="2" charset="-78"/>
              </a:rPr>
              <a:t>زیان بار </a:t>
            </a:r>
            <a:r>
              <a:rPr lang="fa-IR" sz="2400" b="1" dirty="0" smtClean="0">
                <a:solidFill>
                  <a:srgbClr val="00B050"/>
                </a:solidFill>
                <a:cs typeface="B Nazanin" pitchFamily="2" charset="-78"/>
              </a:rPr>
              <a:t>هم هستند.</a:t>
            </a:r>
          </a:p>
          <a:p>
            <a:pPr algn="r" rtl="1">
              <a:lnSpc>
                <a:spcPct val="150000"/>
              </a:lnSpc>
              <a:buNone/>
            </a:pPr>
            <a:r>
              <a:rPr lang="fa-IR" sz="2400" b="1" dirty="0" smtClean="0">
                <a:cs typeface="B Nazanin" pitchFamily="2" charset="-78"/>
              </a:rPr>
              <a:t>در اینجا ویتامین های ضروری برای بدن و ویتامین های بی خاصیت و حتی مضر برای بدن را بررسی می کنیم.</a:t>
            </a:r>
          </a:p>
          <a:p>
            <a:pPr algn="r" rtl="1">
              <a:lnSpc>
                <a:spcPct val="150000"/>
              </a:lnSpc>
              <a:buNone/>
            </a:pPr>
            <a:r>
              <a:rPr lang="fa-IR" sz="2400" b="1" dirty="0" smtClean="0">
                <a:solidFill>
                  <a:srgbClr val="00B0F0"/>
                </a:solidFill>
                <a:cs typeface="B Nazanin" pitchFamily="2" charset="-78"/>
              </a:rPr>
              <a:t>مولتی ویتامین </a:t>
            </a:r>
            <a:r>
              <a:rPr lang="fa-IR" sz="2400" b="1" dirty="0" smtClean="0">
                <a:cs typeface="B Nazanin" pitchFamily="2" charset="-78"/>
              </a:rPr>
              <a:t>ها: انسان هایی که رژیم غذایی معمولی دارند هیچ نیازی به مولتی ویتامین ها ندارند. مولتی ویتامین ها که غنی از ویتامین </a:t>
            </a:r>
            <a:r>
              <a:rPr lang="en-US" sz="2400" b="1" dirty="0" smtClean="0">
                <a:cs typeface="B Nazanin" pitchFamily="2" charset="-78"/>
              </a:rPr>
              <a:t>A</a:t>
            </a:r>
            <a:r>
              <a:rPr lang="fa-IR" sz="2400" b="1" dirty="0" smtClean="0">
                <a:cs typeface="B Nazanin" pitchFamily="2" charset="-78"/>
              </a:rPr>
              <a:t>(برای کمک به بینایی) و ویتامین </a:t>
            </a:r>
            <a:r>
              <a:rPr lang="en-US" sz="2400" b="1" dirty="0" smtClean="0">
                <a:cs typeface="B Nazanin" pitchFamily="2" charset="-78"/>
              </a:rPr>
              <a:t>B</a:t>
            </a:r>
            <a:r>
              <a:rPr lang="fa-IR" sz="2400" b="1" dirty="0" smtClean="0">
                <a:cs typeface="B Nazanin" pitchFamily="2" charset="-78"/>
              </a:rPr>
              <a:t>(بالا نگه داشتن سطح انرژی بدن) هستند، برخلاف تصور عامه در صورتی که بیش از حد نیاز بدن مصرف شوند، مضر هستند</a:t>
            </a:r>
          </a:p>
        </p:txBody>
      </p:sp>
    </p:spTree>
    <p:extLst>
      <p:ext uri="{BB962C8B-B14F-4D97-AF65-F5344CB8AC3E}">
        <p14:creationId xmlns="" xmlns:p14="http://schemas.microsoft.com/office/powerpoint/2010/main" val="4294175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953" y="2402541"/>
            <a:ext cx="11170023" cy="2841812"/>
          </a:xfrm>
          <a:prstGeom prst="rect">
            <a:avLst/>
          </a:prstGeom>
        </p:spPr>
        <p:txBody>
          <a:bodyPr wrap="square">
            <a:spAutoFit/>
          </a:bodyPr>
          <a:lstStyle/>
          <a:p>
            <a:pPr algn="just" rtl="1">
              <a:lnSpc>
                <a:spcPct val="150000"/>
              </a:lnSpc>
            </a:pPr>
            <a:r>
              <a:rPr lang="fa-IR" sz="2400" b="1" dirty="0" smtClean="0">
                <a:cs typeface="B Nazanin" pitchFamily="2" charset="-78"/>
              </a:rPr>
              <a:t>. مطالعه ای که در سال 2012 در بین 39000 نفر انجام شد، نشان داد کسانی که در کنار رژیم غذایی خود از مولتی ویتامین ها به مدت طولانی استفاده می کنند، بیشتر در معرض خطر مرگ قرار دارند.</a:t>
            </a:r>
            <a:endParaRPr lang="en-US" sz="2400" b="1" dirty="0" smtClean="0">
              <a:solidFill>
                <a:srgbClr val="00B0F0"/>
              </a:solidFill>
              <a:cs typeface="B Nazanin" pitchFamily="2" charset="-78"/>
            </a:endParaRPr>
          </a:p>
          <a:p>
            <a:pPr algn="just" rtl="1">
              <a:lnSpc>
                <a:spcPct val="150000"/>
              </a:lnSpc>
            </a:pPr>
            <a:r>
              <a:rPr lang="fa-IR" sz="2400" b="1" dirty="0" smtClean="0">
                <a:solidFill>
                  <a:srgbClr val="00B0F0"/>
                </a:solidFill>
                <a:cs typeface="B Nazanin" pitchFamily="2" charset="-78"/>
              </a:rPr>
              <a:t>ویتامین</a:t>
            </a:r>
            <a:r>
              <a:rPr lang="fa-IR" sz="2400" b="1" dirty="0" smtClean="0">
                <a:cs typeface="B Nazanin" pitchFamily="2" charset="-78"/>
              </a:rPr>
              <a:t> </a:t>
            </a:r>
            <a:r>
              <a:rPr lang="en-US" sz="2400" b="1" dirty="0" smtClean="0">
                <a:solidFill>
                  <a:srgbClr val="00B0F0"/>
                </a:solidFill>
                <a:cs typeface="B Nazanin" pitchFamily="2" charset="-78"/>
              </a:rPr>
              <a:t>D</a:t>
            </a:r>
            <a:r>
              <a:rPr lang="fa-IR" sz="2400" b="1" dirty="0" smtClean="0">
                <a:cs typeface="B Nazanin" pitchFamily="2" charset="-78"/>
              </a:rPr>
              <a:t>: </a:t>
            </a:r>
            <a:r>
              <a:rPr lang="fa-IR" sz="2400" b="1" dirty="0" smtClean="0">
                <a:solidFill>
                  <a:srgbClr val="FF0000"/>
                </a:solidFill>
                <a:cs typeface="B Nazanin" pitchFamily="2" charset="-78"/>
              </a:rPr>
              <a:t>بسیار ضروری است</a:t>
            </a:r>
            <a:r>
              <a:rPr lang="en-US" sz="2400" b="1" dirty="0" smtClean="0">
                <a:solidFill>
                  <a:srgbClr val="FF0000"/>
                </a:solidFill>
                <a:cs typeface="B Nazanin" pitchFamily="2" charset="-78"/>
              </a:rPr>
              <a:t> </a:t>
            </a:r>
            <a:r>
              <a:rPr lang="fa-IR" sz="2400" b="1" dirty="0" smtClean="0">
                <a:cs typeface="B Nazanin" pitchFamily="2" charset="-78"/>
              </a:rPr>
              <a:t>(کمک به استحکام استخوان ها). در مواد غذایی کمتر وجود دارد. در فصل هایی که خورشید تابش مستقیم دارد، بدن ما آنرا از طریق نور خورشید می سازد اما در فصل هایی مثل زمستان نیاز است که قرص حاوی این ویتامین مصرف شود.</a:t>
            </a:r>
            <a:endParaRPr lang="en-US" sz="2400" b="1" dirty="0">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Nazanin" pitchFamily="2" charset="-78"/>
              </a:rPr>
              <a:t>مغز</a:t>
            </a:r>
            <a:endParaRPr lang="en-US" dirty="0"/>
          </a:p>
        </p:txBody>
      </p:sp>
      <p:sp>
        <p:nvSpPr>
          <p:cNvPr id="3" name="Content Placeholder 2"/>
          <p:cNvSpPr>
            <a:spLocks noGrp="1"/>
          </p:cNvSpPr>
          <p:nvPr>
            <p:ph idx="1"/>
          </p:nvPr>
        </p:nvSpPr>
        <p:spPr>
          <a:xfrm>
            <a:off x="1447800" y="2282825"/>
            <a:ext cx="10515600" cy="4351338"/>
          </a:xfrm>
        </p:spPr>
        <p:txBody>
          <a:bodyPr>
            <a:normAutofit/>
          </a:bodyPr>
          <a:lstStyle/>
          <a:p>
            <a:pPr algn="just" rtl="1">
              <a:lnSpc>
                <a:spcPct val="150000"/>
              </a:lnSpc>
              <a:buFont typeface="Wingdings" pitchFamily="2" charset="2"/>
              <a:buChar char="q"/>
            </a:pPr>
            <a:r>
              <a:rPr lang="fa-IR" sz="2400" b="1" dirty="0" smtClean="0">
                <a:cs typeface="B Nazanin" pitchFamily="2" charset="-78"/>
              </a:rPr>
              <a:t>مغز افراد بالغ حدود 1400 گرم وزن و شامل 10 بتوان 12 سلول عصبی می باشد. </a:t>
            </a:r>
          </a:p>
          <a:p>
            <a:pPr algn="just" rtl="1">
              <a:lnSpc>
                <a:spcPct val="150000"/>
              </a:lnSpc>
              <a:buFont typeface="Wingdings" pitchFamily="2" charset="2"/>
              <a:buChar char="q"/>
            </a:pPr>
            <a:r>
              <a:rPr lang="fa-IR" sz="2400" b="1" dirty="0" smtClean="0">
                <a:cs typeface="B Nazanin" pitchFamily="2" charset="-78"/>
              </a:rPr>
              <a:t>مغز </a:t>
            </a:r>
            <a:r>
              <a:rPr lang="fa-IR" sz="2400" b="1" dirty="0">
                <a:cs typeface="B Nazanin" pitchFamily="2" charset="-78"/>
              </a:rPr>
              <a:t>از سه بخش ساخته شده </a:t>
            </a:r>
            <a:r>
              <a:rPr lang="fa-IR" sz="2400" b="1" dirty="0" smtClean="0">
                <a:cs typeface="B Nazanin" pitchFamily="2" charset="-78"/>
              </a:rPr>
              <a:t>است: مغز </a:t>
            </a:r>
            <a:r>
              <a:rPr lang="fa-IR" sz="2400" b="1" dirty="0">
                <a:cs typeface="B Nazanin" pitchFamily="2" charset="-78"/>
              </a:rPr>
              <a:t>پیشین، مغز میانی و </a:t>
            </a:r>
            <a:r>
              <a:rPr lang="fa-IR" sz="2400" b="1" dirty="0" smtClean="0">
                <a:cs typeface="B Nazanin" pitchFamily="2" charset="-78"/>
              </a:rPr>
              <a:t>مغز پسین.</a:t>
            </a:r>
          </a:p>
          <a:p>
            <a:pPr algn="just" rtl="1">
              <a:lnSpc>
                <a:spcPct val="150000"/>
              </a:lnSpc>
              <a:buFont typeface="Wingdings" pitchFamily="2" charset="2"/>
              <a:buChar char="q"/>
            </a:pPr>
            <a:r>
              <a:rPr lang="fa-IR" sz="2400" b="1" dirty="0" smtClean="0">
                <a:cs typeface="B Nazanin" pitchFamily="2" charset="-78"/>
              </a:rPr>
              <a:t>بخش پیشین </a:t>
            </a:r>
            <a:r>
              <a:rPr lang="fa-IR" sz="2400" b="1" dirty="0">
                <a:cs typeface="B Nazanin" pitchFamily="2" charset="-78"/>
              </a:rPr>
              <a:t>از </a:t>
            </a:r>
            <a:r>
              <a:rPr lang="fa-IR" sz="2400" b="1" dirty="0" smtClean="0">
                <a:cs typeface="B Nazanin" pitchFamily="2" charset="-78"/>
              </a:rPr>
              <a:t>مخ، </a:t>
            </a:r>
            <a:r>
              <a:rPr lang="fa-IR" sz="2400" b="1" dirty="0">
                <a:cs typeface="B Nazanin" pitchFamily="2" charset="-78"/>
              </a:rPr>
              <a:t>تالاموس و هیپو تالاموس (اجزاء سیستم لیمبیک)ساخته شده است. </a:t>
            </a:r>
            <a:endParaRPr lang="fa-IR" sz="2400" b="1" dirty="0" smtClean="0">
              <a:cs typeface="B Nazanin" pitchFamily="2" charset="-78"/>
            </a:endParaRPr>
          </a:p>
          <a:p>
            <a:pPr algn="just" rtl="1">
              <a:lnSpc>
                <a:spcPct val="150000"/>
              </a:lnSpc>
              <a:buFont typeface="Wingdings" pitchFamily="2" charset="2"/>
              <a:buChar char="q"/>
            </a:pPr>
            <a:r>
              <a:rPr lang="fa-IR" sz="2400" b="1" dirty="0" smtClean="0">
                <a:cs typeface="B Nazanin" pitchFamily="2" charset="-78"/>
              </a:rPr>
              <a:t>بخش میانی </a:t>
            </a:r>
            <a:r>
              <a:rPr lang="fa-IR" sz="2400" b="1" dirty="0">
                <a:cs typeface="B Nazanin" pitchFamily="2" charset="-78"/>
              </a:rPr>
              <a:t>از تکتوم و </a:t>
            </a:r>
            <a:r>
              <a:rPr lang="fa-IR" sz="2400" b="1" dirty="0" smtClean="0">
                <a:cs typeface="B Nazanin" pitchFamily="2" charset="-78"/>
              </a:rPr>
              <a:t>تگومنت(مرتبط با اعمالی مثل خواب و بیداری، تنظیم دمای بدن، دیدن و شنیدن و ... است) </a:t>
            </a:r>
            <a:r>
              <a:rPr lang="fa-IR" sz="2400" b="1" dirty="0">
                <a:cs typeface="B Nazanin" pitchFamily="2" charset="-78"/>
              </a:rPr>
              <a:t>ساخته شده </a:t>
            </a:r>
            <a:r>
              <a:rPr lang="fa-IR" sz="2400" b="1" dirty="0" smtClean="0">
                <a:cs typeface="B Nazanin" pitchFamily="2" charset="-78"/>
              </a:rPr>
              <a:t>است.</a:t>
            </a:r>
          </a:p>
          <a:p>
            <a:pPr algn="just" rtl="1">
              <a:lnSpc>
                <a:spcPct val="150000"/>
              </a:lnSpc>
              <a:buFont typeface="Wingdings" pitchFamily="2" charset="2"/>
              <a:buChar char="q"/>
            </a:pPr>
            <a:r>
              <a:rPr lang="fa-IR" sz="2400" b="1" dirty="0" smtClean="0">
                <a:cs typeface="B Nazanin" pitchFamily="2" charset="-78"/>
              </a:rPr>
              <a:t>بخش پسین </a:t>
            </a:r>
            <a:r>
              <a:rPr lang="fa-IR" sz="2400" b="1" dirty="0">
                <a:cs typeface="B Nazanin" pitchFamily="2" charset="-78"/>
              </a:rPr>
              <a:t>شامل مخچه،</a:t>
            </a:r>
            <a:r>
              <a:rPr lang="en-US" sz="2400" b="1" dirty="0">
                <a:cs typeface="B Nazanin" pitchFamily="2" charset="-78"/>
              </a:rPr>
              <a:t> </a:t>
            </a:r>
            <a:r>
              <a:rPr lang="fa-IR" sz="2400" b="1" dirty="0">
                <a:cs typeface="B Nazanin" pitchFamily="2" charset="-78"/>
              </a:rPr>
              <a:t>پل مغزی و مدولا ساخته شده است. </a:t>
            </a:r>
            <a:endParaRPr lang="en-US" sz="2400" b="1" dirty="0">
              <a:cs typeface="B Nazanin" pitchFamily="2" charset="-78"/>
            </a:endParaRPr>
          </a:p>
        </p:txBody>
      </p:sp>
    </p:spTree>
    <p:extLst>
      <p:ext uri="{BB962C8B-B14F-4D97-AF65-F5344CB8AC3E}">
        <p14:creationId xmlns="" xmlns:p14="http://schemas.microsoft.com/office/powerpoint/2010/main" val="3779289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8235" y="2510118"/>
            <a:ext cx="11385177" cy="3666845"/>
          </a:xfrm>
        </p:spPr>
        <p:txBody>
          <a:bodyPr>
            <a:noAutofit/>
          </a:bodyPr>
          <a:lstStyle/>
          <a:p>
            <a:pPr algn="just" rtl="1">
              <a:lnSpc>
                <a:spcPct val="160000"/>
              </a:lnSpc>
              <a:buNone/>
            </a:pPr>
            <a:r>
              <a:rPr lang="fa-IR" sz="2400" b="1" dirty="0" smtClean="0">
                <a:solidFill>
                  <a:srgbClr val="00B0F0"/>
                </a:solidFill>
                <a:cs typeface="B Nazanin" pitchFamily="2" charset="-78"/>
              </a:rPr>
              <a:t>آنتی اکسیدانت ها</a:t>
            </a:r>
            <a:r>
              <a:rPr lang="fa-IR" sz="2400" b="1" dirty="0" smtClean="0">
                <a:cs typeface="B Nazanin" pitchFamily="2" charset="-78"/>
              </a:rPr>
              <a:t>: نیازی به آنها نداریم و حتی در ارتباط با برخی از سرطان ها نیز می باشند.</a:t>
            </a:r>
            <a:r>
              <a:rPr lang="en-US" sz="2400" b="1" dirty="0" smtClean="0">
                <a:cs typeface="B Nazanin" pitchFamily="2" charset="-78"/>
              </a:rPr>
              <a:t> </a:t>
            </a:r>
            <a:r>
              <a:rPr lang="fa-IR" sz="2400" b="1" dirty="0" smtClean="0">
                <a:cs typeface="B Nazanin" pitchFamily="2" charset="-78"/>
              </a:rPr>
              <a:t>بجای آنتی اکسیدانت ها می توان از </a:t>
            </a:r>
            <a:r>
              <a:rPr lang="fa-IR" sz="2400" b="1" dirty="0" smtClean="0">
                <a:solidFill>
                  <a:srgbClr val="FF0000"/>
                </a:solidFill>
                <a:cs typeface="B Nazanin" pitchFamily="2" charset="-78"/>
              </a:rPr>
              <a:t>میوه توت </a:t>
            </a:r>
            <a:r>
              <a:rPr lang="fa-IR" sz="2400" b="1" dirty="0" smtClean="0">
                <a:cs typeface="B Nazanin" pitchFamily="2" charset="-78"/>
              </a:rPr>
              <a:t>استفاده کرد.</a:t>
            </a:r>
          </a:p>
          <a:p>
            <a:pPr algn="just" rtl="1">
              <a:lnSpc>
                <a:spcPct val="160000"/>
              </a:lnSpc>
              <a:buNone/>
            </a:pPr>
            <a:r>
              <a:rPr lang="fa-IR" sz="2400" b="1" dirty="0" smtClean="0">
                <a:cs typeface="B Nazanin" pitchFamily="2" charset="-78"/>
              </a:rPr>
              <a:t>ویتامین های </a:t>
            </a:r>
            <a:r>
              <a:rPr lang="en-US" sz="2400" b="1" dirty="0" smtClean="0">
                <a:cs typeface="B Nazanin" pitchFamily="2" charset="-78"/>
              </a:rPr>
              <a:t>A, C, E</a:t>
            </a:r>
            <a:r>
              <a:rPr lang="fa-IR" sz="2400" b="1" dirty="0" smtClean="0">
                <a:cs typeface="B Nazanin" pitchFamily="2" charset="-78"/>
              </a:rPr>
              <a:t> آنتی اکسیدانت هایی هستند که به صورت طبیعی در میوه ها و سبزیجات وجود دارند. نقش آنها در جلوگیری از ابتلا به سرطان به اثبات رسیده است. اما مطالعات نشان داده اند، زمانی که مصرف آنتی اکسیدانت ها بیش از حد شود، امکان بروز مشکلات جدی وجود دارد. مطالعه ای نشان داد که مصرف داروهای حاوی این ویتامین ها در افراد سیگاری امکان ابتلا به سرطان شش را افزایش می دهد.</a:t>
            </a:r>
          </a:p>
        </p:txBody>
      </p:sp>
    </p:spTree>
    <p:extLst>
      <p:ext uri="{BB962C8B-B14F-4D97-AF65-F5344CB8AC3E}">
        <p14:creationId xmlns="" xmlns:p14="http://schemas.microsoft.com/office/powerpoint/2010/main" val="1087443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53" y="2285999"/>
            <a:ext cx="10865223" cy="2456057"/>
          </a:xfrm>
          <a:prstGeom prst="rect">
            <a:avLst/>
          </a:prstGeom>
        </p:spPr>
        <p:txBody>
          <a:bodyPr wrap="square">
            <a:spAutoFit/>
          </a:bodyPr>
          <a:lstStyle/>
          <a:p>
            <a:pPr algn="just" rtl="1">
              <a:lnSpc>
                <a:spcPct val="160000"/>
              </a:lnSpc>
              <a:buNone/>
            </a:pPr>
            <a:r>
              <a:rPr lang="fa-IR" sz="2400" b="1" dirty="0" smtClean="0">
                <a:solidFill>
                  <a:srgbClr val="00B0F0"/>
                </a:solidFill>
                <a:cs typeface="B Nazanin" pitchFamily="2" charset="-78"/>
              </a:rPr>
              <a:t>ویتامین </a:t>
            </a:r>
            <a:r>
              <a:rPr lang="en-US" sz="2400" b="1" dirty="0" smtClean="0">
                <a:solidFill>
                  <a:srgbClr val="00B0F0"/>
                </a:solidFill>
                <a:cs typeface="B Nazanin" pitchFamily="2" charset="-78"/>
              </a:rPr>
              <a:t>C</a:t>
            </a:r>
            <a:r>
              <a:rPr lang="fa-IR" sz="2400" b="1" dirty="0" smtClean="0">
                <a:cs typeface="B Nazanin" pitchFamily="2" charset="-78"/>
              </a:rPr>
              <a:t>: قبلا از آن به عنوان دوای سرماخوردگی نام برده می شد. اما مطالعات نشان داده که مصرف این ویتامین کمترین ارتباطی را با بهبود سرماخوردگی ندارد و حتی مصرف بیش از حد آن امکان ابتلا به سنگ های دردناک کلیوی را افزایش می دهد.</a:t>
            </a:r>
          </a:p>
          <a:p>
            <a:pPr algn="just" rtl="1">
              <a:lnSpc>
                <a:spcPct val="160000"/>
              </a:lnSpc>
              <a:buNone/>
            </a:pPr>
            <a:r>
              <a:rPr lang="fa-IR" sz="2400" b="1" dirty="0" smtClean="0">
                <a:cs typeface="B Nazanin" pitchFamily="2" charset="-78"/>
              </a:rPr>
              <a:t>پس ویتامین </a:t>
            </a:r>
            <a:r>
              <a:rPr lang="en-US" sz="2400" b="1" dirty="0" smtClean="0">
                <a:cs typeface="B Nazanin" pitchFamily="2" charset="-78"/>
              </a:rPr>
              <a:t>C</a:t>
            </a:r>
            <a:r>
              <a:rPr lang="fa-IR" sz="2400" b="1" dirty="0" smtClean="0">
                <a:cs typeface="B Nazanin" pitchFamily="2" charset="-78"/>
              </a:rPr>
              <a:t> خود را از طریق رژیم غذایی خود به دست آورید.</a:t>
            </a:r>
            <a:endParaRPr lang="en-US" sz="2400" b="1" dirty="0">
              <a:cs typeface="B Nazanin"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rtl="1">
              <a:lnSpc>
                <a:spcPct val="150000"/>
              </a:lnSpc>
              <a:buNone/>
            </a:pPr>
            <a:r>
              <a:rPr lang="fa-IR" b="1" dirty="0" smtClean="0">
                <a:solidFill>
                  <a:srgbClr val="00B0F0"/>
                </a:solidFill>
                <a:cs typeface="B Nazanin" pitchFamily="2" charset="-78"/>
              </a:rPr>
              <a:t>ویتامین </a:t>
            </a:r>
            <a:r>
              <a:rPr lang="en-US" b="1" dirty="0" smtClean="0">
                <a:solidFill>
                  <a:srgbClr val="00B0F0"/>
                </a:solidFill>
                <a:cs typeface="B Nazanin" pitchFamily="2" charset="-78"/>
              </a:rPr>
              <a:t>B3</a:t>
            </a:r>
            <a:r>
              <a:rPr lang="fa-IR" b="1" dirty="0" smtClean="0">
                <a:cs typeface="B Nazanin" pitchFamily="2" charset="-78"/>
              </a:rPr>
              <a:t>: تا سال ها از آن به عنوان </a:t>
            </a:r>
            <a:r>
              <a:rPr lang="fa-IR" b="1" dirty="0" smtClean="0">
                <a:solidFill>
                  <a:srgbClr val="FF0000"/>
                </a:solidFill>
                <a:cs typeface="B Nazanin" pitchFamily="2" charset="-78"/>
              </a:rPr>
              <a:t>دوای بیماری های قلبی </a:t>
            </a:r>
            <a:r>
              <a:rPr lang="fa-IR" b="1" dirty="0" smtClean="0">
                <a:cs typeface="B Nazanin" pitchFamily="2" charset="-78"/>
              </a:rPr>
              <a:t>یاد می شد اما مطالعه ی وسیعی که در سال 2014 در بین 25000 نفر مبتلا به بیماری های قلبی انجام شد، مشخص کرد که این ویتامین سطح کلسترول خوب یا </a:t>
            </a:r>
            <a:r>
              <a:rPr lang="en-US" b="1" dirty="0" smtClean="0">
                <a:cs typeface="B Nazanin" pitchFamily="2" charset="-78"/>
              </a:rPr>
              <a:t>HDL</a:t>
            </a:r>
            <a:r>
              <a:rPr lang="fa-IR" b="1" dirty="0" smtClean="0">
                <a:cs typeface="B Nazanin" pitchFamily="2" charset="-78"/>
              </a:rPr>
              <a:t> را افزایش نداد و در مهار وقوع سکته های قلبی این افراد هم تاثیری نداشت.</a:t>
            </a:r>
          </a:p>
          <a:p>
            <a:pPr algn="just" rtl="1">
              <a:lnSpc>
                <a:spcPct val="150000"/>
              </a:lnSpc>
              <a:buNone/>
            </a:pPr>
            <a:r>
              <a:rPr lang="fa-IR" b="1" dirty="0" smtClean="0">
                <a:solidFill>
                  <a:srgbClr val="00B0F0"/>
                </a:solidFill>
                <a:cs typeface="B Nazanin" pitchFamily="2" charset="-78"/>
              </a:rPr>
              <a:t>پروبیوتیک</a:t>
            </a:r>
            <a:r>
              <a:rPr lang="fa-IR" b="1" dirty="0" smtClean="0">
                <a:cs typeface="B Nazanin" pitchFamily="2" charset="-78"/>
              </a:rPr>
              <a:t> </a:t>
            </a:r>
            <a:r>
              <a:rPr lang="fa-IR" b="1" dirty="0" smtClean="0">
                <a:solidFill>
                  <a:srgbClr val="00B0F0"/>
                </a:solidFill>
                <a:cs typeface="B Nazanin" pitchFamily="2" charset="-78"/>
              </a:rPr>
              <a:t>ها</a:t>
            </a:r>
            <a:r>
              <a:rPr lang="fa-IR" b="1" dirty="0" smtClean="0">
                <a:cs typeface="B Nazanin" pitchFamily="2" charset="-78"/>
              </a:rPr>
              <a:t>: برخلاف تبلیغاتی که در سال های اخیر در مورد پروبیوتیک ها صورت گرفته(فروش 23 میلیارد دلار در سال 2012)، مطالعات اخیر تاثیر مستقیم آنها بروی سلامتی را تایید نکرده است.</a:t>
            </a:r>
          </a:p>
        </p:txBody>
      </p:sp>
    </p:spTree>
    <p:extLst>
      <p:ext uri="{BB962C8B-B14F-4D97-AF65-F5344CB8AC3E}">
        <p14:creationId xmlns="" xmlns:p14="http://schemas.microsoft.com/office/powerpoint/2010/main" val="2044053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lnSpc>
                <a:spcPct val="150000"/>
              </a:lnSpc>
              <a:buNone/>
            </a:pPr>
            <a:r>
              <a:rPr lang="fa-IR" b="1" dirty="0" smtClean="0">
                <a:solidFill>
                  <a:srgbClr val="00B0F0"/>
                </a:solidFill>
                <a:cs typeface="B Nazanin" pitchFamily="2" charset="-78"/>
              </a:rPr>
              <a:t>روی(</a:t>
            </a:r>
            <a:r>
              <a:rPr lang="en-US" b="1" dirty="0" smtClean="0">
                <a:solidFill>
                  <a:srgbClr val="00B0F0"/>
                </a:solidFill>
                <a:cs typeface="B Nazanin" pitchFamily="2" charset="-78"/>
              </a:rPr>
              <a:t>Zn</a:t>
            </a:r>
            <a:r>
              <a:rPr lang="fa-IR" b="1" dirty="0" smtClean="0">
                <a:cs typeface="B Nazanin" pitchFamily="2" charset="-78"/>
              </a:rPr>
              <a:t>): </a:t>
            </a:r>
            <a:r>
              <a:rPr lang="fa-IR" b="1" dirty="0" smtClean="0">
                <a:solidFill>
                  <a:srgbClr val="FF0000"/>
                </a:solidFill>
                <a:cs typeface="B Nazanin" pitchFamily="2" charset="-78"/>
              </a:rPr>
              <a:t>بسیار ضروری است</a:t>
            </a:r>
            <a:r>
              <a:rPr lang="fa-IR" b="1" dirty="0" smtClean="0">
                <a:cs typeface="B Nazanin" pitchFamily="2" charset="-78"/>
              </a:rPr>
              <a:t>. باعث کم شدن دوره سرماخوردگی می شود. </a:t>
            </a:r>
          </a:p>
          <a:p>
            <a:pPr algn="just" rtl="1">
              <a:lnSpc>
                <a:spcPct val="150000"/>
              </a:lnSpc>
              <a:buNone/>
            </a:pPr>
            <a:r>
              <a:rPr lang="fa-IR" b="1" dirty="0" smtClean="0">
                <a:solidFill>
                  <a:srgbClr val="00B0F0"/>
                </a:solidFill>
                <a:cs typeface="B Nazanin" pitchFamily="2" charset="-78"/>
              </a:rPr>
              <a:t>ویتامین </a:t>
            </a:r>
            <a:r>
              <a:rPr lang="en-US" b="1" dirty="0" smtClean="0">
                <a:solidFill>
                  <a:srgbClr val="00B0F0"/>
                </a:solidFill>
                <a:cs typeface="B Nazanin" pitchFamily="2" charset="-78"/>
              </a:rPr>
              <a:t>E</a:t>
            </a:r>
            <a:r>
              <a:rPr lang="fa-IR" b="1" dirty="0" smtClean="0">
                <a:cs typeface="B Nazanin" pitchFamily="2" charset="-78"/>
              </a:rPr>
              <a:t>: نباید قرص حاوی آن استفاده شود چون مصرف زیاد آن با برخی از سرطان ها در ارتباط است. بجای آن </a:t>
            </a:r>
            <a:r>
              <a:rPr lang="fa-IR" b="1" dirty="0" smtClean="0">
                <a:solidFill>
                  <a:srgbClr val="FF0000"/>
                </a:solidFill>
                <a:cs typeface="B Nazanin" pitchFamily="2" charset="-78"/>
              </a:rPr>
              <a:t>اسفناج</a:t>
            </a:r>
            <a:r>
              <a:rPr lang="fa-IR" b="1" dirty="0" smtClean="0">
                <a:cs typeface="B Nazanin" pitchFamily="2" charset="-78"/>
              </a:rPr>
              <a:t> مصرف کنید. </a:t>
            </a:r>
            <a:endParaRPr lang="en-US" b="1" dirty="0" smtClean="0">
              <a:cs typeface="B Nazanin" pitchFamily="2" charset="-78"/>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9018" y="1870364"/>
            <a:ext cx="7509164" cy="2677656"/>
          </a:xfrm>
          <a:prstGeom prst="rect">
            <a:avLst/>
          </a:prstGeom>
          <a:noFill/>
        </p:spPr>
        <p:txBody>
          <a:bodyPr wrap="square" rtlCol="0">
            <a:spAutoFit/>
          </a:bodyPr>
          <a:lstStyle/>
          <a:p>
            <a:pPr algn="ctr">
              <a:lnSpc>
                <a:spcPct val="200000"/>
              </a:lnSpc>
            </a:pPr>
            <a:r>
              <a:rPr lang="fa-IR" sz="9600" dirty="0" smtClean="0">
                <a:solidFill>
                  <a:srgbClr val="C00000"/>
                </a:solidFill>
                <a:cs typeface="B Titr" panose="00000700000000000000" pitchFamily="2" charset="-78"/>
              </a:rPr>
              <a:t>پایان</a:t>
            </a:r>
            <a:endParaRPr lang="en-US" sz="9600" dirty="0">
              <a:solidFill>
                <a:srgbClr val="C00000"/>
              </a:solidFill>
              <a:cs typeface="B Titr" panose="00000700000000000000" pitchFamily="2" charset="-78"/>
            </a:endParaRPr>
          </a:p>
        </p:txBody>
      </p:sp>
    </p:spTree>
    <p:extLst>
      <p:ext uri="{BB962C8B-B14F-4D97-AF65-F5344CB8AC3E}">
        <p14:creationId xmlns="" xmlns:p14="http://schemas.microsoft.com/office/powerpoint/2010/main" val="122067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smtClean="0">
                <a:cs typeface="2  Davat" pitchFamily="2" charset="-78"/>
              </a:rPr>
              <a:t>اجزاء مغز</a:t>
            </a:r>
            <a:endParaRPr lang="en-US" sz="4800" dirty="0">
              <a:cs typeface="2  Davat" pitchFamily="2" charset="-78"/>
            </a:endParaRPr>
          </a:p>
        </p:txBody>
      </p:sp>
      <p:sp>
        <p:nvSpPr>
          <p:cNvPr id="3" name="Content Placeholder 2"/>
          <p:cNvSpPr>
            <a:spLocks noGrp="1"/>
          </p:cNvSpPr>
          <p:nvPr>
            <p:ph idx="1"/>
          </p:nvPr>
        </p:nvSpPr>
        <p:spPr/>
        <p:txBody>
          <a:bodyPr/>
          <a:lstStyle/>
          <a:p>
            <a:pPr algn="r" rtl="1">
              <a:lnSpc>
                <a:spcPct val="200000"/>
              </a:lnSpc>
            </a:pPr>
            <a:r>
              <a:rPr lang="fa-IR" b="1" dirty="0" smtClean="0">
                <a:cs typeface="B Nazanin" pitchFamily="2" charset="-78"/>
              </a:rPr>
              <a:t>مخ(</a:t>
            </a:r>
            <a:r>
              <a:rPr lang="en-US" b="1" dirty="0" smtClean="0">
                <a:cs typeface="B Nazanin" pitchFamily="2" charset="-78"/>
              </a:rPr>
              <a:t>cerebrum</a:t>
            </a:r>
            <a:r>
              <a:rPr lang="fa-IR" b="1" dirty="0" smtClean="0">
                <a:cs typeface="B Nazanin" pitchFamily="2" charset="-78"/>
              </a:rPr>
              <a:t>)</a:t>
            </a:r>
          </a:p>
          <a:p>
            <a:pPr algn="r" rtl="1">
              <a:lnSpc>
                <a:spcPct val="200000"/>
              </a:lnSpc>
            </a:pPr>
            <a:r>
              <a:rPr lang="fa-IR" b="1" dirty="0" smtClean="0">
                <a:cs typeface="B Nazanin" pitchFamily="2" charset="-78"/>
              </a:rPr>
              <a:t>مخچه(</a:t>
            </a:r>
            <a:r>
              <a:rPr lang="en-US" b="1" dirty="0" smtClean="0">
                <a:cs typeface="B Nazanin" pitchFamily="2" charset="-78"/>
              </a:rPr>
              <a:t>cerebellum</a:t>
            </a:r>
            <a:r>
              <a:rPr lang="fa-IR" b="1" dirty="0" smtClean="0">
                <a:cs typeface="B Nazanin" pitchFamily="2" charset="-78"/>
              </a:rPr>
              <a:t>)</a:t>
            </a:r>
          </a:p>
          <a:p>
            <a:pPr algn="r" rtl="1">
              <a:lnSpc>
                <a:spcPct val="200000"/>
              </a:lnSpc>
            </a:pPr>
            <a:r>
              <a:rPr lang="fa-IR" b="1" dirty="0" smtClean="0">
                <a:cs typeface="B Nazanin" pitchFamily="2" charset="-78"/>
              </a:rPr>
              <a:t>دستگاه لیمبیک(</a:t>
            </a:r>
            <a:r>
              <a:rPr lang="en-US" b="1" dirty="0" smtClean="0">
                <a:cs typeface="B Nazanin" pitchFamily="2" charset="-78"/>
              </a:rPr>
              <a:t>limbic system</a:t>
            </a:r>
            <a:r>
              <a:rPr lang="fa-IR" b="1" dirty="0" smtClean="0">
                <a:cs typeface="B Nazanin" pitchFamily="2" charset="-78"/>
              </a:rPr>
              <a:t>) </a:t>
            </a:r>
          </a:p>
          <a:p>
            <a:pPr algn="r" rtl="1">
              <a:lnSpc>
                <a:spcPct val="200000"/>
              </a:lnSpc>
            </a:pPr>
            <a:r>
              <a:rPr lang="fa-IR" b="1" dirty="0" smtClean="0">
                <a:cs typeface="B Nazanin" pitchFamily="2" charset="-78"/>
              </a:rPr>
              <a:t>ساقه مغز(</a:t>
            </a:r>
            <a:r>
              <a:rPr lang="en-US" b="1" dirty="0" smtClean="0">
                <a:cs typeface="B Nazanin" pitchFamily="2" charset="-78"/>
              </a:rPr>
              <a:t>brain stem</a:t>
            </a:r>
            <a:r>
              <a:rPr lang="fa-IR" b="1" dirty="0" smtClean="0">
                <a:cs typeface="B Nazanin" pitchFamily="2" charset="-78"/>
              </a:rPr>
              <a:t>)</a:t>
            </a:r>
            <a:endParaRPr lang="en-US" b="1" dirty="0">
              <a:cs typeface="B Nazanin" pitchFamily="2" charset="-78"/>
            </a:endParaRPr>
          </a:p>
        </p:txBody>
      </p:sp>
    </p:spTree>
    <p:extLst>
      <p:ext uri="{BB962C8B-B14F-4D97-AF65-F5344CB8AC3E}">
        <p14:creationId xmlns="" xmlns:p14="http://schemas.microsoft.com/office/powerpoint/2010/main" val="379247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0"/>
            <a:ext cx="10972800" cy="2286000"/>
          </a:xfrm>
        </p:spPr>
        <p:txBody>
          <a:bodyPr/>
          <a:lstStyle/>
          <a:p>
            <a:pPr algn="ctr"/>
            <a:r>
              <a:rPr lang="fa-IR" sz="6000" dirty="0">
                <a:latin typeface="+mn-lt"/>
                <a:ea typeface="+mn-ea"/>
                <a:cs typeface="B Nazanin" pitchFamily="2" charset="-78"/>
              </a:rPr>
              <a:t>مخ</a:t>
            </a:r>
            <a:endParaRPr lang="en-US" sz="2800" dirty="0">
              <a:latin typeface="+mn-lt"/>
              <a:ea typeface="+mn-ea"/>
              <a:cs typeface="B Nazanin" pitchFamily="2" charset="-78"/>
            </a:endParaRPr>
          </a:p>
        </p:txBody>
      </p:sp>
      <p:sp>
        <p:nvSpPr>
          <p:cNvPr id="3" name="Content Placeholder 2"/>
          <p:cNvSpPr>
            <a:spLocks noGrp="1"/>
          </p:cNvSpPr>
          <p:nvPr>
            <p:ph idx="1"/>
          </p:nvPr>
        </p:nvSpPr>
        <p:spPr>
          <a:xfrm>
            <a:off x="564776" y="1779497"/>
            <a:ext cx="11394141" cy="2326339"/>
          </a:xfrm>
        </p:spPr>
        <p:txBody>
          <a:bodyPr>
            <a:normAutofit/>
          </a:bodyPr>
          <a:lstStyle/>
          <a:p>
            <a:pPr algn="r" rtl="1">
              <a:lnSpc>
                <a:spcPct val="150000"/>
              </a:lnSpc>
              <a:buNone/>
            </a:pPr>
            <a:r>
              <a:rPr lang="fa-IR" sz="2400" b="1" dirty="0" smtClean="0">
                <a:cs typeface="B Nazanin" pitchFamily="2" charset="-78"/>
              </a:rPr>
              <a:t>مخ </a:t>
            </a:r>
            <a:r>
              <a:rPr lang="fa-IR" sz="2400" b="1" dirty="0" smtClean="0">
                <a:solidFill>
                  <a:srgbClr val="FF0000"/>
                </a:solidFill>
                <a:cs typeface="B Nazanin" pitchFamily="2" charset="-78"/>
              </a:rPr>
              <a:t>بزرگترین</a:t>
            </a:r>
            <a:r>
              <a:rPr lang="fa-IR" sz="2400" b="1" dirty="0" smtClean="0">
                <a:cs typeface="B Nazanin" pitchFamily="2" charset="-78"/>
              </a:rPr>
              <a:t> بخش مغز انسان را تشکیل می دهد. این بخش با اعمال پیشرفته انسان مثل فکر و عمل کردن در ارتباط است. مخ به چهار بخش تقسیم می شود. به هر یک از این بخش ها «</a:t>
            </a:r>
            <a:r>
              <a:rPr lang="fa-IR" sz="2400" b="1" dirty="0" smtClean="0">
                <a:solidFill>
                  <a:srgbClr val="FF0000"/>
                </a:solidFill>
                <a:cs typeface="B Nazanin" pitchFamily="2" charset="-78"/>
              </a:rPr>
              <a:t>لوب</a:t>
            </a:r>
            <a:r>
              <a:rPr lang="fa-IR" sz="2400" b="1" dirty="0" smtClean="0">
                <a:cs typeface="B Nazanin" pitchFamily="2" charset="-78"/>
              </a:rPr>
              <a:t>» گفته می شود. نام گذاری این قسمت ها بر اساس محلی است که این لوب ها نسبت به قسمت های مختلف استخوان های جمجمه قرار گرفته اند. لوب جلویی، لوب آهیانه، لوب پس سری و لوب گیج گاهی.</a:t>
            </a:r>
            <a:endParaRPr lang="en-US" sz="2400" b="1" dirty="0">
              <a:cs typeface="B Nazanin" pitchFamily="2" charset="-78"/>
            </a:endParaRPr>
          </a:p>
        </p:txBody>
      </p:sp>
      <p:pic>
        <p:nvPicPr>
          <p:cNvPr id="6146" name="Picture 2" descr="C:\Users\hamid\Desktop\humanlobes.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207896"/>
            <a:ext cx="5715750" cy="2650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2652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1" y="383054"/>
            <a:ext cx="10515600" cy="1325563"/>
          </a:xfrm>
        </p:spPr>
        <p:txBody>
          <a:bodyPr>
            <a:normAutofit/>
          </a:bodyPr>
          <a:lstStyle/>
          <a:p>
            <a:pPr algn="ctr"/>
            <a:r>
              <a:rPr lang="fa-IR" sz="4800" dirty="0">
                <a:latin typeface="+mn-lt"/>
                <a:ea typeface="+mn-ea"/>
                <a:cs typeface="B Nazanin" pitchFamily="2" charset="-78"/>
              </a:rPr>
              <a:t>وظیفه هر یک از لوب ها</a:t>
            </a:r>
            <a:endParaRPr lang="en-US" sz="4800" dirty="0">
              <a:latin typeface="+mn-lt"/>
              <a:ea typeface="+mn-ea"/>
              <a:cs typeface="B Nazanin" pitchFamily="2" charset="-78"/>
            </a:endParaRPr>
          </a:p>
        </p:txBody>
      </p:sp>
      <p:sp>
        <p:nvSpPr>
          <p:cNvPr id="3" name="Content Placeholder 2"/>
          <p:cNvSpPr>
            <a:spLocks noGrp="1"/>
          </p:cNvSpPr>
          <p:nvPr>
            <p:ph idx="1"/>
          </p:nvPr>
        </p:nvSpPr>
        <p:spPr>
          <a:xfrm>
            <a:off x="829236" y="2187388"/>
            <a:ext cx="10995212" cy="3702704"/>
          </a:xfrm>
        </p:spPr>
        <p:txBody>
          <a:bodyPr>
            <a:normAutofit fontScale="85000" lnSpcReduction="10000"/>
          </a:bodyPr>
          <a:lstStyle/>
          <a:p>
            <a:pPr algn="just" rtl="1">
              <a:lnSpc>
                <a:spcPct val="150000"/>
              </a:lnSpc>
              <a:buFont typeface="Wingdings" pitchFamily="2" charset="2"/>
              <a:buChar char="q"/>
            </a:pPr>
            <a:r>
              <a:rPr lang="fa-IR" b="1" dirty="0" smtClean="0">
                <a:cs typeface="B Nazanin" pitchFamily="2" charset="-78"/>
              </a:rPr>
              <a:t>لوب جلویی: با فعالیت هایی مثل نقشه کشیدن، حل مسئله، منطقی بودن، احساسات و حرکات در ارتباط است.</a:t>
            </a:r>
          </a:p>
          <a:p>
            <a:pPr algn="just" rtl="1">
              <a:lnSpc>
                <a:spcPct val="150000"/>
              </a:lnSpc>
              <a:buFont typeface="Wingdings" pitchFamily="2" charset="2"/>
              <a:buChar char="q"/>
            </a:pPr>
            <a:r>
              <a:rPr lang="fa-IR" b="1" dirty="0" smtClean="0">
                <a:cs typeface="B Nazanin" pitchFamily="2" charset="-78"/>
              </a:rPr>
              <a:t>لوب آهیانه: با فعالیت هایی مثل جهت یابی، قابلیت تشخیص،</a:t>
            </a:r>
            <a:r>
              <a:rPr lang="fa-IR" b="1" dirty="0">
                <a:cs typeface="B Nazanin" pitchFamily="2" charset="-78"/>
              </a:rPr>
              <a:t> </a:t>
            </a:r>
            <a:r>
              <a:rPr lang="fa-IR" b="1" dirty="0" smtClean="0">
                <a:cs typeface="B Nazanin" pitchFamily="2" charset="-78"/>
              </a:rPr>
              <a:t>درک محرک ها و... در ارتباط است.</a:t>
            </a:r>
          </a:p>
          <a:p>
            <a:pPr algn="just" rtl="1">
              <a:lnSpc>
                <a:spcPct val="150000"/>
              </a:lnSpc>
              <a:buFont typeface="Wingdings" pitchFamily="2" charset="2"/>
              <a:buChar char="q"/>
            </a:pPr>
            <a:r>
              <a:rPr lang="fa-IR" b="1" dirty="0" smtClean="0">
                <a:cs typeface="B Nazanin" pitchFamily="2" charset="-78"/>
              </a:rPr>
              <a:t>لوب پس سری: با پردازش دیداری(</a:t>
            </a:r>
            <a:r>
              <a:rPr lang="en-US" b="1" dirty="0" smtClean="0">
                <a:cs typeface="B Nazanin" pitchFamily="2" charset="-78"/>
              </a:rPr>
              <a:t>visual processing</a:t>
            </a:r>
            <a:r>
              <a:rPr lang="fa-IR" b="1" dirty="0" smtClean="0">
                <a:cs typeface="B Nazanin" pitchFamily="2" charset="-78"/>
              </a:rPr>
              <a:t>) در ارتباط است. </a:t>
            </a:r>
          </a:p>
          <a:p>
            <a:pPr algn="just" rtl="1">
              <a:lnSpc>
                <a:spcPct val="150000"/>
              </a:lnSpc>
              <a:buFont typeface="Wingdings" pitchFamily="2" charset="2"/>
              <a:buChar char="q"/>
            </a:pPr>
            <a:r>
              <a:rPr lang="fa-IR" b="1" dirty="0" smtClean="0">
                <a:cs typeface="B Nazanin" pitchFamily="2" charset="-78"/>
              </a:rPr>
              <a:t>لوب گیج گاهی: با تشخیص محرک های شنیداری (</a:t>
            </a:r>
            <a:r>
              <a:rPr lang="en-US" b="1" dirty="0" smtClean="0">
                <a:cs typeface="B Nazanin" pitchFamily="2" charset="-78"/>
              </a:rPr>
              <a:t>perception of auditory</a:t>
            </a:r>
            <a:r>
              <a:rPr lang="fa-IR" b="1" dirty="0" smtClean="0">
                <a:cs typeface="B Nazanin" pitchFamily="2" charset="-78"/>
              </a:rPr>
              <a:t>) ، حافظه و فن بیان (</a:t>
            </a:r>
            <a:r>
              <a:rPr lang="en-US" b="1" dirty="0" smtClean="0">
                <a:cs typeface="B Nazanin" pitchFamily="2" charset="-78"/>
              </a:rPr>
              <a:t>speech</a:t>
            </a:r>
            <a:r>
              <a:rPr lang="fa-IR" b="1" dirty="0" smtClean="0">
                <a:cs typeface="B Nazanin" pitchFamily="2" charset="-78"/>
              </a:rPr>
              <a:t>) در ارتباط است.    </a:t>
            </a:r>
            <a:endParaRPr lang="en-US" b="1" dirty="0">
              <a:cs typeface="B Nazanin" pitchFamily="2" charset="-78"/>
            </a:endParaRPr>
          </a:p>
        </p:txBody>
      </p:sp>
    </p:spTree>
    <p:extLst>
      <p:ext uri="{BB962C8B-B14F-4D97-AF65-F5344CB8AC3E}">
        <p14:creationId xmlns="" xmlns:p14="http://schemas.microsoft.com/office/powerpoint/2010/main" val="3446461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6000" dirty="0" smtClean="0">
                <a:cs typeface="2  Davat" pitchFamily="2" charset="-78"/>
              </a:rPr>
              <a:t>مورفولوژی مخ</a:t>
            </a:r>
            <a:endParaRPr lang="en-US" sz="6000" dirty="0">
              <a:cs typeface="2  Davat" pitchFamily="2" charset="-78"/>
            </a:endParaRPr>
          </a:p>
        </p:txBody>
      </p:sp>
      <p:sp>
        <p:nvSpPr>
          <p:cNvPr id="3" name="Content Placeholder 2"/>
          <p:cNvSpPr>
            <a:spLocks noGrp="1"/>
          </p:cNvSpPr>
          <p:nvPr>
            <p:ph idx="1"/>
          </p:nvPr>
        </p:nvSpPr>
        <p:spPr>
          <a:xfrm>
            <a:off x="936812" y="2205317"/>
            <a:ext cx="10824882" cy="3550304"/>
          </a:xfrm>
        </p:spPr>
        <p:txBody>
          <a:bodyPr>
            <a:normAutofit fontScale="92500" lnSpcReduction="10000"/>
          </a:bodyPr>
          <a:lstStyle/>
          <a:p>
            <a:pPr algn="just" rtl="1">
              <a:lnSpc>
                <a:spcPct val="150000"/>
              </a:lnSpc>
              <a:buNone/>
            </a:pPr>
            <a:r>
              <a:rPr lang="fa-IR" sz="2400" b="1" dirty="0" smtClean="0">
                <a:cs typeface="B Nazanin" pitchFamily="2" charset="-78"/>
              </a:rPr>
              <a:t>سطح خارجی مخ انسان و سایر نخستی ها همانند گردو  بسیار </a:t>
            </a:r>
            <a:r>
              <a:rPr lang="fa-IR" sz="2400" b="1" dirty="0" smtClean="0">
                <a:solidFill>
                  <a:srgbClr val="FF0000"/>
                </a:solidFill>
                <a:cs typeface="B Nazanin" pitchFamily="2" charset="-78"/>
              </a:rPr>
              <a:t>چین خورده </a:t>
            </a:r>
            <a:r>
              <a:rPr lang="fa-IR" sz="2400" b="1" dirty="0" smtClean="0">
                <a:cs typeface="B Nazanin" pitchFamily="2" charset="-78"/>
              </a:rPr>
              <a:t>است. در طول تکوین، مخ از جمجمه اطراف خودش سریعتر رشد می کند و این موضوع باعث می شود که بافت آن چین خوردگی پیدا کند و در نتیجه یک حجم کوچکی را اشغال نماید. میزان روی هم قرار گرفتن بافت عصبی مخ رابطه مستقیمی با سطح </a:t>
            </a:r>
            <a:r>
              <a:rPr lang="fa-IR" sz="2400" b="1" dirty="0" smtClean="0">
                <a:solidFill>
                  <a:srgbClr val="FF0000"/>
                </a:solidFill>
                <a:cs typeface="B Nazanin" pitchFamily="2" charset="-78"/>
              </a:rPr>
              <a:t>قدرت پردازش </a:t>
            </a:r>
            <a:r>
              <a:rPr lang="fa-IR" sz="2400" b="1" dirty="0" smtClean="0">
                <a:cs typeface="B Nazanin" pitchFamily="2" charset="-78"/>
              </a:rPr>
              <a:t>مغز دارد و این مطلب را می رساند که جانورانی که نیمکره های مخ آنها تا این حد چین خوردگی ندارند و سطح خارجی مخ آنها تقریبا صاف است(مثل جوندگان)، قدرت پردازش بسیار کمتری نسبت به مغز انسان دارند. اگر مغز انسان این چین خوردگی ها را نداشت، 3 برابر حجم فعلی را اشغال می کرد و در نتیجه جمجمه انسان ها باید سه برابر اندازه فعلی می بود. </a:t>
            </a:r>
            <a:endParaRPr lang="en-US" sz="2400" b="1" dirty="0" smtClean="0">
              <a:cs typeface="B Nazanin" pitchFamily="2" charset="-78"/>
            </a:endParaRPr>
          </a:p>
          <a:p>
            <a:pPr algn="just" rtl="1">
              <a:lnSpc>
                <a:spcPct val="150000"/>
              </a:lnSpc>
              <a:buNone/>
            </a:pPr>
            <a:endParaRPr lang="en-US" sz="2400" b="1" dirty="0">
              <a:cs typeface="B Nazanin" pitchFamily="2" charset="-78"/>
            </a:endParaRPr>
          </a:p>
        </p:txBody>
      </p:sp>
      <p:pic>
        <p:nvPicPr>
          <p:cNvPr id="2050" name="Picture 2" descr="C:\Users\hamid\Desktop\خواص%20گردو%204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0282" y="5423647"/>
            <a:ext cx="3175000" cy="129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64150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3409</Words>
  <Application>Microsoft Office PowerPoint</Application>
  <PresentationFormat>Custom</PresentationFormat>
  <Paragraphs>149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تنظیم عصبی</vt:lpstr>
      <vt:lpstr>Slide 3</vt:lpstr>
      <vt:lpstr>مغز</vt:lpstr>
      <vt:lpstr>مغز</vt:lpstr>
      <vt:lpstr>اجزاء مغز</vt:lpstr>
      <vt:lpstr>مخ</vt:lpstr>
      <vt:lpstr>وظیفه هر یک از لوب ها</vt:lpstr>
      <vt:lpstr>مورفولوژی مخ</vt:lpstr>
      <vt:lpstr>Slide 10</vt:lpstr>
      <vt:lpstr>قشر مغز</vt:lpstr>
      <vt:lpstr>مخچه</vt:lpstr>
      <vt:lpstr>Slide 13</vt:lpstr>
      <vt:lpstr>Slide 14</vt:lpstr>
      <vt:lpstr>دستگاه لیمبیک</vt:lpstr>
      <vt:lpstr>Slide 16</vt:lpstr>
      <vt:lpstr>ساقه مغز</vt:lpstr>
      <vt:lpstr>Slide 18</vt:lpstr>
      <vt:lpstr>نخاع</vt:lpstr>
      <vt:lpstr>Slide 20</vt:lpstr>
      <vt:lpstr>Slide 21</vt:lpstr>
      <vt:lpstr>ماده سفید و ماده خاکستری Grey matter, white matter </vt:lpstr>
      <vt:lpstr>Slide 23</vt:lpstr>
      <vt:lpstr>پرده های مغز</vt:lpstr>
      <vt:lpstr>مایع مغزی نخاعی CSF (Cerebrospinal fluid ) </vt:lpstr>
      <vt:lpstr>MERS-CoV </vt:lpstr>
      <vt:lpstr>Slide 27</vt:lpstr>
      <vt:lpstr>Slide 28</vt:lpstr>
      <vt:lpstr>سلول های بافت عصبی</vt:lpstr>
      <vt:lpstr>Slide 30</vt:lpstr>
      <vt:lpstr>جسم سلولی</vt:lpstr>
      <vt:lpstr>آکسون</vt:lpstr>
      <vt:lpstr>Slide 33</vt:lpstr>
      <vt:lpstr>دندریت ها</vt:lpstr>
      <vt:lpstr>انواع نورون ها</vt:lpstr>
      <vt:lpstr>Slide 36</vt:lpstr>
      <vt:lpstr>سلول عصبی نوروگلیا</vt:lpstr>
      <vt:lpstr>Slide 38</vt:lpstr>
      <vt:lpstr>نوروپلاسم</vt:lpstr>
      <vt:lpstr>Slide 40</vt:lpstr>
      <vt:lpstr>تاثیر قطر و مقاومت نورون بروی سرعت انتقال پیام عصبی</vt:lpstr>
      <vt:lpstr>Slide 42</vt:lpstr>
      <vt:lpstr>غلاف میلین</vt:lpstr>
      <vt:lpstr>Slide 44</vt:lpstr>
      <vt:lpstr>Slide 45</vt:lpstr>
      <vt:lpstr>انتقال پیام عصبی</vt:lpstr>
      <vt:lpstr>Slide 47</vt:lpstr>
      <vt:lpstr>ویتامین ها</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Golestan</dc:creator>
  <cp:lastModifiedBy>Alireza Golestan</cp:lastModifiedBy>
  <cp:revision>152</cp:revision>
  <dcterms:created xsi:type="dcterms:W3CDTF">2015-07-06T05:06:21Z</dcterms:created>
  <dcterms:modified xsi:type="dcterms:W3CDTF">2015-10-31T09:24:12Z</dcterms:modified>
</cp:coreProperties>
</file>