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2" r:id="rId5"/>
    <p:sldId id="261" r:id="rId6"/>
    <p:sldId id="260" r:id="rId7"/>
    <p:sldId id="285" r:id="rId8"/>
    <p:sldId id="286" r:id="rId9"/>
    <p:sldId id="287" r:id="rId10"/>
    <p:sldId id="304" r:id="rId11"/>
    <p:sldId id="308" r:id="rId12"/>
    <p:sldId id="306" r:id="rId13"/>
    <p:sldId id="307" r:id="rId14"/>
    <p:sldId id="288" r:id="rId15"/>
    <p:sldId id="293" r:id="rId16"/>
    <p:sldId id="289" r:id="rId17"/>
    <p:sldId id="309" r:id="rId18"/>
    <p:sldId id="310" r:id="rId19"/>
    <p:sldId id="311" r:id="rId20"/>
    <p:sldId id="312" r:id="rId21"/>
    <p:sldId id="294" r:id="rId22"/>
    <p:sldId id="290" r:id="rId23"/>
    <p:sldId id="292" r:id="rId24"/>
    <p:sldId id="313" r:id="rId25"/>
    <p:sldId id="301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284" r:id="rId38"/>
  </p:sldIdLst>
  <p:sldSz cx="12192000" cy="6858000"/>
  <p:notesSz cx="6858000" cy="9144000"/>
  <p:embeddedFontLst>
    <p:embeddedFont>
      <p:font typeface="B Morvarid" panose="020B0604020202020204" charset="-78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B Lotus" panose="020B0604020202020204" charset="-78"/>
      <p:regular r:id="rId46"/>
      <p:bold r:id="rId47"/>
    </p:embeddedFont>
    <p:embeddedFont>
      <p:font typeface="B Koodak" panose="020B0604020202020204" charset="-78"/>
      <p:bold r:id="rId48"/>
    </p:embeddedFont>
  </p:embeddedFontLst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CCFF"/>
    <a:srgbClr val="FF99FF"/>
    <a:srgbClr val="00FFCC"/>
    <a:srgbClr val="FF00FF"/>
    <a:srgbClr val="FF3300"/>
    <a:srgbClr val="CC0099"/>
    <a:srgbClr val="C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86" autoAdjust="0"/>
    <p:restoredTop sz="94660"/>
  </p:normalViewPr>
  <p:slideViewPr>
    <p:cSldViewPr snapToGrid="0">
      <p:cViewPr>
        <p:scale>
          <a:sx n="57" d="100"/>
          <a:sy n="57" d="100"/>
        </p:scale>
        <p:origin x="210" y="-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81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4432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23276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139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2051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917836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751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851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05405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54864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612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1DA8B-1A20-4755-BFC9-A8BCE5E478C8}" type="datetimeFigureOut">
              <a:rPr lang="fa-IR" smtClean="0"/>
              <a:t>04/19/1441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B5EB-0ECF-4157-9F57-E150A249EB7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031305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28.jp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26" y="476250"/>
            <a:ext cx="1905000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4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8559" y="521090"/>
            <a:ext cx="5214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از اَشکال رفتارهای پرخاشگرانه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Left Arrow Callout 4"/>
          <p:cNvSpPr/>
          <p:nvPr/>
        </p:nvSpPr>
        <p:spPr>
          <a:xfrm>
            <a:off x="8831786" y="1576136"/>
            <a:ext cx="3247919" cy="3705726"/>
          </a:xfrm>
          <a:prstGeom prst="leftArrowCallout">
            <a:avLst>
              <a:gd name="adj1" fmla="val 25000"/>
              <a:gd name="adj2" fmla="val 20000"/>
              <a:gd name="adj3" fmla="val 25000"/>
              <a:gd name="adj4" fmla="val 6553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کتک زدن</a:t>
            </a:r>
            <a:endParaRPr lang="fa-IR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052" y="1576136"/>
            <a:ext cx="6141453" cy="467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8559" y="521090"/>
            <a:ext cx="5214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از اَشکال رفتارهای پرخاشگرانه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Left Arrow Callout 1"/>
          <p:cNvSpPr/>
          <p:nvPr/>
        </p:nvSpPr>
        <p:spPr>
          <a:xfrm>
            <a:off x="8703449" y="1968648"/>
            <a:ext cx="3247919" cy="3705726"/>
          </a:xfrm>
          <a:prstGeom prst="leftArrowCallout">
            <a:avLst>
              <a:gd name="adj1" fmla="val 25000"/>
              <a:gd name="adj2" fmla="val 20000"/>
              <a:gd name="adj3" fmla="val 25000"/>
              <a:gd name="adj4" fmla="val 65533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مسخره کردن و تحقیر دیگران</a:t>
            </a:r>
            <a:endParaRPr lang="fa-IR" sz="32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37" y="1626955"/>
            <a:ext cx="6054451" cy="464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8559" y="521090"/>
            <a:ext cx="5214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از اَشکال رفتارهای پرخاشگرانه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Left Arrow Callout 4"/>
          <p:cNvSpPr/>
          <p:nvPr/>
        </p:nvSpPr>
        <p:spPr>
          <a:xfrm>
            <a:off x="8847829" y="1576136"/>
            <a:ext cx="3247919" cy="3705726"/>
          </a:xfrm>
          <a:prstGeom prst="leftArrowCallout">
            <a:avLst>
              <a:gd name="adj1" fmla="val 25000"/>
              <a:gd name="adj2" fmla="val 20000"/>
              <a:gd name="adj3" fmla="val 25000"/>
              <a:gd name="adj4" fmla="val 65533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بی ادبی نمودن و ناسزا گفتن</a:t>
            </a:r>
            <a:endParaRPr lang="fa-IR" sz="3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73" y="978567"/>
            <a:ext cx="5293895" cy="537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8559" y="521090"/>
            <a:ext cx="5214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از اَشکال رفتارهای پرخاشگرانه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Left Arrow Callout 7"/>
          <p:cNvSpPr/>
          <p:nvPr/>
        </p:nvSpPr>
        <p:spPr>
          <a:xfrm>
            <a:off x="8815745" y="1576136"/>
            <a:ext cx="3247919" cy="3705726"/>
          </a:xfrm>
          <a:prstGeom prst="leftArrowCallout">
            <a:avLst>
              <a:gd name="adj1" fmla="val 25000"/>
              <a:gd name="adj2" fmla="val 20000"/>
              <a:gd name="adj3" fmla="val 25000"/>
              <a:gd name="adj4" fmla="val 65533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شکستن و تخریب وسایل</a:t>
            </a:r>
            <a:endParaRPr lang="fa-IR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89" y="1576136"/>
            <a:ext cx="4646195" cy="392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3625" y="521090"/>
            <a:ext cx="8784776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پرخاشگری باعث بروز مشکلاتی در یادگیری و تحصیل می شود.</a:t>
            </a:r>
          </a:p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زمینه را برا ی سایر آسیب های اجتماعی فراهم می کند.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09825"/>
            <a:ext cx="3048000" cy="10191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1818" y="3809630"/>
            <a:ext cx="1138836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اسلاید بعد شما از ماجرایی که برای یک نوجوان اتفاق افتاده است، آگاه می شوید.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دقت به این ماجرا توجه کنید 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به سوالاتی که در ادامه از شما پرسیده خواهد شد، پاسخ دهید.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423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211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59" y="-352926"/>
            <a:ext cx="6320588" cy="7411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77" y="670087"/>
            <a:ext cx="571500" cy="6667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4062" y="1971698"/>
            <a:ext cx="6537157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چه مشکلاتی برای خانواده حامد و چه </a:t>
            </a:r>
            <a:r>
              <a:rPr lang="fa-IR" sz="2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دردسرهایی</a:t>
            </a: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برای خانواده بهرام به وجود می آید؟</a:t>
            </a:r>
            <a:endParaRPr lang="en-US" sz="28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83217" y="3388746"/>
            <a:ext cx="659731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fa-IR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نظر شما حامد از چه راه های دیگری می توانست عصبانیت خود را به طور صحیح ابراز کند؟</a:t>
            </a:r>
            <a:endParaRPr lang="en-US" sz="28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73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0017" y="569216"/>
            <a:ext cx="835196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هنگام خشم و عصبانیت این سه قاعده را به خاطر بسپارید: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Wave 1"/>
          <p:cNvSpPr/>
          <p:nvPr/>
        </p:nvSpPr>
        <p:spPr>
          <a:xfrm>
            <a:off x="7090611" y="1655471"/>
            <a:ext cx="4908884" cy="1439779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1. نباید به خودم صدمه بزنم.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7" name="Wave 6"/>
          <p:cNvSpPr/>
          <p:nvPr/>
        </p:nvSpPr>
        <p:spPr>
          <a:xfrm>
            <a:off x="4219074" y="2876840"/>
            <a:ext cx="4908884" cy="1439779"/>
          </a:xfrm>
          <a:prstGeom prst="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2. نباید به دیگران صدمه بزنم.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8" name="Wave 7"/>
          <p:cNvSpPr/>
          <p:nvPr/>
        </p:nvSpPr>
        <p:spPr>
          <a:xfrm>
            <a:off x="160421" y="4316619"/>
            <a:ext cx="7411453" cy="1439779"/>
          </a:xfrm>
          <a:prstGeom prst="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3. نباید به وسایل و اموال خودم و دیگران صدمه بزنم.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247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7292" y="649427"/>
            <a:ext cx="7417416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برخورد مناسب وقتی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 از دست کسی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عصبانی هستیم: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9326" y="2392529"/>
            <a:ext cx="6176211" cy="7386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نفس های عمیق بکشیم و از یک تا ده بشماریم</a:t>
            </a:r>
            <a:r>
              <a:rPr lang="fa-IR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fa-IR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48590" y="3198370"/>
            <a:ext cx="10266947" cy="73866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رعایت سه قاعده ای که گفته شد، علت عصبانیت خود را مؤدبانه و آرام بیان کنیم.</a:t>
            </a:r>
            <a:endParaRPr lang="fa-IR" sz="28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6969" y="4004211"/>
            <a:ext cx="8598568" cy="738664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اگر نمی توانیم خود را آرام کنیم، محیط ناراحت کننده را ترک کنیم</a:t>
            </a:r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fa-IR" sz="28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93558" y="84568"/>
            <a:ext cx="11421979" cy="2924868"/>
            <a:chOff x="593558" y="84568"/>
            <a:chExt cx="11421979" cy="2924868"/>
          </a:xfrm>
        </p:grpSpPr>
        <p:sp>
          <p:nvSpPr>
            <p:cNvPr id="5" name="Rectangle 4"/>
            <p:cNvSpPr/>
            <p:nvPr/>
          </p:nvSpPr>
          <p:spPr>
            <a:xfrm>
              <a:off x="3801978" y="1586688"/>
              <a:ext cx="8213559" cy="738664"/>
            </a:xfrm>
            <a:prstGeom prst="rect">
              <a:avLst/>
            </a:prstGeom>
            <a:solidFill>
              <a:srgbClr val="00FFCC"/>
            </a:solidFill>
          </p:spPr>
          <p:txBody>
            <a:bodyPr wrap="square" lIns="91440" tIns="45720" rIns="91440" bIns="45720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fa-IR" sz="2800" b="0" cap="none" spc="0" dirty="0" smtClean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به خدا پناه ببریم و با گفتن ذکر و نام و یاد خدا خود را آرام کنیم.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558" y="84568"/>
              <a:ext cx="1793734" cy="292486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0" y="3748535"/>
            <a:ext cx="12015537" cy="3237801"/>
            <a:chOff x="0" y="3748535"/>
            <a:chExt cx="12015537" cy="3237801"/>
          </a:xfrm>
        </p:grpSpPr>
        <p:sp>
          <p:nvSpPr>
            <p:cNvPr id="12" name="Rectangle 11"/>
            <p:cNvSpPr/>
            <p:nvPr/>
          </p:nvSpPr>
          <p:spPr>
            <a:xfrm>
              <a:off x="2950235" y="4889685"/>
              <a:ext cx="9065302" cy="684803"/>
            </a:xfrm>
            <a:prstGeom prst="rect">
              <a:avLst/>
            </a:prstGeom>
            <a:solidFill>
              <a:srgbClr val="33CCFF"/>
            </a:solidFill>
          </p:spPr>
          <p:txBody>
            <a:bodyPr wrap="none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fa-IR" sz="2800" dirty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برای آرام کردن خود از گفت و گو و مشورت با بزرگترها کمک بگیریم.</a:t>
              </a:r>
              <a:endPara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48535"/>
              <a:ext cx="2609762" cy="3237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74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55473" y="561598"/>
            <a:ext cx="7451079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برخورد مناسب وقتی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دیگری از دست ما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عصبانی است: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7842" y="1394733"/>
            <a:ext cx="8853229" cy="738664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b="0" cap="none" spc="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آرامی از او سؤال کنیم چرا از دست ما عصبانی است و علت چیست؟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8337" y="427588"/>
            <a:ext cx="11901229" cy="2835489"/>
            <a:chOff x="128337" y="427588"/>
            <a:chExt cx="11901229" cy="28354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37" y="427588"/>
              <a:ext cx="2260691" cy="283548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01715" y="2332730"/>
              <a:ext cx="8527851" cy="738664"/>
            </a:xfrm>
            <a:prstGeom prst="rect">
              <a:avLst/>
            </a:prstGeom>
            <a:solidFill>
              <a:srgbClr val="FF00FF"/>
            </a:solidFill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fa-IR" sz="2800" dirty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به حرفهای طرف مقابل خوب گوش کنیم و حرفهای او را قطع نکنیم</a:t>
              </a:r>
              <a:r>
                <a:rPr lang="fa-IR" sz="2800" dirty="0" smtClean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.</a:t>
              </a:r>
              <a:endParaRPr lang="fa-IR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8337" y="3263077"/>
            <a:ext cx="11901229" cy="138499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اگر اشتباهی مرتکب نشده ایم، با آرامش توضیح دهیم و اگر اشتباهی کرده ایم عذرخواهی کنیم و راهی برای جبران اشتباه، پیدا کنیم</a:t>
            </a:r>
            <a:r>
              <a:rPr lang="fa-IR" sz="28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fa-IR" sz="28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0068" y="4826675"/>
            <a:ext cx="12061139" cy="2031325"/>
            <a:chOff x="-20068" y="4826675"/>
            <a:chExt cx="12061139" cy="2031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068" y="4885159"/>
              <a:ext cx="2974602" cy="1792431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2642410" y="4826675"/>
              <a:ext cx="9398661" cy="2031325"/>
            </a:xfrm>
            <a:prstGeom prst="rect">
              <a:avLst/>
            </a:prstGeom>
            <a:solidFill>
              <a:srgbClr val="00FFCC"/>
            </a:solidFill>
          </p:spPr>
          <p:txBody>
            <a:bodyPr wrap="square">
              <a:spAutoFit/>
            </a:bodyPr>
            <a:lstStyle/>
            <a:p>
              <a:pPr marL="457200" indent="-457200" algn="just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fa-IR" sz="2800" dirty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اگر کسی از دست ما خیلی عصبانی است، به طوری که حاضر به شنیدن حرفهای ما نیست و ممکن است به ما صدمه بزند، </a:t>
              </a:r>
              <a:r>
                <a:rPr lang="fa-IR" sz="2800" dirty="0" err="1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فوراً</a:t>
              </a:r>
              <a:r>
                <a:rPr lang="fa-IR" sz="2800" dirty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 صحنه را ترک کنیم و از بزرگترها کمک بخواهیم.</a:t>
              </a:r>
              <a:endParaRPr lang="en-US" sz="28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84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85948" y="1547784"/>
            <a:ext cx="202010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امام علی (ع): 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2252" y="2582499"/>
            <a:ext cx="74274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خشم دشمن توست، پس آن را بر خود مسلط مگردان.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56587" y="4145004"/>
            <a:ext cx="407355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«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غرر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الحکم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حدیث 1337 »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40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84758" y="1591270"/>
            <a:ext cx="489370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fa-IR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آسیب های اجتماعی و </a:t>
            </a:r>
          </a:p>
          <a:p>
            <a:pPr algn="ctr"/>
            <a:r>
              <a:rPr lang="fa-IR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پیشگیری از آنها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4" y="85302"/>
            <a:ext cx="5274246" cy="689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1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60911" y="1104522"/>
            <a:ext cx="227017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امام صادق (ع): 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9167" y="2624763"/>
            <a:ext cx="825366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هر کس مالک خشم خود نباشد، مالک عقل خود نخواهد بود.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5724" y="4145004"/>
            <a:ext cx="24352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«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الکافی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جلد 2 »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584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6212" y="510964"/>
            <a:ext cx="429957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موادّ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مخدّر، تجربه ای خطرناک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Bevel 1"/>
          <p:cNvSpPr/>
          <p:nvPr/>
        </p:nvSpPr>
        <p:spPr>
          <a:xfrm>
            <a:off x="124326" y="1315453"/>
            <a:ext cx="11943346" cy="4203032"/>
          </a:xfrm>
          <a:prstGeom prst="bevel">
            <a:avLst>
              <a:gd name="adj" fmla="val 461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150000"/>
              </a:lnSpc>
            </a:pP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موادّ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مخدّر، موادی هستند که  مصرف آنها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تغییراتی روی سیستم عصبی 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ایجاد می کند و باعث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کم شدن هوشیاری 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بی حسی و بی حالی می شوند اما پس از تمام شدن اثر آن روی مغز، فرد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حال بسیار بدی 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پیدا می کند و مجبور است دوباره به سمت آن ماده برود. به عبارت دیگر فرد به آن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وابستگی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پیدا می کند و حاضر است برای به دست آوردن آن ماده هر کاری بکند.</a:t>
            </a:r>
            <a:endParaRPr lang="en-US" sz="320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91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503" y="207544"/>
            <a:ext cx="2181225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537" y="2370220"/>
            <a:ext cx="2919663" cy="34290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3100597"/>
            <a:ext cx="866273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چرا برخی افراد، گول می خورند و به سمت چنین موادی گرایش پیدا می کنند؟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4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ouble Wave 2"/>
          <p:cNvSpPr/>
          <p:nvPr/>
        </p:nvSpPr>
        <p:spPr>
          <a:xfrm>
            <a:off x="8213556" y="1066796"/>
            <a:ext cx="3128211" cy="1235243"/>
          </a:xfrm>
          <a:prstGeom prst="double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برای فرار از مشکلات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4" name="Double Wave 3"/>
          <p:cNvSpPr/>
          <p:nvPr/>
        </p:nvSpPr>
        <p:spPr>
          <a:xfrm>
            <a:off x="6529135" y="2302039"/>
            <a:ext cx="3368843" cy="1235243"/>
          </a:xfrm>
          <a:prstGeom prst="doubleWav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نداشتن مهارت نه گفتن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5" name="Double Wave 4"/>
          <p:cNvSpPr/>
          <p:nvPr/>
        </p:nvSpPr>
        <p:spPr>
          <a:xfrm>
            <a:off x="3529263" y="3537282"/>
            <a:ext cx="4684294" cy="1235243"/>
          </a:xfrm>
          <a:prstGeom prst="doubleWav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کنجکاوی ( تجربه چیزهای جدید)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1379620" y="4772525"/>
            <a:ext cx="4170947" cy="1235243"/>
          </a:xfrm>
          <a:prstGeom prst="doubleWav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خودنمایی ( دیگر بچه نیست )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4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098" y="1943100"/>
            <a:ext cx="1714500" cy="29718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910890" y="1499937"/>
            <a:ext cx="9625264" cy="1929063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 طبق قانون، نگهداری و مخفی نمودن، خرید و فروش و پخش، مصرف و واردات و صادرات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موادّ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مخدّر </a:t>
            </a:r>
            <a:r>
              <a:rPr lang="fa-IR" sz="3200" dirty="0" err="1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جُرم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است.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16042" y="3429001"/>
            <a:ext cx="9625264" cy="1953124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افرادی که </a:t>
            </a:r>
            <a:r>
              <a:rPr lang="fa-IR" sz="320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موادّ</a:t>
            </a:r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مخدّر </a:t>
            </a:r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در جامعه پخش یا خرید و فروش کنند با شدیدترین مجازات ها روبرو می شوند.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79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31103" y="0"/>
            <a:ext cx="3333750" cy="2847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97296" y="1131599"/>
            <a:ext cx="18133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توجه، توجه: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337" y="2543173"/>
            <a:ext cx="1124551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گاهی ممکن است قاچاقچیان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موادّ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مخدّر، کودکان و نوجوانان را فریب دهند و از آنها سوء استفاده کنند و بخواهند در مقابل دریافت پولی، مقداری از این مواد را برایشان جا به جا کنند.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اگر نوجوانی این کار خطا را بکند، حتی اگر فریب خورده و مجبور شده باشد، مجرم شناخته شده و به زندان منتقل می شود، چون عمل مجرمانه ای انجام داده است.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79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885" y="790534"/>
            <a:ext cx="111973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ماده نیکوتین در سیگار و تنباکو در قلیان به قلب و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شُش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ها آسیب می رساند.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مواد همچنین باعث بروز بیماری سرطان می شوند.</a:t>
            </a:r>
            <a:endParaRPr lang="en-US" sz="32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21" y="2360194"/>
            <a:ext cx="3641558" cy="40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885" y="790534"/>
            <a:ext cx="1119739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تریاک، هروئین، حشیش، شیشه،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کراک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قرص های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اکستازی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از جمله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موادّ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مخدّر </a:t>
            </a:r>
          </a:p>
          <a:p>
            <a:pPr algn="ctr">
              <a:lnSpc>
                <a:spcPct val="150000"/>
              </a:lnSpc>
            </a:pPr>
            <a:r>
              <a:rPr lang="fa-IR" sz="32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افیونی هستند که آسیب های شدیدی به جسم و روان افراد وارد می کنند.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کاهش وزن، لرزش و سرگیجه، خواب نامنظم، از دست دادن کنترل خود و تغییر در شخصیت و رفتار فرد، از جمله این تأثیرات است.</a:t>
            </a:r>
            <a:endParaRPr lang="en-US" sz="3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3" y="3789725"/>
            <a:ext cx="2334126" cy="2742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55" y="3789724"/>
            <a:ext cx="4047619" cy="27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01" y="3789726"/>
            <a:ext cx="1857375" cy="28384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49025" y="4868764"/>
            <a:ext cx="107593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تریاک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15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379" y="578658"/>
            <a:ext cx="11694695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هروئین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در شکل خالص به صورتی پودر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بلوری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سفید و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تلخ‌مزه‌ای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است که در آب حل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می‌شود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هنگامی که هروئین در خیابان فروخته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می‌شود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بسته به فرآیند تولید و اینکه چه موادی به آن اضافه شده باشد، رنگ و قوام متفاوتی پیدا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می‌کند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b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</a:b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هروئین خیابانی ممکن است به شکل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پودری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سفید، یک ماده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قهوه‌ای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دانه‌دانه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یا یک صمغ تیره چسبنده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قهوه‌ای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تیره باشد.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80" y="4302754"/>
            <a:ext cx="2838450" cy="22584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40" y="4302753"/>
            <a:ext cx="2714876" cy="2258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91" y="4288465"/>
            <a:ext cx="3232986" cy="22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51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86" y="1647323"/>
            <a:ext cx="3172366" cy="4609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53" y="1647322"/>
            <a:ext cx="4219073" cy="3444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347" y="1647322"/>
            <a:ext cx="3737811" cy="344486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11217" y="531273"/>
            <a:ext cx="101695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حشیش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: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اين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ماده، از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درختچه‌اي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نام شاهدانه و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يا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كانابيس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به‌دست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مي‌ايد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49226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094765" y="457442"/>
            <a:ext cx="200247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دوره نوجوانی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3172" y="1395107"/>
            <a:ext cx="75456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نوجوانان گروه سنی 12 تا 18 سال را تشکیل می دهند.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97237" y="2165861"/>
            <a:ext cx="3313728" cy="1215275"/>
            <a:chOff x="7097237" y="2165861"/>
            <a:chExt cx="3313728" cy="12152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7237" y="2165861"/>
              <a:ext cx="600075" cy="54292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097237" y="2796361"/>
              <a:ext cx="3313728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تغییرات جسمی ( بلوغ)</a:t>
              </a:r>
              <a:endParaRPr lang="en-US" sz="32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83194" y="2137285"/>
            <a:ext cx="3583033" cy="1237704"/>
            <a:chOff x="1783194" y="2137285"/>
            <a:chExt cx="3583033" cy="123770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794727" y="2165860"/>
              <a:ext cx="600075" cy="542925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783194" y="2790214"/>
              <a:ext cx="358303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3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تغییرات ذهنی و </a:t>
              </a: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اجتماعی</a:t>
              </a:r>
              <a:endParaRPr lang="en-US" sz="32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73584" y="3478801"/>
            <a:ext cx="4684295" cy="2832377"/>
            <a:chOff x="3873584" y="3478801"/>
            <a:chExt cx="4684295" cy="2832377"/>
          </a:xfrm>
        </p:grpSpPr>
        <p:sp>
          <p:nvSpPr>
            <p:cNvPr id="9" name="Cloud 8"/>
            <p:cNvSpPr/>
            <p:nvPr/>
          </p:nvSpPr>
          <p:spPr>
            <a:xfrm>
              <a:off x="3873584" y="4281852"/>
              <a:ext cx="4684295" cy="2029326"/>
            </a:xfrm>
            <a:prstGeom prst="cloud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solidFill>
                    <a:sysClr val="windowText" lastClr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مسائل مختلف عاطفی و احساسی</a:t>
              </a:r>
              <a:endParaRPr lang="fa-IR" sz="320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68662" y="3507376"/>
              <a:ext cx="600075" cy="54292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726" y="3552948"/>
              <a:ext cx="600075" cy="5429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6" y="3726096"/>
            <a:ext cx="2998727" cy="20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7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1790" y="514489"/>
            <a:ext cx="108284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شیشه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ای که در حال حاضر در بازار قاچاق مواد محرک ایران وجود دارد  بیشتر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بصورت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کریستال های ریز ( مانند شکر)  است که در تکه های کوچک یک لوله پلاستیکی ( نی نوشابه) جاسازی شده و سر و ته آن بسته می شود. این ماده به شکل های دیگری از جمله بلور های شفاف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و....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نیز عرض می شود.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4" y="2842962"/>
            <a:ext cx="3546307" cy="3236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54" y="2842961"/>
            <a:ext cx="3898232" cy="32369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89" y="2842961"/>
            <a:ext cx="3930315" cy="323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8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40895" y="181956"/>
            <a:ext cx="11510210" cy="649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90204" pitchFamily="34" charset="0"/>
              </a:defRPr>
            </a:lvl9pPr>
          </a:lstStyle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مصرف حتی مقدار کم شیشه منجر به بی خوابی می شود: شب تا صبح نمی خوابد دایم در حال عوض کردن کانال تلویزیون  یا گوش کردن موسیقی است! بی قرار می شود و یک جا دوام </a:t>
            </a:r>
            <a:r>
              <a:rPr lang="fa-IR" alt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نمی آورد</a:t>
            </a: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! اشتها به شدت کاهش پیدا می کند! یکی از </a:t>
            </a:r>
            <a:r>
              <a:rPr lang="fa-IR" alt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مواردی</a:t>
            </a: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 که اطرافیان به شخص مشکوک می شوند کاهش وزن شدید و کم خوابی است!</a:t>
            </a:r>
            <a:endParaRPr lang="en-US" alt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B Koodak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 </a:t>
            </a: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با مصرف زیاد؛ تنفس و ضربان قلب افزایش یافته،  طپش قلب پیدا می کنند. فشار خون </a:t>
            </a:r>
            <a:r>
              <a:rPr lang="fa-IR" alt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و </a:t>
            </a: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دمای بدنشان بالا می رود و احساس گرما می کنند پس زیاد آب می خورند!  ضربان قلب نامنظم می شود. بشدت تحریک پذیر و </a:t>
            </a:r>
            <a:r>
              <a:rPr lang="fa-IR" alt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پرخاشگر</a:t>
            </a: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  می شوند و ممکن است دست به هر خشونتی بزنند. اضطراب، گیجی، لرزش اندامها،  تشنج و در نهایت ایست قلبی و مرگ هم از دیگر عوارض سوء مصرف شیشه است.</a:t>
            </a:r>
            <a:endParaRPr lang="en-US" altLang="fa-IR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cs typeface="B Koodak" panose="00000700000000000000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سوء مصرف طولانی مدت شیشه منجر به ایجاد بدبینی شدید، خشونت، کاهش شدید  حافظه، توهم های شنوایی و بینایی، </a:t>
            </a:r>
            <a:r>
              <a:rPr lang="fa-IR" alt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سایکوز</a:t>
            </a:r>
            <a:r>
              <a:rPr lang="fa-IR" alt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B Koodak" panose="00000700000000000000" pitchFamily="2" charset="-78"/>
              </a:rPr>
              <a:t> ( جنون آنی ) و بسیاری اختلالات عصبی دیگر  و در نهایت مرگ می شود. اینها توهم های جالبی هم دارند! ممکن است رنگ ها را بشنوند و صداها را ببینند!</a:t>
            </a:r>
          </a:p>
        </p:txBody>
      </p:sp>
    </p:spTree>
    <p:extLst>
      <p:ext uri="{BB962C8B-B14F-4D97-AF65-F5344CB8AC3E}">
        <p14:creationId xmlns:p14="http://schemas.microsoft.com/office/powerpoint/2010/main" val="28983517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6885" y="737482"/>
            <a:ext cx="11438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كراك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ماده ایست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محرك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تصفیه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كوكائین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به دست میاد و به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اشكال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مختلف مصرف میشه ؛اما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کراکی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که در ایران وجود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داره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مشتقات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هروئینه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البته در صورتی که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بصورت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علمی تولید بشه! </a:t>
            </a:r>
            <a:endParaRPr lang="fa-IR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5" y="2549693"/>
            <a:ext cx="5419725" cy="3619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34" y="2549693"/>
            <a:ext cx="36957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568" y="117693"/>
            <a:ext cx="11758863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اعتیاد به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کراک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باعث از بین رفتن اشتها،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كاهش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شدید وزن،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شكنندگى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پوست،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پیرى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زودرس، افزایش فشار خون و ترشح هیستامین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باعث خارش در فرد میشه؛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كراك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شدیدا باعث خواب آلودگی یا به قول خودمون ' چرت ' میشه ؛ مصرف این ماده اگه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بصورت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كوتاه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مدت ولی مداوم باشه اثرات مخرب جبران ناپذیری روی بدن فرد مصرف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كننده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میذاره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مثل : عفونت اعضای داخلی بدن ، پوسیدگی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دندونها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، سرطان حنجره و ریه و نابودی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كبد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بطور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كلی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تمام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اجزائیكه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تحت تاثیر مستقیم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كراك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هستن ذره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ذره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نابود شده و می پوسن ؛ در بعضی افراد معتاد به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كراك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عفونت به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حدیه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اجزای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بدنشون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از هم جدا می شه و گوشت عفونت پیدا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میكنه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به قول معروف '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كرم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' میزنه؛</a:t>
            </a:r>
          </a:p>
        </p:txBody>
      </p:sp>
    </p:spTree>
    <p:extLst>
      <p:ext uri="{BB962C8B-B14F-4D97-AF65-F5344CB8AC3E}">
        <p14:creationId xmlns:p14="http://schemas.microsoft.com/office/powerpoint/2010/main" val="2215152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33017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1305" y="1251284"/>
            <a:ext cx="8053137" cy="56067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7530" y="467105"/>
            <a:ext cx="49406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نمایش ویدیو عواقب مصرف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کراک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6638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737" y="614998"/>
            <a:ext cx="1163052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قرص های </a:t>
            </a:r>
            <a:r>
              <a:rPr lang="fa-IR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اکستازي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باعث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افزايش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انرژي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و توهم در فرد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شود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 از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ديگر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اثرات آن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توان به: دندان قروچه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غير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ارادي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لرز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تعريق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زياد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تاري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ديد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</a:t>
            </a:r>
            <a:r>
              <a:rPr lang="fa-IR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افزايش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ضربان قلب و فشار خون، احتمال بروز تشنج و…اشاره کرد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862" y="2861767"/>
            <a:ext cx="3810000" cy="3724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2861766"/>
            <a:ext cx="4048125" cy="3724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599" y="2861765"/>
            <a:ext cx="3491664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8863" y="364930"/>
            <a:ext cx="1153427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علت افزایش بیش از حد انرژی این افراد تمایل به رقصهای طولانی دارند. دیگر اثرات ان کاهش اشتها ,تاری دید, گشاد شدن مردمکها است که باعث می شود در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مهمانی ها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وجود نور کم مجبور به استفاده از عینکهای آفتابی در شب شوند.</a:t>
            </a:r>
            <a:b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</a:b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حرکات غیر طبیعی چشم ,افزایش ضربان قلب و فشار خون قفل شدن دندانها که برای جلوگیری از این حالت مجبور به مصرف آدامس هستند و تا ساعتها این حالت فک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زدن های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غیر طبیعی وجود دارد نیز از عوارض های دیگر است 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49" y="5444997"/>
            <a:ext cx="42291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758507">
            <a:off x="5313804" y="4402809"/>
            <a:ext cx="2173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b="1" dirty="0" smtClean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Morvarid" panose="00000400000000000000" pitchFamily="2" charset="-78"/>
              </a:rPr>
              <a:t>پایان</a:t>
            </a:r>
            <a:endParaRPr lang="en-US" sz="8000" b="1" dirty="0">
              <a:ln w="10160">
                <a:solidFill>
                  <a:srgbClr val="C00000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Morvarid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87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Bevel 9"/>
          <p:cNvSpPr/>
          <p:nvPr/>
        </p:nvSpPr>
        <p:spPr>
          <a:xfrm>
            <a:off x="3773904" y="527863"/>
            <a:ext cx="4644189" cy="1022684"/>
          </a:xfrm>
          <a:prstGeom prst="bevel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خصوصیات دوره نوجوانی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24" name="Cloud 23"/>
          <p:cNvSpPr/>
          <p:nvPr/>
        </p:nvSpPr>
        <p:spPr>
          <a:xfrm>
            <a:off x="8589886" y="2185357"/>
            <a:ext cx="2912335" cy="1852476"/>
          </a:xfrm>
          <a:prstGeom prst="clou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هویت جویی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25" name="Cloud 24"/>
          <p:cNvSpPr/>
          <p:nvPr/>
        </p:nvSpPr>
        <p:spPr>
          <a:xfrm>
            <a:off x="4549445" y="2185357"/>
            <a:ext cx="3093108" cy="1852476"/>
          </a:xfrm>
          <a:prstGeom prst="cloud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 و تردید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26" name="Cloud 25"/>
          <p:cNvSpPr/>
          <p:nvPr/>
        </p:nvSpPr>
        <p:spPr>
          <a:xfrm>
            <a:off x="609587" y="2185357"/>
            <a:ext cx="2997273" cy="1852476"/>
          </a:xfrm>
          <a:prstGeom prst="cloud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استقلال طلبی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28" name="Double Wave 27"/>
          <p:cNvSpPr/>
          <p:nvPr/>
        </p:nvSpPr>
        <p:spPr>
          <a:xfrm>
            <a:off x="6740944" y="4840612"/>
            <a:ext cx="4761277" cy="1382578"/>
          </a:xfrm>
          <a:prstGeom prst="doubleWav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حساس شدن نسبت به خود</a:t>
            </a:r>
            <a:endParaRPr lang="fa-IR" sz="3200" dirty="0">
              <a:solidFill>
                <a:sysClr val="windowText" lastClr="000000"/>
              </a:solidFill>
            </a:endParaRPr>
          </a:p>
        </p:txBody>
      </p:sp>
      <p:sp>
        <p:nvSpPr>
          <p:cNvPr id="29" name="Double Wave 28"/>
          <p:cNvSpPr/>
          <p:nvPr/>
        </p:nvSpPr>
        <p:spPr>
          <a:xfrm>
            <a:off x="609587" y="4840612"/>
            <a:ext cx="5029200" cy="1382578"/>
          </a:xfrm>
          <a:prstGeom prst="doubleWav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هیجان طلبی و میل به تجربه کردن</a:t>
            </a:r>
            <a:endParaRPr lang="fa-IR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72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78441" y="797510"/>
            <a:ext cx="7668125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2800" dirty="0" smtClean="0">
                <a:cs typeface="B Lotus" panose="00000400000000000000" pitchFamily="2" charset="-78"/>
              </a:rPr>
              <a:t>ما </a:t>
            </a:r>
            <a:r>
              <a:rPr lang="fa-IR" sz="2800" dirty="0" smtClean="0">
                <a:solidFill>
                  <a:srgbClr val="0000FF"/>
                </a:solidFill>
                <a:cs typeface="B Lotus" panose="00000400000000000000" pitchFamily="2" charset="-78"/>
              </a:rPr>
              <a:t>نوجوانان، سرشار از نیرو و توانایی </a:t>
            </a:r>
            <a:r>
              <a:rPr lang="fa-IR" sz="2800" dirty="0" smtClean="0">
                <a:cs typeface="B Lotus" panose="00000400000000000000" pitchFamily="2" charset="-78"/>
              </a:rPr>
              <a:t>هستیم. ما </a:t>
            </a:r>
            <a:r>
              <a:rPr lang="fa-IR" sz="2800" dirty="0" smtClean="0">
                <a:solidFill>
                  <a:srgbClr val="0000FF"/>
                </a:solidFill>
                <a:cs typeface="B Lotus" panose="00000400000000000000" pitchFamily="2" charset="-78"/>
              </a:rPr>
              <a:t>حق داریم</a:t>
            </a:r>
            <a:r>
              <a:rPr lang="fa-IR" sz="2800" dirty="0" smtClean="0">
                <a:cs typeface="B Lotus" panose="00000400000000000000" pitchFamily="2" charset="-78"/>
              </a:rPr>
              <a:t> درس بخوانیم، مطالعه کنیم، حرفه و مهارت بیاموزیم، به ورزش و هنر بپردازیم، استعدادهای خود را بشناسیم و شکوفا کنیم، تفریح و شادی کنیم و از زندگی لذت ببریم. ما </a:t>
            </a:r>
            <a:r>
              <a:rPr lang="fa-IR" sz="2800" dirty="0" smtClean="0">
                <a:solidFill>
                  <a:srgbClr val="0000FF"/>
                </a:solidFill>
                <a:cs typeface="B Lotus" panose="00000400000000000000" pitchFamily="2" charset="-78"/>
              </a:rPr>
              <a:t>وظیفه داریم </a:t>
            </a:r>
            <a:r>
              <a:rPr lang="fa-IR" sz="2800" dirty="0" smtClean="0">
                <a:cs typeface="B Lotus" panose="00000400000000000000" pitchFamily="2" charset="-78"/>
              </a:rPr>
              <a:t>از این دوره زندگی خود که هنوز مسئولیت اداره یک خانواده را برعهده نگرفته ایم، به خوبی استفاده کنیم و قدر امکاناتی را که خانواده و مدرسه در اختیار ما می گذارند، بدانیم. ما نوجوانان رو به جوانی و بزرگسالی حرکت می کنیم و باید </a:t>
            </a:r>
            <a:r>
              <a:rPr lang="fa-IR" sz="2800" dirty="0" smtClean="0">
                <a:solidFill>
                  <a:srgbClr val="0000FF"/>
                </a:solidFill>
                <a:cs typeface="B Lotus" panose="00000400000000000000" pitchFamily="2" charset="-78"/>
              </a:rPr>
              <a:t>هدف هایی برای زندگی </a:t>
            </a:r>
            <a:r>
              <a:rPr lang="fa-IR" sz="2800" dirty="0" smtClean="0">
                <a:cs typeface="B Lotus" panose="00000400000000000000" pitchFamily="2" charset="-78"/>
              </a:rPr>
              <a:t>خود داشته باشیم.</a:t>
            </a:r>
            <a:endParaRPr lang="fa-IR" sz="2800" dirty="0">
              <a:cs typeface="B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07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4380" y="508592"/>
            <a:ext cx="935254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شما چه هدف هایی برای زندگی خود دارید؟ سه هدف کوتاه مدت(یعنی هدف هایی که در یکی دو سال آینده می خواهید به آن برسید) و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سه هدف بلند مدت ( برای آینده دورتر)  خود را بیان کنید.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189" y="3205497"/>
            <a:ext cx="9990235" cy="15081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آیا هدف هایی که برای خودتان در نظر گرفته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اید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قابل دسترسی هستند؟</a:t>
            </a:r>
          </a:p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چگونه می توان به این خواسته ها و هدف ها رسید.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189" y="5436464"/>
            <a:ext cx="905576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چه کسانی می توانند در رسیدن شما به این هدف ها </a:t>
            </a:r>
            <a:r>
              <a:rPr lang="fa-IR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کمکتان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کنند؟ ( به طور مستقیم یا غیر مستقیم)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73" y="2714625"/>
            <a:ext cx="4572000" cy="7143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073" y="4713602"/>
            <a:ext cx="4572000" cy="714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209" y="359773"/>
            <a:ext cx="3936508" cy="4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53141" y="457442"/>
            <a:ext cx="28857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آسیب های اجتماعی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420" y="1330939"/>
            <a:ext cx="11229473" cy="584775"/>
            <a:chOff x="240632" y="1395107"/>
            <a:chExt cx="11389894" cy="584775"/>
          </a:xfrm>
        </p:grpSpPr>
        <p:sp>
          <p:nvSpPr>
            <p:cNvPr id="14" name="Rectangle 13"/>
            <p:cNvSpPr/>
            <p:nvPr/>
          </p:nvSpPr>
          <p:spPr>
            <a:xfrm>
              <a:off x="240632" y="1395107"/>
              <a:ext cx="11389894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دوره نوجوانی            خصوصیات دوران بلوغ            در معرض آسیب های اجتماعی</a:t>
              </a:r>
              <a:endParaRPr lang="en-US" sz="32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750" y="1568431"/>
              <a:ext cx="952500" cy="2381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3141" y="1568431"/>
              <a:ext cx="952500" cy="238125"/>
            </a:xfrm>
            <a:prstGeom prst="rect">
              <a:avLst/>
            </a:prstGeom>
          </p:spPr>
        </p:pic>
      </p:grpSp>
      <p:sp>
        <p:nvSpPr>
          <p:cNvPr id="17" name="Round Diagonal Corner Rectangle 16"/>
          <p:cNvSpPr/>
          <p:nvPr/>
        </p:nvSpPr>
        <p:spPr>
          <a:xfrm>
            <a:off x="3789947" y="2373156"/>
            <a:ext cx="4612105" cy="999696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از آسیب 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های اجتماعی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700211" y="4042611"/>
            <a:ext cx="3545305" cy="1620252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پرخاشگری و نزاع</a:t>
            </a:r>
            <a:endParaRPr lang="fa-IR" sz="3200" dirty="0"/>
          </a:p>
        </p:txBody>
      </p:sp>
      <p:sp>
        <p:nvSpPr>
          <p:cNvPr id="19" name="Snip Diagonal Corner Rectangle 18"/>
          <p:cNvSpPr/>
          <p:nvPr/>
        </p:nvSpPr>
        <p:spPr>
          <a:xfrm>
            <a:off x="1435018" y="4042611"/>
            <a:ext cx="3545305" cy="1620252"/>
          </a:xfrm>
          <a:prstGeom prst="snip2DiagRect">
            <a:avLst>
              <a:gd name="adj1" fmla="val 0"/>
              <a:gd name="adj2" fmla="val 5000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اعتیاد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8016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6956" y="457442"/>
            <a:ext cx="265810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پرخاشگری و نزاع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794675" y="1042217"/>
            <a:ext cx="4458272" cy="1042217"/>
            <a:chOff x="3794675" y="1042217"/>
            <a:chExt cx="4458272" cy="1042217"/>
          </a:xfrm>
        </p:grpSpPr>
        <p:sp>
          <p:nvSpPr>
            <p:cNvPr id="8" name="Rectangle 7"/>
            <p:cNvSpPr/>
            <p:nvPr/>
          </p:nvSpPr>
          <p:spPr>
            <a:xfrm>
              <a:off x="3794675" y="1499659"/>
              <a:ext cx="445827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نتیجه کنترل نکردن خشم است.</a:t>
              </a:r>
              <a:endParaRPr lang="en-US" sz="32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1411" y="1042217"/>
              <a:ext cx="304800" cy="7620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-72731" y="2084434"/>
            <a:ext cx="7734811" cy="1169550"/>
            <a:chOff x="-72731" y="2084434"/>
            <a:chExt cx="7734811" cy="11695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6956" y="2084434"/>
              <a:ext cx="304800" cy="762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-72731" y="2669209"/>
              <a:ext cx="773481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یک احساس طبیعی است.( همه گاهی عصبانی می شوند.)</a:t>
              </a:r>
              <a:endParaRPr lang="en-US" sz="32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1" name="Flowchart: Punched Tape 10"/>
          <p:cNvSpPr/>
          <p:nvPr/>
        </p:nvSpPr>
        <p:spPr>
          <a:xfrm>
            <a:off x="1339516" y="3661355"/>
            <a:ext cx="9512968" cy="1624142"/>
          </a:xfrm>
          <a:prstGeom prst="flowChartPunchedTap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مهم این است که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موقع خشم رفتاری مناسب 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خودمان بروز دهیم.</a:t>
            </a:r>
            <a:endParaRPr lang="fa-IR" sz="32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26926" y="5798117"/>
            <a:ext cx="10138147" cy="584776"/>
            <a:chOff x="1339516" y="5843338"/>
            <a:chExt cx="10138147" cy="584776"/>
          </a:xfrm>
        </p:grpSpPr>
        <p:sp>
          <p:nvSpPr>
            <p:cNvPr id="12" name="Rectangle 11"/>
            <p:cNvSpPr/>
            <p:nvPr/>
          </p:nvSpPr>
          <p:spPr>
            <a:xfrm>
              <a:off x="6176211" y="5843339"/>
              <a:ext cx="5301452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یاد نگرفتن راه های درست ابراز خشم</a:t>
              </a:r>
              <a:endParaRPr lang="en-US" sz="32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642811" y="5754728"/>
              <a:ext cx="304800" cy="7620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39516" y="5843338"/>
              <a:ext cx="4320413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تبدیل شدن به فردی </a:t>
              </a:r>
              <a:r>
                <a:rPr lang="fa-IR" sz="3200" dirty="0" err="1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پرخاشگر</a:t>
              </a:r>
              <a:endParaRPr lang="en-US" sz="3200" b="0" cap="none" spc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862" y="241602"/>
            <a:ext cx="2232713" cy="260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7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8559" y="521090"/>
            <a:ext cx="52148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برخی از اَشکال رفتارهای پرخاشگرانه</a:t>
            </a:r>
            <a:endParaRPr lang="en-US" sz="3200" b="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Left Arrow Callout 15"/>
          <p:cNvSpPr/>
          <p:nvPr/>
        </p:nvSpPr>
        <p:spPr>
          <a:xfrm>
            <a:off x="8831786" y="1576136"/>
            <a:ext cx="3247919" cy="3705726"/>
          </a:xfrm>
          <a:prstGeom prst="leftArrowCallout">
            <a:avLst>
              <a:gd name="adj1" fmla="val 25000"/>
              <a:gd name="adj2" fmla="val 20000"/>
              <a:gd name="adj3" fmla="val 25000"/>
              <a:gd name="adj4" fmla="val 65533"/>
            </a:avLst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آزار و اذیت</a:t>
            </a:r>
            <a:endParaRPr lang="fa-IR" sz="32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4" y="1521473"/>
            <a:ext cx="6817393" cy="492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5 مطالعات اجتماعی هشتم آسیب های اجتماعی و  پیشگیری از آنها</Template>
  <TotalTime>0</TotalTime>
  <Words>1447</Words>
  <Application>Microsoft Office PowerPoint</Application>
  <PresentationFormat>Widescreen</PresentationFormat>
  <Paragraphs>97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Wingdings</vt:lpstr>
      <vt:lpstr>B Morvarid</vt:lpstr>
      <vt:lpstr>Calibri</vt:lpstr>
      <vt:lpstr>Times New Roman</vt:lpstr>
      <vt:lpstr>Calibri Light</vt:lpstr>
      <vt:lpstr>B Lotus</vt:lpstr>
      <vt:lpstr>B Koodak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2019-12-16T19:34:55Z</dcterms:created>
  <dcterms:modified xsi:type="dcterms:W3CDTF">2019-12-16T19:35:25Z</dcterms:modified>
</cp:coreProperties>
</file>