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3"/>
  </p:notesMasterIdLst>
  <p:sldIdLst>
    <p:sldId id="258" r:id="rId2"/>
    <p:sldId id="317" r:id="rId3"/>
    <p:sldId id="328" r:id="rId4"/>
    <p:sldId id="30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305" r:id="rId29"/>
    <p:sldId id="326" r:id="rId30"/>
    <p:sldId id="327" r:id="rId31"/>
    <p:sldId id="323" r:id="rId32"/>
    <p:sldId id="322" r:id="rId33"/>
    <p:sldId id="307" r:id="rId34"/>
    <p:sldId id="283" r:id="rId35"/>
    <p:sldId id="308" r:id="rId36"/>
    <p:sldId id="284" r:id="rId37"/>
    <p:sldId id="285" r:id="rId38"/>
    <p:sldId id="286" r:id="rId39"/>
    <p:sldId id="287" r:id="rId40"/>
    <p:sldId id="309" r:id="rId41"/>
    <p:sldId id="310" r:id="rId42"/>
    <p:sldId id="311" r:id="rId43"/>
    <p:sldId id="289" r:id="rId44"/>
    <p:sldId id="291" r:id="rId45"/>
    <p:sldId id="292" r:id="rId46"/>
    <p:sldId id="293" r:id="rId47"/>
    <p:sldId id="294" r:id="rId48"/>
    <p:sldId id="295" r:id="rId49"/>
    <p:sldId id="296" r:id="rId50"/>
    <p:sldId id="312" r:id="rId51"/>
    <p:sldId id="297" r:id="rId52"/>
    <p:sldId id="298" r:id="rId53"/>
    <p:sldId id="300" r:id="rId54"/>
    <p:sldId id="299" r:id="rId55"/>
    <p:sldId id="313" r:id="rId56"/>
    <p:sldId id="301" r:id="rId57"/>
    <p:sldId id="314" r:id="rId58"/>
    <p:sldId id="324" r:id="rId59"/>
    <p:sldId id="325" r:id="rId60"/>
    <p:sldId id="315" r:id="rId61"/>
    <p:sldId id="316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827CB-6520-403D-B804-4384DD4CAEF2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87961-9147-4D9A-A6AE-9D40ABA20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87961-9147-4D9A-A6AE-9D40ABA2000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8E154B1-47AC-46E8-962C-B9FA26AE794E}" type="datetime1">
              <a:rPr lang="en-US" smtClean="0"/>
              <a:pPr/>
              <a:t>12/15/2018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n-US" smtClean="0"/>
              <a:t>http://chemistry-dept.talif.sch.ir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63D0-6360-4AD1-9BC0-AA23FB0FA5A2}" type="datetime1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http://chemistry-dept.talif.sch.ir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484B-80BD-424B-89C7-96E070767F49}" type="datetime1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http://chemistry-dept.talif.sch.ir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0D8C-A3A5-4F77-ACDE-5D6D4D981267}" type="datetime1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http://chemistry-dept.talif.sch.ir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62EF-722F-4D85-8DE4-77DA8AC3A88A}" type="datetime1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http://chemistry-dept.talif.sch.ir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B8E9-960E-4ED8-8F27-140771400EB2}" type="datetime1">
              <a:rPr lang="en-US" smtClean="0"/>
              <a:pPr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http://chemistry-dept.talif.sch.ir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719C2D-035D-468A-AEA2-A14B129A7F04}" type="datetime1">
              <a:rPr lang="en-US" smtClean="0"/>
              <a:pPr/>
              <a:t>12/15/2018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http://chemistry-dept.talif.sch.ir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4ACDF68-C0A4-4812-AD6B-E25A43D377C2}" type="datetime1">
              <a:rPr lang="en-US" smtClean="0"/>
              <a:pPr/>
              <a:t>12/15/2018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smtClean="0"/>
              <a:t>http://chemistry-dept.talif.sch.ir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EFE9-024D-4057-A105-9ACFEF943ED5}" type="datetime1">
              <a:rPr lang="en-US" smtClean="0"/>
              <a:pPr/>
              <a:t>12/15/2018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http://chemistry-dept.talif.sch.ir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A85-B665-48F5-B14F-63162A55A728}" type="datetime1">
              <a:rPr lang="en-US" smtClean="0"/>
              <a:pPr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http://chemistry-dept.talif.sch.ir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9C5C-F4D4-40F5-B8CC-EC750D66DBD2}" type="datetime1">
              <a:rPr lang="en-US" smtClean="0"/>
              <a:pPr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http://chemistry-dept.talif.sch.ir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CBD6775-BD2A-4BD3-B8F9-9643B65FA517}" type="datetime1">
              <a:rPr lang="en-US" smtClean="0"/>
              <a:pPr/>
              <a:t>12/15/2018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http://chemistry-dept.talif.sch.ir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ensity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9544" y="1447800"/>
            <a:ext cx="57518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5400" b="1" cap="none" spc="50" dirty="0" smtClean="0">
                <a:ln w="11430"/>
                <a:solidFill>
                  <a:srgbClr val="FFFF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بررسی شیمی پایه دهم</a:t>
            </a:r>
          </a:p>
          <a:p>
            <a:pPr algn="ctr"/>
            <a:r>
              <a:rPr lang="fa-IR" sz="5400" b="1" cap="none" spc="50" dirty="0" smtClean="0">
                <a:ln w="11430"/>
                <a:solidFill>
                  <a:srgbClr val="FFFF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 فصل 2</a:t>
            </a:r>
            <a:endParaRPr lang="en-US" sz="5400" b="1" cap="none" spc="50" dirty="0">
              <a:ln w="11430"/>
              <a:solidFill>
                <a:srgbClr val="FFFF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229600" cy="1066800"/>
          </a:xfrm>
        </p:spPr>
        <p:txBody>
          <a:bodyPr/>
          <a:lstStyle/>
          <a:p>
            <a:pPr algn="r" rtl="1"/>
            <a:r>
              <a:rPr lang="ar-SA" dirty="0" smtClean="0">
                <a:cs typeface="B Zar" pitchFamily="2" charset="-78"/>
              </a:rPr>
              <a:t>اگزوسفر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Exosphere</a:t>
            </a:r>
            <a:r>
              <a:rPr lang="ar-SA" dirty="0" smtClean="0">
                <a:cs typeface="B Zar" pitchFamily="2" charset="-78"/>
              </a:rPr>
              <a:t>):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>
                <a:cs typeface="B Zar" pitchFamily="2" charset="-78"/>
              </a:rPr>
              <a:t>این حد بالایی از هواکره ما است</a:t>
            </a:r>
            <a:r>
              <a:rPr lang="en-US" dirty="0" smtClean="0">
                <a:cs typeface="B Zar" pitchFamily="2" charset="-78"/>
              </a:rPr>
              <a:t> </a:t>
            </a:r>
            <a:r>
              <a:rPr lang="ar-SA" dirty="0" smtClean="0">
                <a:cs typeface="B Zar" pitchFamily="2" charset="-78"/>
              </a:rPr>
              <a:t>از بالای ترموسفر گسترش می یابد</a:t>
            </a:r>
            <a:endParaRPr lang="fa-IR" dirty="0" smtClean="0">
              <a:cs typeface="B Zar" pitchFamily="2" charset="-78"/>
            </a:endParaRPr>
          </a:p>
          <a:p>
            <a:pPr algn="r" rtl="1"/>
            <a:r>
              <a:rPr lang="ar-SA" dirty="0" smtClean="0">
                <a:cs typeface="B Zar" pitchFamily="2" charset="-78"/>
              </a:rPr>
              <a:t>ماهواره</a:t>
            </a:r>
            <a:r>
              <a:rPr lang="fa-IR" dirty="0" smtClean="0">
                <a:cs typeface="B Zar" pitchFamily="2" charset="-78"/>
              </a:rPr>
              <a:t> ه</a:t>
            </a:r>
            <a:r>
              <a:rPr lang="ar-SA" dirty="0" smtClean="0">
                <a:cs typeface="B Zar" pitchFamily="2" charset="-78"/>
              </a:rPr>
              <a:t>ا در این نا</a:t>
            </a:r>
            <a:r>
              <a:rPr lang="fa-IR" dirty="0" smtClean="0">
                <a:cs typeface="B Zar" pitchFamily="2" charset="-78"/>
              </a:rPr>
              <a:t>ح</a:t>
            </a:r>
            <a:r>
              <a:rPr lang="ar-SA" dirty="0" smtClean="0">
                <a:cs typeface="B Zar" pitchFamily="2" charset="-78"/>
              </a:rPr>
              <a:t>یه قرار دارند. </a:t>
            </a:r>
            <a:endParaRPr lang="fa-IR" dirty="0" smtClean="0">
              <a:cs typeface="B Zar" pitchFamily="2" charset="-78"/>
            </a:endParaRPr>
          </a:p>
          <a:p>
            <a:pPr algn="r" rtl="1"/>
            <a:r>
              <a:rPr lang="ar-SA" dirty="0" smtClean="0">
                <a:cs typeface="B Zar" pitchFamily="2" charset="-78"/>
              </a:rPr>
              <a:t>جاذبه زمين نيروی چندانی ندارد. </a:t>
            </a:r>
            <a:endParaRPr lang="fa-IR" dirty="0" smtClean="0">
              <a:cs typeface="B Zar" pitchFamily="2" charset="-78"/>
            </a:endParaRPr>
          </a:p>
          <a:p>
            <a:pPr algn="r" rtl="1"/>
            <a:r>
              <a:rPr lang="ar-SA" dirty="0" smtClean="0">
                <a:cs typeface="B Zar" pitchFamily="2" charset="-78"/>
              </a:rPr>
              <a:t>اتم های اكسيژن (</a:t>
            </a:r>
            <a:r>
              <a:rPr lang="en-US" dirty="0" smtClean="0">
                <a:cs typeface="B Zar" pitchFamily="2" charset="-78"/>
              </a:rPr>
              <a:t>O</a:t>
            </a:r>
            <a:r>
              <a:rPr lang="en-US" baseline="-25000" dirty="0" smtClean="0">
                <a:cs typeface="B Zar" pitchFamily="2" charset="-78"/>
              </a:rPr>
              <a:t>2</a:t>
            </a:r>
            <a:r>
              <a:rPr lang="ar-SA" dirty="0" smtClean="0">
                <a:cs typeface="B Zar" pitchFamily="2" charset="-78"/>
              </a:rPr>
              <a:t>) و هليم (</a:t>
            </a:r>
            <a:r>
              <a:rPr lang="en-US" sz="2400" dirty="0" smtClean="0">
                <a:cs typeface="B Zar" pitchFamily="2" charset="-78"/>
              </a:rPr>
              <a:t>He</a:t>
            </a:r>
            <a:r>
              <a:rPr lang="ar-SA" dirty="0" smtClean="0">
                <a:cs typeface="B Zar" pitchFamily="2" charset="-78"/>
              </a:rPr>
              <a:t>) اتمسفر رقيقی را تشكيل میدهند. هليم (</a:t>
            </a:r>
            <a:r>
              <a:rPr lang="en-US" dirty="0" smtClean="0">
                <a:cs typeface="B Zar" pitchFamily="2" charset="-78"/>
              </a:rPr>
              <a:t>He</a:t>
            </a:r>
            <a:r>
              <a:rPr lang="ar-SA" dirty="0" smtClean="0">
                <a:cs typeface="B Zar" pitchFamily="2" charset="-78"/>
              </a:rPr>
              <a:t>) خنثی و اتم های هيدروژن (</a:t>
            </a:r>
            <a:r>
              <a:rPr lang="en-US" sz="2400" dirty="0" smtClean="0">
                <a:cs typeface="B Zar" pitchFamily="2" charset="-78"/>
              </a:rPr>
              <a:t>H</a:t>
            </a:r>
            <a:r>
              <a:rPr lang="en-US" sz="2400" baseline="-25000" dirty="0" smtClean="0">
                <a:cs typeface="B Zar" pitchFamily="2" charset="-78"/>
              </a:rPr>
              <a:t>2</a:t>
            </a:r>
            <a:r>
              <a:rPr lang="ar-SA" dirty="0" smtClean="0">
                <a:cs typeface="B Zar" pitchFamily="2" charset="-78"/>
              </a:rPr>
              <a:t>) كه دارای جرم اتمی پايينی هستند می</a:t>
            </a:r>
            <a:r>
              <a:rPr lang="fa-IR" dirty="0" smtClean="0">
                <a:cs typeface="B Zar" pitchFamily="2" charset="-78"/>
              </a:rPr>
              <a:t> </a:t>
            </a:r>
            <a:r>
              <a:rPr lang="ar-SA" dirty="0" smtClean="0">
                <a:cs typeface="B Zar" pitchFamily="2" charset="-78"/>
              </a:rPr>
              <a:t>توانند فرار كنند.</a:t>
            </a:r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325112"/>
          </a:xfrm>
        </p:spPr>
        <p:txBody>
          <a:bodyPr/>
          <a:lstStyle/>
          <a:p>
            <a:pPr algn="r" rtl="1">
              <a:buNone/>
            </a:pPr>
            <a:r>
              <a:rPr lang="ar-SA" dirty="0" smtClean="0">
                <a:cs typeface="B Zar" pitchFamily="2" charset="-78"/>
              </a:rPr>
              <a:t>يونسفر</a:t>
            </a:r>
            <a:endParaRPr lang="fa-IR" dirty="0" smtClean="0">
              <a:cs typeface="B Zar" pitchFamily="2" charset="-78"/>
            </a:endParaRPr>
          </a:p>
          <a:p>
            <a:pPr algn="r" rtl="1"/>
            <a:r>
              <a:rPr lang="ar-SA" dirty="0" smtClean="0">
                <a:cs typeface="B Zar" pitchFamily="2" charset="-78"/>
              </a:rPr>
              <a:t>بخشی از اتمسفر زمين است كه از حدود ب</a:t>
            </a:r>
            <a:r>
              <a:rPr lang="fa-IR" dirty="0" smtClean="0">
                <a:cs typeface="B Zar" pitchFamily="2" charset="-78"/>
              </a:rPr>
              <a:t>ا</a:t>
            </a:r>
            <a:r>
              <a:rPr lang="ar-SA" dirty="0" smtClean="0">
                <a:cs typeface="B Zar" pitchFamily="2" charset="-78"/>
              </a:rPr>
              <a:t>لای 60 كيلومتر </a:t>
            </a:r>
            <a:r>
              <a:rPr lang="fa-IR" dirty="0" smtClean="0">
                <a:cs typeface="B Zar" pitchFamily="2" charset="-78"/>
              </a:rPr>
              <a:t>شروع می شود و </a:t>
            </a:r>
            <a:r>
              <a:rPr lang="ar-SA" dirty="0" smtClean="0">
                <a:cs typeface="B Zar" pitchFamily="2" charset="-78"/>
              </a:rPr>
              <a:t>به سبب يون</a:t>
            </a:r>
            <a:r>
              <a:rPr lang="fa-IR" dirty="0" smtClean="0">
                <a:cs typeface="B Zar" pitchFamily="2" charset="-78"/>
              </a:rPr>
              <a:t>ش</a:t>
            </a:r>
            <a:r>
              <a:rPr lang="ar-SA" dirty="0" smtClean="0">
                <a:cs typeface="B Zar" pitchFamily="2" charset="-78"/>
              </a:rPr>
              <a:t>، به صورت ناحیه</a:t>
            </a:r>
            <a:r>
              <a:rPr lang="fa-IR" dirty="0" smtClean="0">
                <a:cs typeface="B Zar" pitchFamily="2" charset="-78"/>
              </a:rPr>
              <a:t> </a:t>
            </a:r>
            <a:r>
              <a:rPr lang="ar-SA" dirty="0" smtClean="0">
                <a:cs typeface="B Zar" pitchFamily="2" charset="-78"/>
              </a:rPr>
              <a:t>تمركز يون ‌ها و الكترون‌ های آزاد در می ‌آيد</a:t>
            </a:r>
            <a:r>
              <a:rPr lang="fa-IR" dirty="0" smtClean="0">
                <a:cs typeface="B Zar" pitchFamily="2" charset="-78"/>
              </a:rPr>
              <a:t>. </a:t>
            </a:r>
          </a:p>
          <a:p>
            <a:pPr algn="r" rtl="1"/>
            <a:r>
              <a:rPr lang="ar-SA" dirty="0" smtClean="0">
                <a:cs typeface="B Zar" pitchFamily="2" charset="-78"/>
              </a:rPr>
              <a:t>پرتوهای فرابنفش </a:t>
            </a:r>
            <a:r>
              <a:rPr lang="fa-IR" dirty="0" smtClean="0">
                <a:cs typeface="B Zar" pitchFamily="2" charset="-78"/>
              </a:rPr>
              <a:t>و </a:t>
            </a:r>
            <a:r>
              <a:rPr lang="ar-SA" dirty="0" smtClean="0">
                <a:cs typeface="B Zar" pitchFamily="2" charset="-78"/>
              </a:rPr>
              <a:t>پرتوهای پر انرژی  </a:t>
            </a:r>
            <a:r>
              <a:rPr lang="en-US" sz="2000" dirty="0" smtClean="0">
                <a:cs typeface="B Zar" pitchFamily="2" charset="-78"/>
              </a:rPr>
              <a:t>X</a:t>
            </a:r>
            <a:r>
              <a:rPr lang="fa-IR" dirty="0" smtClean="0">
                <a:cs typeface="B Zar" pitchFamily="2" charset="-78"/>
              </a:rPr>
              <a:t> و برخی پرتوهای کیهانی سبب یونش اتم ها ومولکول ها می شود</a:t>
            </a:r>
          </a:p>
          <a:p>
            <a:pPr algn="r" rtl="1"/>
            <a:endParaRPr lang="fa-IR" dirty="0" smtClean="0">
              <a:cs typeface="B Zar" pitchFamily="2" charset="-78"/>
            </a:endParaRPr>
          </a:p>
          <a:p>
            <a:pPr algn="r" rtl="1"/>
            <a:r>
              <a:rPr lang="ar-SA" dirty="0" smtClean="0">
                <a:cs typeface="B Zar" pitchFamily="2" charset="-78"/>
              </a:rPr>
              <a:t>بازتاب امواج راديويی</a:t>
            </a:r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csm_atmo.bmp_438bc73fc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998" y="990600"/>
            <a:ext cx="8687202" cy="54705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cs typeface="B Zar" pitchFamily="2" charset="-78"/>
              </a:rPr>
              <a:t>تثبیت نیتروژن</a:t>
            </a:r>
            <a:endParaRPr lang="en-US" sz="3200" b="1" dirty="0">
              <a:cs typeface="B Zar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381000"/>
            <a:ext cx="4648200" cy="4325112"/>
          </a:xfrm>
        </p:spPr>
        <p:txBody>
          <a:bodyPr/>
          <a:lstStyle/>
          <a:p>
            <a:pPr algn="r" rtl="1"/>
            <a:r>
              <a:rPr lang="fa-IR" sz="2400" dirty="0" smtClean="0">
                <a:cs typeface="B Zar" pitchFamily="2" charset="-78"/>
              </a:rPr>
              <a:t>تثبیت طبیعی: واکنش در هواکره (حدود 10%)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تثبیت صنعتی: فرایند هابر( حدود 30 %)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تثبیت زیستی: گیاهان (حدود 60 %)</a:t>
            </a:r>
          </a:p>
          <a:p>
            <a:pPr algn="r" rtl="1"/>
            <a:endParaRPr lang="en-US" dirty="0">
              <a:cs typeface="B Zar" pitchFamily="2" charset="-78"/>
            </a:endParaRPr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961008"/>
            <a:ext cx="6477000" cy="489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cs typeface="B Zar" pitchFamily="2" charset="-78"/>
              </a:rPr>
              <a:t>کاربردهای نیتروژن</a:t>
            </a:r>
            <a:endParaRPr lang="en-US" dirty="0">
              <a:solidFill>
                <a:srgbClr val="C00000"/>
              </a:solidFill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 algn="r" rtl="1">
              <a:buNone/>
            </a:pPr>
            <a:r>
              <a:rPr lang="fa-IR" dirty="0" smtClean="0">
                <a:cs typeface="B Zar" pitchFamily="2" charset="-78"/>
              </a:rPr>
              <a:t>1- صنایع غذایی</a:t>
            </a:r>
          </a:p>
          <a:p>
            <a:pPr marL="1258888" indent="-514350" algn="r" rtl="1"/>
            <a:r>
              <a:rPr lang="fa-IR" dirty="0" smtClean="0">
                <a:solidFill>
                  <a:srgbClr val="00B050"/>
                </a:solidFill>
                <a:cs typeface="B Zar" pitchFamily="2" charset="-78"/>
              </a:rPr>
              <a:t>بسته بندی</a:t>
            </a:r>
          </a:p>
          <a:p>
            <a:pPr marL="1258888" indent="-514350" algn="r" rtl="1"/>
            <a:r>
              <a:rPr lang="fa-IR" dirty="0" smtClean="0">
                <a:solidFill>
                  <a:srgbClr val="00B050"/>
                </a:solidFill>
                <a:cs typeface="B Zar" pitchFamily="2" charset="-78"/>
              </a:rPr>
              <a:t>انجماد مواد غذایی</a:t>
            </a:r>
          </a:p>
          <a:p>
            <a:pPr marL="624078" indent="-514350" algn="r" rtl="1">
              <a:buFont typeface="+mj-lt"/>
              <a:buAutoNum type="arabicPeriod"/>
            </a:pPr>
            <a:endParaRPr lang="fa-IR" dirty="0" smtClean="0">
              <a:cs typeface="B Zar" pitchFamily="2" charset="-78"/>
            </a:endParaRPr>
          </a:p>
          <a:p>
            <a:pPr marL="624078" indent="-514350" algn="r" rtl="1">
              <a:buNone/>
            </a:pPr>
            <a:r>
              <a:rPr lang="fa-IR" dirty="0" smtClean="0">
                <a:cs typeface="B Zar" pitchFamily="2" charset="-78"/>
              </a:rPr>
              <a:t>2- صنایع خودرو</a:t>
            </a:r>
          </a:p>
          <a:p>
            <a:pPr marL="624078" indent="-514350" algn="r" rtl="1">
              <a:buNone/>
            </a:pPr>
            <a:r>
              <a:rPr lang="fa-IR" dirty="0" smtClean="0">
                <a:cs typeface="B Zar" pitchFamily="2" charset="-78"/>
              </a:rPr>
              <a:t>3- پزشکی</a:t>
            </a:r>
            <a:endParaRPr lang="en-US" dirty="0" smtClean="0">
              <a:cs typeface="B Zar" pitchFamily="2" charset="-78"/>
            </a:endParaRPr>
          </a:p>
          <a:p>
            <a:pPr marL="624078" indent="-514350" algn="r" rtl="1">
              <a:buFont typeface="+mj-lt"/>
              <a:buAutoNum type="arabicPeriod"/>
            </a:pPr>
            <a:endParaRPr lang="fa-IR" dirty="0" smtClean="0">
              <a:cs typeface="B Zar" pitchFamily="2" charset="-78"/>
            </a:endParaRPr>
          </a:p>
          <a:p>
            <a:pPr marL="624078" indent="-514350" algn="r" rtl="1">
              <a:buFont typeface="+mj-lt"/>
              <a:buAutoNum type="arabicPeriod"/>
            </a:pPr>
            <a:endParaRPr lang="fa-IR" dirty="0" smtClean="0">
              <a:cs typeface="B Zar" pitchFamily="2" charset="-78"/>
            </a:endParaRPr>
          </a:p>
          <a:p>
            <a:pPr marL="1258888" indent="-514350" algn="r" rtl="1">
              <a:buNone/>
            </a:pPr>
            <a:endParaRPr lang="fa-IR" dirty="0" smtClean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/>
          <a:lstStyle/>
          <a:p>
            <a:pPr algn="r" rtl="1"/>
            <a:r>
              <a:rPr lang="fa-IR" dirty="0" smtClean="0">
                <a:cs typeface="B Zar" pitchFamily="2" charset="-78"/>
              </a:rPr>
              <a:t>صنایع غذایی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25112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solidFill>
                  <a:srgbClr val="00B050"/>
                </a:solidFill>
                <a:cs typeface="B Zar" pitchFamily="2" charset="-78"/>
              </a:rPr>
              <a:t>بسته بندی</a:t>
            </a:r>
          </a:p>
          <a:p>
            <a:pPr algn="r" rtl="1"/>
            <a:r>
              <a:rPr lang="fa-IR" dirty="0" smtClean="0">
                <a:cs typeface="B Zar" pitchFamily="2" charset="-78"/>
              </a:rPr>
              <a:t>حضور اکسیژن و رطوبت می تواند کیفیت مواد غذایی را کاهش می دهد.</a:t>
            </a:r>
            <a:r>
              <a:rPr lang="en-US" dirty="0" smtClean="0">
                <a:cs typeface="B Zar" pitchFamily="2" charset="-78"/>
              </a:rPr>
              <a:t/>
            </a:r>
            <a:br>
              <a:rPr lang="en-US" dirty="0" smtClean="0">
                <a:cs typeface="B Zar" pitchFamily="2" charset="-78"/>
              </a:rPr>
            </a:br>
            <a:r>
              <a:rPr lang="fa-IR" dirty="0" smtClean="0">
                <a:cs typeface="B Zar" pitchFamily="2" charset="-78"/>
              </a:rPr>
              <a:t>ایجاد یک فضای تحت فشار، مانع از فروپاشی بسته می شود با استفاده از گاز </a:t>
            </a:r>
            <a:r>
              <a:rPr lang="en-US" sz="2000" dirty="0" smtClean="0">
                <a:cs typeface="B Zar" pitchFamily="2" charset="-78"/>
              </a:rPr>
              <a:t>N</a:t>
            </a:r>
            <a:r>
              <a:rPr lang="en-US" baseline="-25000" dirty="0" smtClean="0">
                <a:cs typeface="B Zar" pitchFamily="2" charset="-78"/>
              </a:rPr>
              <a:t>2</a:t>
            </a:r>
            <a:r>
              <a:rPr lang="en-US" dirty="0" smtClean="0">
                <a:cs typeface="B Zar" pitchFamily="2" charset="-78"/>
              </a:rPr>
              <a:t> </a:t>
            </a:r>
            <a:r>
              <a:rPr lang="fa-IR" dirty="0" smtClean="0">
                <a:cs typeface="B Zar" pitchFamily="2" charset="-78"/>
              </a:rPr>
              <a:t> اطمینان حاصل می شود که غذاهای ظریف تر، مانند چیپس، خرد نخواهد شد</a:t>
            </a:r>
            <a:r>
              <a:rPr lang="en-US" dirty="0" smtClean="0">
                <a:cs typeface="B Zar" pitchFamily="2" charset="-78"/>
              </a:rPr>
              <a:t>.</a:t>
            </a:r>
            <a:endParaRPr lang="fa-IR" dirty="0" smtClean="0">
              <a:cs typeface="B Zar" pitchFamily="2" charset="-78"/>
            </a:endParaRPr>
          </a:p>
          <a:p>
            <a:pPr algn="r" rtl="1"/>
            <a:endParaRPr lang="en-US" dirty="0" smtClean="0">
              <a:cs typeface="B Zar" pitchFamily="2" charset="-78"/>
            </a:endParaRPr>
          </a:p>
          <a:p>
            <a:pPr algn="r" rtl="1"/>
            <a:r>
              <a:rPr lang="fa-IR" dirty="0" smtClean="0">
                <a:solidFill>
                  <a:srgbClr val="00B050"/>
                </a:solidFill>
                <a:cs typeface="B Zar" pitchFamily="2" charset="-78"/>
              </a:rPr>
              <a:t>انجماد مواد غذایی</a:t>
            </a:r>
          </a:p>
          <a:p>
            <a:pPr algn="r" rtl="1">
              <a:buNone/>
            </a:pPr>
            <a:r>
              <a:rPr lang="fa-IR" dirty="0" smtClean="0">
                <a:solidFill>
                  <a:srgbClr val="00B050"/>
                </a:solidFill>
                <a:cs typeface="B Zar" pitchFamily="2" charset="-78"/>
              </a:rPr>
              <a:t> </a:t>
            </a:r>
            <a:r>
              <a:rPr lang="fa-IR" dirty="0" smtClean="0">
                <a:cs typeface="B Zar" pitchFamily="2" charset="-78"/>
              </a:rPr>
              <a:t>دمای جوش بسیار پایین، انجاد سریع، عدم ایجاد بلورهای درشت یخ، حفظ کیفیت و طعم و شکل ماده غذایی</a:t>
            </a:r>
          </a:p>
          <a:p>
            <a:pPr algn="r" rtl="1"/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Zar" pitchFamily="2" charset="-78"/>
              </a:rPr>
              <a:t>صنایع خودرو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125" indent="-365125" algn="r" rtl="1">
              <a:buNone/>
            </a:pPr>
            <a:r>
              <a:rPr lang="fa-IR" dirty="0" smtClean="0">
                <a:cs typeface="B Zar" pitchFamily="2" charset="-78"/>
              </a:rPr>
              <a:t>مزایای ادعا شده برای استفاده از نیتروژن به جای هوای فشرده برای باد تایر عبارتند از</a:t>
            </a:r>
            <a:r>
              <a:rPr lang="en-US" dirty="0" smtClean="0">
                <a:cs typeface="B Zar" pitchFamily="2" charset="-78"/>
              </a:rPr>
              <a:t>:</a:t>
            </a:r>
            <a:endParaRPr lang="fa-IR" dirty="0" smtClean="0">
              <a:cs typeface="B Zar" pitchFamily="2" charset="-78"/>
            </a:endParaRPr>
          </a:p>
          <a:p>
            <a:pPr marL="365125" indent="-365125" algn="r" rtl="1"/>
            <a:r>
              <a:rPr lang="en-US" dirty="0" smtClean="0">
                <a:cs typeface="B Zar" pitchFamily="2" charset="-78"/>
              </a:rPr>
              <a:t>  </a:t>
            </a:r>
            <a:endParaRPr lang="fa-IR" dirty="0" smtClean="0">
              <a:cs typeface="B Zar" pitchFamily="2" charset="-78"/>
            </a:endParaRPr>
          </a:p>
          <a:p>
            <a:pPr marL="365125" indent="-365125" algn="r" rtl="1"/>
            <a:r>
              <a:rPr lang="en-US" dirty="0" smtClean="0">
                <a:cs typeface="B Zar" pitchFamily="2" charset="-78"/>
              </a:rPr>
              <a:t> </a:t>
            </a:r>
            <a:r>
              <a:rPr lang="fa-IR" dirty="0" smtClean="0">
                <a:cs typeface="B Zar" pitchFamily="2" charset="-78"/>
              </a:rPr>
              <a:t>افزایش عمر تایر</a:t>
            </a:r>
          </a:p>
          <a:p>
            <a:pPr marL="365125" indent="-365125" algn="r" rtl="1"/>
            <a:r>
              <a:rPr lang="en-US" dirty="0" smtClean="0">
                <a:cs typeface="B Zar" pitchFamily="2" charset="-78"/>
              </a:rPr>
              <a:t> </a:t>
            </a:r>
            <a:r>
              <a:rPr lang="fa-IR" dirty="0" smtClean="0">
                <a:cs typeface="B Zar" pitchFamily="2" charset="-78"/>
              </a:rPr>
              <a:t>ایجاد فشار ثابت در تایر برای مدت طولانی تر</a:t>
            </a:r>
          </a:p>
          <a:p>
            <a:pPr marL="365125" indent="-365125" algn="r" rtl="1"/>
            <a:r>
              <a:rPr lang="en-US" dirty="0" smtClean="0">
                <a:cs typeface="B Zar" pitchFamily="2" charset="-78"/>
              </a:rPr>
              <a:t> </a:t>
            </a:r>
            <a:r>
              <a:rPr lang="fa-IR" dirty="0" smtClean="0">
                <a:cs typeface="B Zar" pitchFamily="2" charset="-78"/>
              </a:rPr>
              <a:t>کاهش میزان افت فشار(10 برابر کمتر از هوای فشرده)</a:t>
            </a:r>
          </a:p>
          <a:p>
            <a:pPr marL="365125" indent="-365125" algn="r" rtl="1"/>
            <a:r>
              <a:rPr lang="fa-IR" dirty="0" smtClean="0">
                <a:cs typeface="B Zar" pitchFamily="2" charset="-78"/>
              </a:rPr>
              <a:t>بهبود کیفیت رانندگی</a:t>
            </a:r>
          </a:p>
          <a:p>
            <a:pPr marL="365125" indent="-365125" algn="r" rtl="1"/>
            <a:r>
              <a:rPr lang="en-US" dirty="0" smtClean="0">
                <a:cs typeface="B Zar" pitchFamily="2" charset="-78"/>
              </a:rPr>
              <a:t> </a:t>
            </a:r>
            <a:r>
              <a:rPr lang="fa-IR" dirty="0" smtClean="0">
                <a:cs typeface="B Zar" pitchFamily="2" charset="-78"/>
              </a:rPr>
              <a:t>با تایر و لبه مواد فلزی واکنش نشان نمی دهد</a:t>
            </a:r>
          </a:p>
          <a:p>
            <a:pPr marL="365125" indent="-365125" algn="r" rtl="1"/>
            <a:r>
              <a:rPr lang="fa-IR" dirty="0" smtClean="0">
                <a:cs typeface="B Zar" pitchFamily="2" charset="-78"/>
              </a:rPr>
              <a:t>بهره وری انرژی</a:t>
            </a:r>
            <a:endParaRPr lang="en-US" dirty="0" smtClean="0">
              <a:cs typeface="B Zar" pitchFamily="2" charset="-78"/>
            </a:endParaRPr>
          </a:p>
          <a:p>
            <a:pPr algn="r" rtl="1"/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Zar" pitchFamily="2" charset="-78"/>
              </a:rPr>
              <a:t>نیتروژن همچنین دارای معایبی است</a:t>
            </a:r>
            <a:r>
              <a:rPr lang="en-US" dirty="0" smtClean="0">
                <a:cs typeface="B Zar" pitchFamily="2" charset="-78"/>
              </a:rPr>
              <a:t>:</a:t>
            </a:r>
            <a:br>
              <a:rPr lang="en-US" dirty="0" smtClean="0">
                <a:cs typeface="B Zar" pitchFamily="2" charset="-78"/>
              </a:rPr>
            </a:br>
            <a:r>
              <a:rPr lang="en-US" dirty="0" smtClean="0">
                <a:cs typeface="B Zar" pitchFamily="2" charset="-78"/>
              </a:rPr>
              <a:t>• </a:t>
            </a:r>
            <a:r>
              <a:rPr lang="fa-IR" dirty="0" smtClean="0">
                <a:cs typeface="B Zar" pitchFamily="2" charset="-78"/>
              </a:rPr>
              <a:t>هزینه</a:t>
            </a:r>
            <a:r>
              <a:rPr lang="en-US" dirty="0" smtClean="0">
                <a:cs typeface="B Zar" pitchFamily="2" charset="-78"/>
              </a:rPr>
              <a:t/>
            </a:r>
            <a:br>
              <a:rPr lang="en-US" dirty="0" smtClean="0">
                <a:cs typeface="B Zar" pitchFamily="2" charset="-78"/>
              </a:rPr>
            </a:br>
            <a:r>
              <a:rPr lang="en-US" dirty="0" smtClean="0">
                <a:cs typeface="B Zar" pitchFamily="2" charset="-78"/>
              </a:rPr>
              <a:t>• </a:t>
            </a:r>
            <a:r>
              <a:rPr lang="fa-IR" dirty="0" smtClean="0">
                <a:cs typeface="B Zar" pitchFamily="2" charset="-78"/>
              </a:rPr>
              <a:t>نگهداری</a:t>
            </a:r>
            <a:r>
              <a:rPr lang="en-US" dirty="0" smtClean="0">
                <a:cs typeface="B Zar" pitchFamily="2" charset="-78"/>
              </a:rPr>
              <a:t/>
            </a:r>
            <a:br>
              <a:rPr lang="en-US" dirty="0" smtClean="0">
                <a:cs typeface="B Zar" pitchFamily="2" charset="-78"/>
              </a:rPr>
            </a:br>
            <a:r>
              <a:rPr lang="en-US" dirty="0" smtClean="0">
                <a:cs typeface="B Zar" pitchFamily="2" charset="-78"/>
              </a:rPr>
              <a:t>• </a:t>
            </a:r>
            <a:r>
              <a:rPr lang="fa-IR" dirty="0" smtClean="0">
                <a:cs typeface="B Zar" pitchFamily="2" charset="-78"/>
              </a:rPr>
              <a:t>دسترسی</a:t>
            </a:r>
            <a:endParaRPr lang="en-US" dirty="0" smtClean="0">
              <a:cs typeface="B Zar" pitchFamily="2" charset="-78"/>
            </a:endParaRPr>
          </a:p>
          <a:p>
            <a:pPr algn="r" rtl="1"/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480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838200"/>
          </a:xfrm>
        </p:spPr>
        <p:txBody>
          <a:bodyPr/>
          <a:lstStyle/>
          <a:p>
            <a:pPr algn="ctr"/>
            <a:r>
              <a:rPr lang="fa-IR" dirty="0" smtClean="0">
                <a:cs typeface="B Zar" pitchFamily="2" charset="-78"/>
              </a:rPr>
              <a:t>اجزای </a:t>
            </a:r>
            <a:r>
              <a:rPr lang="fa-IR" dirty="0" smtClean="0">
                <a:cs typeface="B Zar" pitchFamily="2" charset="-78"/>
              </a:rPr>
              <a:t>هواکره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828800"/>
            <a:ext cx="4572000" cy="4745736"/>
          </a:xfrm>
        </p:spPr>
        <p:txBody>
          <a:bodyPr>
            <a:normAutofit fontScale="92500" lnSpcReduction="10000"/>
          </a:bodyPr>
          <a:lstStyle/>
          <a:p>
            <a:pPr algn="just" rtl="1"/>
            <a:r>
              <a:rPr lang="fa-IR" dirty="0" smtClean="0">
                <a:cs typeface="B Zar" pitchFamily="2" charset="-78"/>
              </a:rPr>
              <a:t>گرد و غبار معلق، هاگها و باکتری</a:t>
            </a:r>
          </a:p>
          <a:p>
            <a:pPr algn="just" rtl="1"/>
            <a:endParaRPr lang="fa-IR" dirty="0" smtClean="0">
              <a:cs typeface="B Zar" pitchFamily="2" charset="-78"/>
            </a:endParaRPr>
          </a:p>
          <a:p>
            <a:pPr algn="just" rtl="1"/>
            <a:r>
              <a:rPr lang="fa-IR" dirty="0" smtClean="0">
                <a:cs typeface="B Zar" pitchFamily="2" charset="-78"/>
              </a:rPr>
              <a:t>به دلیل عمل باد، ترکیب درصد هوا</a:t>
            </a:r>
          </a:p>
          <a:p>
            <a:pPr algn="just" rtl="1">
              <a:buNone/>
            </a:pPr>
            <a:r>
              <a:rPr lang="fa-IR" dirty="0" smtClean="0">
                <a:cs typeface="B Zar" pitchFamily="2" charset="-78"/>
              </a:rPr>
              <a:t> فقط کمی با ارتفاع و مکان تغییر می کند</a:t>
            </a:r>
          </a:p>
          <a:p>
            <a:pPr algn="just" rtl="1">
              <a:buNone/>
            </a:pPr>
            <a:endParaRPr lang="fa-IR" dirty="0" smtClean="0">
              <a:cs typeface="B Zar" pitchFamily="2" charset="-78"/>
            </a:endParaRPr>
          </a:p>
          <a:p>
            <a:pPr algn="just" rtl="1"/>
            <a:r>
              <a:rPr lang="fa-IR" dirty="0" smtClean="0">
                <a:cs typeface="B Zar" pitchFamily="2" charset="-78"/>
              </a:rPr>
              <a:t>مقدار آب موجود در هوا با محل، دما و زمان تغییر میکند.</a:t>
            </a:r>
          </a:p>
          <a:p>
            <a:pPr algn="just" rtl="1"/>
            <a:endParaRPr lang="fa-IR" dirty="0" smtClean="0">
              <a:cs typeface="B Zar" pitchFamily="2" charset="-78"/>
            </a:endParaRPr>
          </a:p>
          <a:p>
            <a:pPr algn="just" rtl="1"/>
            <a:r>
              <a:rPr lang="en-US" dirty="0" smtClean="0">
                <a:cs typeface="B Zar" pitchFamily="2" charset="-78"/>
              </a:rPr>
              <a:t> </a:t>
            </a:r>
            <a:r>
              <a:rPr lang="fa-IR" dirty="0" smtClean="0">
                <a:cs typeface="B Zar" pitchFamily="2" charset="-78"/>
              </a:rPr>
              <a:t>در بیابان ها و در دماهای پایین، بخار آب می تواند کمتر از 1/.٪</a:t>
            </a:r>
            <a:r>
              <a:rPr lang="en-US" dirty="0" smtClean="0">
                <a:cs typeface="B Zar" pitchFamily="2" charset="-78"/>
              </a:rPr>
              <a:t> </a:t>
            </a:r>
            <a:r>
              <a:rPr lang="fa-IR" dirty="0" smtClean="0">
                <a:cs typeface="B Zar" pitchFamily="2" charset="-78"/>
              </a:rPr>
              <a:t>حجمی و در مناطق گرم و مرطوب، ممکن است حاوی بیش از 6 درصد بخار آب باشد</a:t>
            </a:r>
            <a:r>
              <a:rPr lang="en-US" dirty="0" smtClean="0">
                <a:cs typeface="B Zar" pitchFamily="2" charset="-78"/>
              </a:rPr>
              <a:t>.</a:t>
            </a:r>
          </a:p>
          <a:p>
            <a:pPr algn="just" rtl="1"/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Zar" pitchFamily="2" charset="-78"/>
              </a:rPr>
              <a:t>مایع کردن هوا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Zar" pitchFamily="2" charset="-78"/>
              </a:rPr>
              <a:t>تهیه تجاری، با عبور از روی اکسید کلسیم (آهک) برای حذف دی اکسید کربن </a:t>
            </a:r>
          </a:p>
          <a:p>
            <a:pPr algn="r" rtl="1"/>
            <a:r>
              <a:rPr lang="fa-IR" dirty="0" smtClean="0">
                <a:cs typeface="B Zar" pitchFamily="2" charset="-78"/>
              </a:rPr>
              <a:t>اثر با سدیم هیدروکسید برای حذف بخارآب اضافی</a:t>
            </a:r>
          </a:p>
          <a:p>
            <a:pPr algn="r" rtl="1"/>
            <a:endParaRPr lang="fa-IR" dirty="0" smtClean="0">
              <a:cs typeface="B Zar" pitchFamily="2" charset="-78"/>
            </a:endParaRPr>
          </a:p>
          <a:p>
            <a:pPr algn="r" rtl="1"/>
            <a:endParaRPr lang="en-US" dirty="0" smtClean="0">
              <a:cs typeface="B Zar" pitchFamily="2" charset="-78"/>
            </a:endParaRPr>
          </a:p>
          <a:p>
            <a:pPr algn="r" rtl="1"/>
            <a:r>
              <a:rPr lang="fa-IR" dirty="0" smtClean="0">
                <a:cs typeface="B Zar" pitchFamily="2" charset="-78"/>
              </a:rPr>
              <a:t>قبل از مایع شدن هوا، بخار آب و کربن دی اکسید حذف می شود، زیرا این مواد وقتی سرد می شوند جامد شده و لوله های دستگاه مایع سازی هوا را مسدود می کنند</a:t>
            </a:r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0D8C-A3A5-4F77-ACDE-5D6D4D981267}" type="datetime1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http://chemistry-dept.talif.sch.ir</a:t>
            </a:r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5130"/>
            <a:ext cx="8941926" cy="639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07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145536"/>
          </a:xfrm>
        </p:spPr>
        <p:txBody>
          <a:bodyPr/>
          <a:lstStyle/>
          <a:p>
            <a:pPr algn="r" rtl="1"/>
            <a:r>
              <a:rPr lang="fa-IR" dirty="0" smtClean="0">
                <a:cs typeface="B Zar" pitchFamily="2" charset="-78"/>
              </a:rPr>
              <a:t>فشرده سازی، تحت فشار 200 اتمسفر </a:t>
            </a:r>
          </a:p>
          <a:p>
            <a:pPr algn="r" rtl="1"/>
            <a:r>
              <a:rPr lang="fa-IR" dirty="0" smtClean="0">
                <a:cs typeface="B Zar" pitchFamily="2" charset="-78"/>
              </a:rPr>
              <a:t>خنک سازی با عبور از درون لوله های غوطه ور در آب سرد </a:t>
            </a:r>
          </a:p>
          <a:p>
            <a:pPr algn="r" rtl="1"/>
            <a:r>
              <a:rPr lang="fa-IR" dirty="0" smtClean="0">
                <a:cs typeface="B Zar" pitchFamily="2" charset="-78"/>
              </a:rPr>
              <a:t>انبساط سریع هوای منبسط شده در طول لوله با جذب گرمای زیاد و تبدیل هوا به مایع </a:t>
            </a:r>
          </a:p>
          <a:p>
            <a:pPr algn="r" rtl="1"/>
            <a:endParaRPr lang="en-US" dirty="0"/>
          </a:p>
        </p:txBody>
      </p:sp>
      <p:pic>
        <p:nvPicPr>
          <p:cNvPr id="6" name="Picture 5" descr="http://www.gizmology.net/images/liquid_air_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14400"/>
            <a:ext cx="617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/>
          <a:p>
            <a:pPr algn="r" rtl="1"/>
            <a:r>
              <a:rPr lang="fa-IR" dirty="0" smtClean="0">
                <a:cs typeface="B Zar" pitchFamily="2" charset="-78"/>
              </a:rPr>
              <a:t>آرگون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7239000" cy="4325112"/>
          </a:xfrm>
        </p:spPr>
        <p:txBody>
          <a:bodyPr/>
          <a:lstStyle/>
          <a:p>
            <a:pPr algn="r" rtl="1"/>
            <a:r>
              <a:rPr lang="fa-IR" dirty="0" smtClean="0">
                <a:cs typeface="B Zar" pitchFamily="2" charset="-78"/>
              </a:rPr>
              <a:t>آرگون سومین گاز فراوان در اتمسفر است</a:t>
            </a:r>
          </a:p>
          <a:p>
            <a:pPr algn="r" rtl="1"/>
            <a:r>
              <a:rPr lang="fa-IR" dirty="0" smtClean="0">
                <a:cs typeface="B Zar" pitchFamily="2" charset="-78"/>
              </a:rPr>
              <a:t>مقدار آن از زمان تشکیل زمین به تدریج افزایش یافته زیرا ایزوتوپ پرتوزای پتاسیم 40 به هنگام واپاشی به آرگون تبدیل می شود که دارای نیمه عمر 1/248 میلیارد سال بوده ، و به آرگون 40 تبدیل می شود. </a:t>
            </a:r>
          </a:p>
          <a:p>
            <a:pPr algn="r" rtl="1"/>
            <a:endParaRPr lang="en-US" dirty="0">
              <a:cs typeface="B Zar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449962"/>
            <a:ext cx="7162800" cy="34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6" name="AutoShape 2" descr="Image result for decay of k 40 equations"/>
          <p:cNvSpPr>
            <a:spLocks noChangeAspect="1" noChangeArrowheads="1"/>
          </p:cNvSpPr>
          <p:nvPr/>
        </p:nvSpPr>
        <p:spPr bwMode="auto">
          <a:xfrm>
            <a:off x="155575" y="-617538"/>
            <a:ext cx="4552950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325112"/>
          </a:xfrm>
        </p:spPr>
        <p:txBody>
          <a:bodyPr/>
          <a:lstStyle/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آرگون به صورت تجاری با تقطیر هوای مایع به دست می آید</a:t>
            </a:r>
          </a:p>
          <a:p>
            <a:pPr algn="r" rtl="1">
              <a:buNone/>
            </a:pPr>
            <a:endParaRPr lang="fa-IR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b="1" dirty="0" smtClean="0">
                <a:solidFill>
                  <a:srgbClr val="00B050"/>
                </a:solidFill>
                <a:cs typeface="B Zar" pitchFamily="2" charset="-78"/>
              </a:rPr>
              <a:t>کاربرد:</a:t>
            </a:r>
            <a:r>
              <a:rPr lang="en-US" b="1" dirty="0" smtClean="0">
                <a:solidFill>
                  <a:srgbClr val="00B050"/>
                </a:solidFill>
                <a:cs typeface="B Zar" pitchFamily="2" charset="-78"/>
              </a:rPr>
              <a:t> </a:t>
            </a:r>
          </a:p>
          <a:p>
            <a:pPr marL="719138" indent="-255588" algn="r" rtl="1"/>
            <a:r>
              <a:rPr lang="fa-IR" dirty="0" smtClean="0">
                <a:cs typeface="B Zar" pitchFamily="2" charset="-78"/>
              </a:rPr>
              <a:t>جوشکاری</a:t>
            </a:r>
          </a:p>
          <a:p>
            <a:pPr marL="719138" indent="-255588" algn="r" rtl="1"/>
            <a:r>
              <a:rPr lang="fa-IR" dirty="0" smtClean="0">
                <a:cs typeface="B Zar" pitchFamily="2" charset="-78"/>
              </a:rPr>
              <a:t>پر کردن فضای شیشه های دوجداره</a:t>
            </a:r>
          </a:p>
          <a:p>
            <a:pPr marL="719138" indent="-255588" algn="r" rtl="1"/>
            <a:r>
              <a:rPr lang="fa-IR" dirty="0" smtClean="0">
                <a:cs typeface="B Zar" pitchFamily="2" charset="-78"/>
              </a:rPr>
              <a:t>لامپ های رشته ای</a:t>
            </a:r>
          </a:p>
          <a:p>
            <a:pPr marL="719138" indent="-255588" algn="r" rtl="1"/>
            <a:r>
              <a:rPr lang="fa-IR" dirty="0" smtClean="0">
                <a:cs typeface="B Zar" pitchFamily="2" charset="-78"/>
              </a:rPr>
              <a:t>لاستیک اتومبیل های لوکس</a:t>
            </a:r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838200"/>
            <a:ext cx="6096000" cy="6096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>
                <a:cs typeface="B Zar" pitchFamily="2" charset="-78"/>
              </a:rPr>
              <a:t>هلیم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7696200" cy="4974336"/>
          </a:xfrm>
        </p:spPr>
        <p:txBody>
          <a:bodyPr/>
          <a:lstStyle/>
          <a:p>
            <a:pPr algn="r" rtl="1"/>
            <a:r>
              <a:rPr lang="fa-IR" dirty="0" smtClean="0">
                <a:cs typeface="B Zar" pitchFamily="2" charset="-78"/>
              </a:rPr>
              <a:t>بعد از هیدروژن، هلیم دومین عنصر فراوان در جهان است. </a:t>
            </a:r>
          </a:p>
          <a:p>
            <a:pPr algn="r" rtl="1"/>
            <a:r>
              <a:rPr lang="fa-IR" dirty="0" smtClean="0">
                <a:cs typeface="B Zar" pitchFamily="2" charset="-78"/>
              </a:rPr>
              <a:t> واپاشی عناصر پرتوزا در حال تشکیل است.</a:t>
            </a:r>
            <a:endParaRPr lang="en-US" dirty="0">
              <a:cs typeface="B Zar" pitchFamily="2" charset="-78"/>
            </a:endParaRPr>
          </a:p>
        </p:txBody>
      </p:sp>
      <p:pic>
        <p:nvPicPr>
          <p:cNvPr id="6" name="Picture 5" descr="graphics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057399"/>
            <a:ext cx="5486400" cy="4630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Zar" pitchFamily="2" charset="-78"/>
              </a:rPr>
              <a:t>در این روش حدود 3000 تن هلیم در سال در سرتاسر سنگ کره تولید می شود.</a:t>
            </a:r>
            <a:endParaRPr lang="en-US" sz="2400" dirty="0">
              <a:cs typeface="B Zar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2362200"/>
          <a:ext cx="8534401" cy="1526730"/>
        </p:xfrm>
        <a:graphic>
          <a:graphicData uri="http://schemas.openxmlformats.org/drawingml/2006/table">
            <a:tbl>
              <a:tblPr/>
              <a:tblGrid>
                <a:gridCol w="914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1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75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8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Arial"/>
                        </a:rPr>
                        <a:t>Isotope 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Arial"/>
                        </a:rPr>
                        <a:t>Atomic mass 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Arial"/>
                        </a:rPr>
                        <a:t>Natural abundance (%) 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Arial"/>
                        </a:rPr>
                        <a:t>Half life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Arial"/>
                        </a:rPr>
                        <a:t>Mode of decay 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3000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Arial"/>
                        </a:rPr>
                        <a:t>He 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Arial"/>
                        </a:rPr>
                        <a:t>3.016 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Arial"/>
                        </a:rPr>
                        <a:t>0.000134 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Arial"/>
                        </a:rPr>
                        <a:t>-  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30000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Arial"/>
                        </a:rPr>
                        <a:t>He 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Arial"/>
                        </a:rPr>
                        <a:t>4.003 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Arial"/>
                        </a:rPr>
                        <a:t>99.9999 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Arial"/>
                        </a:rPr>
                        <a:t>-  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45720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cs typeface="B Zar" pitchFamily="2" charset="-78"/>
              </a:rPr>
              <a:t>غلظت هلیم در پوسته زمین، 8 قسمت در میلیارد  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cs typeface="B Zar" pitchFamily="2" charset="-78"/>
              </a:rPr>
              <a:t>در آب دریا، غلظت آن تنها 4 قسمت در تریلیون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cs typeface="B Zar" pitchFamily="2" charset="-78"/>
              </a:rPr>
              <a:t>مقادیر کم در چشمه های معدنی، گاز آتشفشانی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cs typeface="B Zar" pitchFamily="2" charset="-78"/>
              </a:rPr>
              <a:t>غلظت هلیم در یک میدان گازی کوچک : گسترده ای از چند</a:t>
            </a:r>
            <a:r>
              <a:rPr lang="en-US" sz="2400" dirty="0" smtClean="0">
                <a:cs typeface="B Zar" pitchFamily="2" charset="-78"/>
              </a:rPr>
              <a:t> </a:t>
            </a:r>
            <a:r>
              <a:rPr lang="en-US" sz="2400" dirty="0" err="1" smtClean="0">
                <a:cs typeface="B Zar" pitchFamily="2" charset="-78"/>
              </a:rPr>
              <a:t>ppm</a:t>
            </a:r>
            <a:r>
              <a:rPr lang="en-US" sz="2400" dirty="0" smtClean="0">
                <a:cs typeface="B Zar" pitchFamily="2" charset="-78"/>
              </a:rPr>
              <a:t> </a:t>
            </a:r>
            <a:r>
              <a:rPr lang="fa-IR" sz="2400" dirty="0" smtClean="0">
                <a:cs typeface="B Zar" pitchFamily="2" charset="-78"/>
              </a:rPr>
              <a:t>تا بیش از 7٪ </a:t>
            </a:r>
            <a:endParaRPr lang="en-US" sz="2400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Zar" pitchFamily="2" charset="-78"/>
              </a:rPr>
              <a:t>کاربرد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Zar" pitchFamily="2" charset="-78"/>
              </a:rPr>
              <a:t>خنک سازی: </a:t>
            </a:r>
            <a:r>
              <a:rPr lang="fa-IR" dirty="0" smtClean="0">
                <a:cs typeface="B Zar" pitchFamily="2" charset="-78"/>
              </a:rPr>
              <a:t>هلیم به عنوان یک محیط خنک کننده برای برخورد دهنده بزرگ هادرون </a:t>
            </a:r>
            <a:r>
              <a:rPr lang="en-US" dirty="0" smtClean="0">
                <a:cs typeface="B Zar" pitchFamily="2" charset="-78"/>
              </a:rPr>
              <a:t>(</a:t>
            </a:r>
            <a:r>
              <a:rPr lang="en-US" sz="2000" dirty="0" smtClean="0">
                <a:cs typeface="B Zar" pitchFamily="2" charset="-78"/>
              </a:rPr>
              <a:t>LHC</a:t>
            </a:r>
            <a:r>
              <a:rPr lang="en-US" dirty="0" smtClean="0">
                <a:cs typeface="B Zar" pitchFamily="2" charset="-78"/>
              </a:rPr>
              <a:t>)</a:t>
            </a:r>
            <a:r>
              <a:rPr lang="fa-IR" dirty="0" smtClean="0">
                <a:cs typeface="B Zar" pitchFamily="2" charset="-78"/>
              </a:rPr>
              <a:t>، و آهنرباهای ابررسانا در اسکنر </a:t>
            </a:r>
            <a:r>
              <a:rPr lang="en-US" sz="2000" dirty="0" smtClean="0">
                <a:cs typeface="B Zar" pitchFamily="2" charset="-78"/>
              </a:rPr>
              <a:t>MRI</a:t>
            </a:r>
            <a:r>
              <a:rPr lang="en-US" dirty="0" smtClean="0">
                <a:cs typeface="B Zar" pitchFamily="2" charset="-78"/>
              </a:rPr>
              <a:t> </a:t>
            </a:r>
            <a:r>
              <a:rPr lang="fa-IR" dirty="0" smtClean="0">
                <a:cs typeface="B Zar" pitchFamily="2" charset="-78"/>
              </a:rPr>
              <a:t>و طیف سنج </a:t>
            </a:r>
            <a:r>
              <a:rPr lang="en-US" sz="2000" dirty="0" smtClean="0">
                <a:cs typeface="B Zar" pitchFamily="2" charset="-78"/>
              </a:rPr>
              <a:t>NMR</a:t>
            </a:r>
            <a:r>
              <a:rPr lang="en-US" dirty="0" smtClean="0">
                <a:cs typeface="B Zar" pitchFamily="2" charset="-78"/>
              </a:rPr>
              <a:t> </a:t>
            </a:r>
            <a:r>
              <a:rPr lang="fa-IR" dirty="0" smtClean="0">
                <a:cs typeface="B Zar" pitchFamily="2" charset="-78"/>
              </a:rPr>
              <a:t>استفاده می شود</a:t>
            </a:r>
          </a:p>
          <a:p>
            <a:pPr rtl="1"/>
            <a:r>
              <a:rPr lang="en-US" sz="2400" dirty="0" smtClean="0">
                <a:latin typeface="Times New Roman" pitchFamily="18" charset="0"/>
                <a:cs typeface="B Zar" pitchFamily="2" charset="-78"/>
              </a:rPr>
              <a:t>Specific heat capacity (J kg</a:t>
            </a:r>
            <a:r>
              <a:rPr lang="en-US" sz="2400" baseline="30000" dirty="0" smtClean="0">
                <a:latin typeface="Times New Roman" pitchFamily="18" charset="0"/>
                <a:cs typeface="B Zar" pitchFamily="2" charset="-78"/>
              </a:rPr>
              <a:t>−1</a:t>
            </a:r>
            <a:r>
              <a:rPr lang="en-US" sz="2400" dirty="0" smtClean="0">
                <a:latin typeface="Times New Roman" pitchFamily="18" charset="0"/>
                <a:cs typeface="B Zar" pitchFamily="2" charset="-78"/>
              </a:rPr>
              <a:t> K</a:t>
            </a:r>
            <a:r>
              <a:rPr lang="en-US" sz="2400" baseline="30000" dirty="0" smtClean="0">
                <a:latin typeface="Times New Roman" pitchFamily="18" charset="0"/>
                <a:cs typeface="B Zar" pitchFamily="2" charset="-78"/>
              </a:rPr>
              <a:t>−1</a:t>
            </a:r>
            <a:r>
              <a:rPr lang="en-US" sz="2400" dirty="0" smtClean="0">
                <a:latin typeface="Times New Roman" pitchFamily="18" charset="0"/>
                <a:cs typeface="B Zar" pitchFamily="2" charset="-78"/>
              </a:rPr>
              <a:t>) 5193 </a:t>
            </a:r>
            <a:endParaRPr lang="fa-IR" sz="2400" dirty="0" smtClean="0">
              <a:cs typeface="B Zar" pitchFamily="2" charset="-78"/>
            </a:endParaRPr>
          </a:p>
          <a:p>
            <a:endParaRPr lang="fa-IR" sz="2400" dirty="0" smtClean="0">
              <a:latin typeface="Times New Roman" pitchFamily="18" charset="0"/>
              <a:cs typeface="B Zar" pitchFamily="2" charset="-78"/>
            </a:endParaRPr>
          </a:p>
          <a:p>
            <a:endParaRPr lang="en-US" sz="2400" dirty="0" smtClean="0">
              <a:latin typeface="Times New Roman" pitchFamily="18" charset="0"/>
              <a:cs typeface="B Zar" pitchFamily="2" charset="-78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Zar" pitchFamily="2" charset="-78"/>
              </a:rPr>
              <a:t>چگالی: </a:t>
            </a:r>
            <a:r>
              <a:rPr lang="fa-IR" dirty="0" smtClean="0">
                <a:cs typeface="B Zar" pitchFamily="2" charset="-78"/>
              </a:rPr>
              <a:t>از آنجا که چگالی هلیم کم است اغلب برای پر کردن بالن های تزئینی، بالن هواشناسی و کشتی های هوایی استفاده می شود</a:t>
            </a:r>
            <a:r>
              <a:rPr lang="en-US" dirty="0" smtClean="0">
                <a:cs typeface="B Zar" pitchFamily="2" charset="-78"/>
              </a:rPr>
              <a:t>. </a:t>
            </a:r>
          </a:p>
          <a:p>
            <a:r>
              <a:rPr lang="en-US" sz="2400" b="1" u="sng" dirty="0" smtClean="0">
                <a:latin typeface="Times New Roman" pitchFamily="18" charset="0"/>
                <a:cs typeface="B Zar" pitchFamily="2" charset="-78"/>
                <a:hlinkClick r:id="rId2" tooltip="Density"/>
              </a:rPr>
              <a:t>Density</a:t>
            </a:r>
            <a:r>
              <a:rPr lang="en-US" sz="2400" b="1" dirty="0" smtClean="0">
                <a:latin typeface="Times New Roman" pitchFamily="18" charset="0"/>
                <a:cs typeface="B Zar" pitchFamily="2" charset="-78"/>
              </a:rPr>
              <a:t> </a:t>
            </a:r>
            <a:r>
              <a:rPr lang="en-US" sz="2400" dirty="0" smtClean="0">
                <a:latin typeface="Times New Roman" pitchFamily="18" charset="0"/>
                <a:cs typeface="B Zar" pitchFamily="2" charset="-78"/>
              </a:rPr>
              <a:t>at </a:t>
            </a:r>
            <a:r>
              <a:rPr lang="en-US" sz="2400" dirty="0" err="1" smtClean="0">
                <a:latin typeface="Times New Roman" pitchFamily="18" charset="0"/>
                <a:cs typeface="B Zar" pitchFamily="2" charset="-78"/>
              </a:rPr>
              <a:t>stp</a:t>
            </a:r>
            <a:r>
              <a:rPr lang="fa-IR" sz="2400" dirty="0" smtClean="0">
                <a:latin typeface="Times New Roman" pitchFamily="18" charset="0"/>
                <a:cs typeface="B Zar" pitchFamily="2" charset="-78"/>
              </a:rPr>
              <a:t> : </a:t>
            </a:r>
            <a:r>
              <a:rPr lang="en-US" sz="2400" dirty="0" smtClean="0">
                <a:latin typeface="Times New Roman" pitchFamily="18" charset="0"/>
                <a:cs typeface="B Zar" pitchFamily="2" charset="-78"/>
              </a:rPr>
              <a:t>0.1786 g/L</a:t>
            </a:r>
          </a:p>
          <a:p>
            <a:pPr algn="r" rtl="1"/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31536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Zar" pitchFamily="2" charset="-78"/>
              </a:rPr>
              <a:t>واکنش</a:t>
            </a:r>
            <a:r>
              <a:rPr lang="fa-IR" dirty="0" smtClean="0">
                <a:cs typeface="B Zar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B Zar" pitchFamily="2" charset="-78"/>
              </a:rPr>
              <a:t>ناپذیری: </a:t>
            </a:r>
            <a:r>
              <a:rPr lang="fa-IR" dirty="0" smtClean="0">
                <a:cs typeface="B Zar" pitchFamily="2" charset="-78"/>
              </a:rPr>
              <a:t>به دلیل واکنش ناپذیری زیاد هلیم برای ارائه یک محیط محافظ بی اثر برای ساخت فیبر نوری و نیمه هادی ها و برای جوشکاری قوس الکتریکی استفاده می شود</a:t>
            </a:r>
            <a:r>
              <a:rPr lang="en-US" dirty="0" smtClean="0">
                <a:cs typeface="B Zar" pitchFamily="2" charset="-78"/>
              </a:rPr>
              <a:t>.</a:t>
            </a:r>
            <a:endParaRPr lang="fa-IR" dirty="0" smtClean="0">
              <a:cs typeface="B Zar" pitchFamily="2" charset="-78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Zar" pitchFamily="2" charset="-78"/>
              </a:rPr>
              <a:t>تشخیص نشت</a:t>
            </a:r>
            <a:r>
              <a:rPr lang="fa-IR" dirty="0" smtClean="0">
                <a:cs typeface="B Zar" pitchFamily="2" charset="-78"/>
              </a:rPr>
              <a:t>، از جمله در سیستم های تهویه مطبوع خودرو استفاده می شود و به دلیل سرعت انتشار زیاد برای باد کردن کیسه هوای خودرو پس از ضربه استفاده شود</a:t>
            </a:r>
            <a:r>
              <a:rPr lang="en-US" dirty="0" smtClean="0">
                <a:cs typeface="B Zar" pitchFamily="2" charset="-78"/>
              </a:rPr>
              <a:t>.</a:t>
            </a:r>
            <a:endParaRPr lang="fa-IR" dirty="0" smtClean="0">
              <a:cs typeface="B Zar" pitchFamily="2" charset="-78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Zar" pitchFamily="2" charset="-78"/>
              </a:rPr>
              <a:t>کپسول تنفسی</a:t>
            </a:r>
            <a:r>
              <a:rPr lang="fa-IR" dirty="0" smtClean="0">
                <a:cs typeface="B Zar" pitchFamily="2" charset="-78"/>
              </a:rPr>
              <a:t>: مخلوطی از 80٪ هلیم و 20 درصد اکسیژن به عنوان یک فضای مصنوعی برای غواصان در اعماق دریا و دیگر کارها در شرایط فشار زیاد استفاده می شود</a:t>
            </a:r>
            <a:r>
              <a:rPr lang="en-US" dirty="0" smtClean="0">
                <a:cs typeface="B Zar" pitchFamily="2" charset="-78"/>
              </a:rPr>
              <a:t>.</a:t>
            </a:r>
            <a:endParaRPr lang="fa-IR" dirty="0" smtClean="0">
              <a:cs typeface="B Zar" pitchFamily="2" charset="-78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Zar" pitchFamily="2" charset="-78"/>
              </a:rPr>
              <a:t>لیزر</a:t>
            </a:r>
            <a:r>
              <a:rPr lang="fa-IR" dirty="0" smtClean="0">
                <a:cs typeface="B Zar" pitchFamily="2" charset="-78"/>
              </a:rPr>
              <a:t>: لیزرهای گاز هلیم-نئون برای اسکن بارکد در خروجی فروشگاهها استفاده می شود</a:t>
            </a:r>
            <a:r>
              <a:rPr lang="en-US" dirty="0" smtClean="0">
                <a:cs typeface="B Zar" pitchFamily="2" charset="-78"/>
              </a:rPr>
              <a:t>. </a:t>
            </a:r>
          </a:p>
          <a:p>
            <a:pPr algn="r" rtl="1"/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pPr algn="ctr" rtl="1">
              <a:buNone/>
            </a:pPr>
            <a:r>
              <a:rPr lang="fa-IR" b="1" dirty="0" smtClean="0">
                <a:solidFill>
                  <a:srgbClr val="009E47"/>
                </a:solidFill>
                <a:cs typeface="B Zar" pitchFamily="2" charset="-78"/>
              </a:rPr>
              <a:t>اکسیژن، گازی واکنش پذیر در هواکره</a:t>
            </a:r>
          </a:p>
          <a:p>
            <a:pPr algn="ctr" rtl="1">
              <a:buNone/>
            </a:pPr>
            <a:endParaRPr lang="fa-IR" b="1" dirty="0" smtClean="0">
              <a:solidFill>
                <a:srgbClr val="009E47"/>
              </a:solidFill>
              <a:cs typeface="B Zar" pitchFamily="2" charset="-78"/>
            </a:endParaRPr>
          </a:p>
          <a:p>
            <a:pPr algn="r" rtl="1">
              <a:buNone/>
            </a:pP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هدف های آموزشی:</a:t>
            </a:r>
          </a:p>
          <a:p>
            <a:pPr algn="r" rtl="1">
              <a:buNone/>
            </a:pPr>
            <a:endParaRPr lang="fa-IR" sz="2400" b="1" dirty="0" smtClean="0">
              <a:solidFill>
                <a:srgbClr val="C00000"/>
              </a:solidFill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 1-  مفهوم واکنش پذیری اکسیژن را با توجه به شواهد تجربی درک کند.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2-  با واکنش سوختن  كامل آشنا شده و تفاوت آن را با سوختن  ناقص  درک کند.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3-  با واکنش سوختن برخی فلزها و  برخي نافلزها آشنا شود.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4-  خطر تولید کربن مونوکسید در سوختن ناقص را درک کرده و نسبت به روش های جلوگیری از گازگرفتگی توجه نشان دهد.</a:t>
            </a:r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cs typeface="B Zar" pitchFamily="2" charset="-78"/>
              </a:rPr>
              <a:t>اکسیژن</a:t>
            </a:r>
            <a:endParaRPr lang="en-US" dirty="0">
              <a:solidFill>
                <a:srgbClr val="C00000"/>
              </a:solidFill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fa-IR" dirty="0" smtClean="0">
                <a:cs typeface="B Zar" pitchFamily="2" charset="-78"/>
              </a:rPr>
              <a:t>سومین عنصر فراوان در جهان( پس از هیدروژن و هلیم)</a:t>
            </a:r>
          </a:p>
          <a:p>
            <a:pPr lvl="0" algn="r" rtl="1"/>
            <a:endParaRPr lang="en-US" dirty="0" smtClean="0">
              <a:cs typeface="B Zar" pitchFamily="2" charset="-78"/>
            </a:endParaRPr>
          </a:p>
          <a:p>
            <a:pPr lvl="0" algn="r" rtl="1"/>
            <a:r>
              <a:rPr lang="fa-IR" dirty="0" smtClean="0">
                <a:cs typeface="B Zar" pitchFamily="2" charset="-78"/>
              </a:rPr>
              <a:t>حدود 21% هواکره</a:t>
            </a:r>
            <a:endParaRPr lang="en-US" dirty="0" smtClean="0">
              <a:cs typeface="B Zar" pitchFamily="2" charset="-78"/>
            </a:endParaRPr>
          </a:p>
          <a:p>
            <a:pPr lvl="0" algn="r" rtl="1"/>
            <a:r>
              <a:rPr lang="fa-IR" dirty="0" smtClean="0">
                <a:cs typeface="B Zar" pitchFamily="2" charset="-78"/>
              </a:rPr>
              <a:t>بیش از 45% جرمی پوسته زمین در شکل ترکیب</a:t>
            </a:r>
          </a:p>
          <a:p>
            <a:pPr lvl="0" algn="r" rtl="1"/>
            <a:r>
              <a:rPr lang="fa-IR" dirty="0" smtClean="0">
                <a:cs typeface="B Zar" pitchFamily="2" charset="-78"/>
              </a:rPr>
              <a:t>بیش از 85% جرمی اقیانوس ها</a:t>
            </a:r>
            <a:endParaRPr lang="en-US" dirty="0" smtClean="0">
              <a:cs typeface="B Zar" pitchFamily="2" charset="-78"/>
            </a:endParaRPr>
          </a:p>
          <a:p>
            <a:pPr lvl="0" algn="r" rtl="1"/>
            <a:r>
              <a:rPr lang="ar-SA" dirty="0" smtClean="0">
                <a:cs typeface="B Zar" pitchFamily="2" charset="-78"/>
              </a:rPr>
              <a:t>   </a:t>
            </a:r>
            <a:r>
              <a:rPr lang="fa-IR" dirty="0" smtClean="0">
                <a:cs typeface="B Zar" pitchFamily="2" charset="-78"/>
              </a:rPr>
              <a:t>دو سوم بدن انسان</a:t>
            </a:r>
          </a:p>
          <a:p>
            <a:pPr algn="r" rtl="1"/>
            <a:endParaRPr lang="fa-IR" dirty="0" smtClean="0">
              <a:cs typeface="B Zar" pitchFamily="2" charset="-78"/>
            </a:endParaRPr>
          </a:p>
          <a:p>
            <a:pPr algn="r" rtl="1"/>
            <a:r>
              <a:rPr lang="fa-IR" dirty="0" smtClean="0">
                <a:cs typeface="B Zar" pitchFamily="2" charset="-78"/>
              </a:rPr>
              <a:t>تهیه تجاری از تقطیر هوای مایع و برقکافت آب </a:t>
            </a:r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Direct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6851618"/>
          </a:xfrm>
        </p:spPr>
      </p:pic>
    </p:spTree>
    <p:extLst>
      <p:ext uri="{BB962C8B-B14F-4D97-AF65-F5344CB8AC3E}">
        <p14:creationId xmlns:p14="http://schemas.microsoft.com/office/powerpoint/2010/main" val="161308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714375"/>
            <a:ext cx="835342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s://pmgbiology.files.wordpress.com/2015/02/oxygen_transport13360756993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915656" cy="37338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181600"/>
            <a:ext cx="5715000" cy="62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5943600"/>
            <a:ext cx="472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52737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pPr marL="1884363" lvl="0" indent="-255588" algn="r" rtl="1">
              <a:buNone/>
            </a:pPr>
            <a:r>
              <a:rPr lang="fa-IR" b="1" dirty="0" smtClean="0">
                <a:solidFill>
                  <a:srgbClr val="009E47"/>
                </a:solidFill>
                <a:cs typeface="B Zar" pitchFamily="2" charset="-78"/>
              </a:rPr>
              <a:t>واکنش های شیمیایی و قانون پایستگی جرم</a:t>
            </a:r>
            <a:endParaRPr lang="en-US" dirty="0" smtClean="0">
              <a:solidFill>
                <a:srgbClr val="009E47"/>
              </a:solidFill>
              <a:cs typeface="B Zar" pitchFamily="2" charset="-78"/>
            </a:endParaRPr>
          </a:p>
          <a:p>
            <a:pPr marL="1884363" lvl="0" indent="-255588" algn="r" rtl="1">
              <a:buNone/>
            </a:pPr>
            <a:r>
              <a:rPr lang="fa-IR" b="1" dirty="0" smtClean="0">
                <a:solidFill>
                  <a:srgbClr val="009E47"/>
                </a:solidFill>
                <a:cs typeface="B Zar" pitchFamily="2" charset="-78"/>
              </a:rPr>
              <a:t>موازنه کردن معادله شیمیایی</a:t>
            </a:r>
          </a:p>
          <a:p>
            <a:pPr lvl="0" algn="ctr" rtl="1">
              <a:buNone/>
            </a:pPr>
            <a:endParaRPr lang="fa-IR" b="1" dirty="0" smtClean="0">
              <a:solidFill>
                <a:srgbClr val="009E47"/>
              </a:solidFill>
              <a:cs typeface="B Zar" pitchFamily="2" charset="-78"/>
            </a:endParaRPr>
          </a:p>
          <a:p>
            <a:pPr lvl="0" algn="r" rtl="1">
              <a:buNone/>
            </a:pP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هدف های آموزشی: </a:t>
            </a:r>
            <a:endParaRPr lang="en-US" sz="2400" b="1" dirty="0" smtClean="0">
              <a:solidFill>
                <a:srgbClr val="C00000"/>
              </a:solidFill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1-  با مفهوم قانون پایستگی جرم آشنا شود.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2 - قانون پایستگی جرم را در بررسی کمی واکنش­ها به کارگیرد.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3- نقش قانون پایستگی جرم در موازنه­ي معادله­های شیمیایی را درک کند.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4- مهارت موازنه كردن یک معادله­ي شیمیایی را کسب و در خود تقویت کند.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Zar" pitchFamily="2" charset="-78"/>
              </a:rPr>
              <a:t>نشانه های تغییرشیمیایی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Zar" pitchFamily="2" charset="-78"/>
              </a:rPr>
              <a:t>تغییر در رنگ</a:t>
            </a:r>
          </a:p>
          <a:p>
            <a:pPr algn="r" rtl="1"/>
            <a:r>
              <a:rPr lang="fa-IR" dirty="0" smtClean="0">
                <a:cs typeface="B Zar" pitchFamily="2" charset="-78"/>
              </a:rPr>
              <a:t>تغییر در بو</a:t>
            </a:r>
          </a:p>
          <a:p>
            <a:pPr algn="r" rtl="1"/>
            <a:r>
              <a:rPr lang="fa-IR" dirty="0" smtClean="0">
                <a:cs typeface="B Zar" pitchFamily="2" charset="-78"/>
              </a:rPr>
              <a:t>تولید گرما</a:t>
            </a:r>
          </a:p>
          <a:p>
            <a:pPr algn="r" rtl="1"/>
            <a:r>
              <a:rPr lang="fa-IR" dirty="0" smtClean="0">
                <a:cs typeface="B Zar" pitchFamily="2" charset="-78"/>
              </a:rPr>
              <a:t>تولید حباب(گاز) ، صدای فش فش، کف کردن</a:t>
            </a:r>
          </a:p>
          <a:p>
            <a:pPr algn="r" rtl="1"/>
            <a:r>
              <a:rPr lang="fa-IR" dirty="0" smtClean="0">
                <a:cs typeface="B Zar" pitchFamily="2" charset="-78"/>
              </a:rPr>
              <a:t>صدا</a:t>
            </a:r>
          </a:p>
          <a:p>
            <a:pPr algn="r" rtl="1"/>
            <a:r>
              <a:rPr lang="fa-IR" dirty="0" smtClean="0">
                <a:cs typeface="B Zar" pitchFamily="2" charset="-78"/>
              </a:rPr>
              <a:t>نور</a:t>
            </a:r>
          </a:p>
          <a:p>
            <a:pPr algn="r" rtl="1"/>
            <a:r>
              <a:rPr lang="fa-IR" dirty="0" smtClean="0">
                <a:cs typeface="B Zar" pitchFamily="2" charset="-78"/>
              </a:rPr>
              <a:t>تشکیل رسوب</a:t>
            </a:r>
          </a:p>
          <a:p>
            <a:pPr algn="r" rtl="1"/>
            <a:r>
              <a:rPr lang="fa-IR" dirty="0" smtClean="0">
                <a:cs typeface="B Zar" pitchFamily="2" charset="-78"/>
              </a:rPr>
              <a:t>کاهش یا افزایش در جرم</a:t>
            </a:r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07736"/>
          </a:xfrm>
        </p:spPr>
        <p:txBody>
          <a:bodyPr/>
          <a:lstStyle/>
          <a:p>
            <a:pPr marL="1519238" indent="-442913" algn="r" rtl="1">
              <a:buNone/>
            </a:pPr>
            <a:r>
              <a:rPr lang="fa-IR" b="1" dirty="0" smtClean="0">
                <a:solidFill>
                  <a:srgbClr val="009E47"/>
                </a:solidFill>
                <a:cs typeface="B Zar" pitchFamily="2" charset="-78"/>
              </a:rPr>
              <a:t>ترکیب شدن اکسیژن با فلزها و نافلزها</a:t>
            </a:r>
            <a:endParaRPr lang="en-US" dirty="0" smtClean="0">
              <a:solidFill>
                <a:srgbClr val="009E47"/>
              </a:solidFill>
              <a:cs typeface="B Zar" pitchFamily="2" charset="-78"/>
            </a:endParaRPr>
          </a:p>
          <a:p>
            <a:pPr marL="1519238" indent="-442913" algn="r" rtl="1">
              <a:buNone/>
            </a:pPr>
            <a:r>
              <a:rPr lang="fa-IR" b="1" dirty="0" smtClean="0">
                <a:solidFill>
                  <a:srgbClr val="009E47"/>
                </a:solidFill>
                <a:cs typeface="B Zar" pitchFamily="2" charset="-78"/>
              </a:rPr>
              <a:t>نامگذاری ترکیب های یونی</a:t>
            </a:r>
          </a:p>
          <a:p>
            <a:pPr marL="1519238" indent="-442913" algn="r" rtl="1">
              <a:buNone/>
            </a:pPr>
            <a:endParaRPr lang="fa-IR" dirty="0" smtClean="0">
              <a:solidFill>
                <a:srgbClr val="009E47"/>
              </a:solidFill>
              <a:cs typeface="B Zar" pitchFamily="2" charset="-78"/>
            </a:endParaRPr>
          </a:p>
          <a:p>
            <a:pPr algn="r" rtl="1">
              <a:buNone/>
            </a:pP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هدف های آموزشی:</a:t>
            </a: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1- با فرایند اکسایش آشنا شود.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2- با پدیده زنگ زدن و خوردگی آهن به عنوان یکی از اکسایش های متداول آشنا شود.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3- علت به کارگیری برخی فلزها درکاربردهای صنعتی را درک کند.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4- با روش نامگذاری و نوشتن فرمول شیمیایی ترکیب های یونی دوتایی از کاتیون های مختلف یک فلز آشنا شد.</a:t>
            </a:r>
            <a:endParaRPr lang="en-US" dirty="0" smtClean="0">
              <a:cs typeface="B Zar" pitchFamily="2" charset="-78"/>
            </a:endParaRPr>
          </a:p>
          <a:p>
            <a:pPr algn="r">
              <a:buNone/>
            </a:pPr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05800" cy="762000"/>
          </a:xfrm>
        </p:spPr>
        <p:txBody>
          <a:bodyPr/>
          <a:lstStyle/>
          <a:p>
            <a:pPr algn="r" rtl="1"/>
            <a:r>
              <a:rPr lang="fa-IR" dirty="0" smtClean="0">
                <a:cs typeface="B Zar" pitchFamily="2" charset="-78"/>
              </a:rPr>
              <a:t>ترکیب های مس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cs typeface="B Zar" pitchFamily="2" charset="-78"/>
              </a:rPr>
              <a:t>مس</a:t>
            </a:r>
            <a:r>
              <a:rPr lang="en-US" sz="2400" b="1" dirty="0" smtClean="0">
                <a:cs typeface="B Zar" pitchFamily="2" charset="-78"/>
              </a:rPr>
              <a:t>(</a:t>
            </a:r>
            <a:r>
              <a:rPr lang="en-US" sz="2000" dirty="0" smtClean="0">
                <a:cs typeface="B Zar" pitchFamily="2" charset="-78"/>
              </a:rPr>
              <a:t>II</a:t>
            </a:r>
            <a:r>
              <a:rPr lang="en-US" sz="2400" b="1" dirty="0" smtClean="0">
                <a:cs typeface="B Zar" pitchFamily="2" charset="-78"/>
              </a:rPr>
              <a:t>)  </a:t>
            </a:r>
            <a:endParaRPr lang="en-US" sz="2400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sz="2400" dirty="0" smtClean="0">
                <a:cs typeface="B Zar" pitchFamily="2" charset="-78"/>
              </a:rPr>
              <a:t>مس</a:t>
            </a:r>
            <a:r>
              <a:rPr lang="en-US" sz="2400" dirty="0" smtClean="0">
                <a:cs typeface="B Zar" pitchFamily="2" charset="-78"/>
              </a:rPr>
              <a:t>(</a:t>
            </a:r>
            <a:r>
              <a:rPr lang="en-US" sz="2000" dirty="0" smtClean="0">
                <a:cs typeface="B Zar" pitchFamily="2" charset="-78"/>
              </a:rPr>
              <a:t>II</a:t>
            </a:r>
            <a:r>
              <a:rPr lang="en-US" sz="2400" dirty="0" smtClean="0">
                <a:cs typeface="B Zar" pitchFamily="2" charset="-78"/>
              </a:rPr>
              <a:t>) </a:t>
            </a:r>
            <a:r>
              <a:rPr lang="fa-IR" sz="2400" dirty="0" smtClean="0">
                <a:cs typeface="B Zar" pitchFamily="2" charset="-78"/>
              </a:rPr>
              <a:t> اکسید، مس</a:t>
            </a:r>
            <a:r>
              <a:rPr lang="en-US" sz="2400" dirty="0" smtClean="0">
                <a:cs typeface="B Zar" pitchFamily="2" charset="-78"/>
              </a:rPr>
              <a:t>(</a:t>
            </a:r>
            <a:r>
              <a:rPr lang="en-US" sz="2000" dirty="0" smtClean="0">
                <a:cs typeface="B Zar" pitchFamily="2" charset="-78"/>
              </a:rPr>
              <a:t>II</a:t>
            </a:r>
            <a:r>
              <a:rPr lang="en-US" sz="2400" dirty="0" smtClean="0">
                <a:cs typeface="B Zar" pitchFamily="2" charset="-78"/>
              </a:rPr>
              <a:t>) </a:t>
            </a:r>
            <a:r>
              <a:rPr lang="fa-IR" sz="2400" dirty="0" smtClean="0">
                <a:cs typeface="B Zar" pitchFamily="2" charset="-78"/>
              </a:rPr>
              <a:t>کلرید</a:t>
            </a:r>
            <a:r>
              <a:rPr lang="en-US" sz="2400" dirty="0" smtClean="0">
                <a:cs typeface="B Zar" pitchFamily="2" charset="-78"/>
              </a:rPr>
              <a:t>(CuCl</a:t>
            </a:r>
            <a:r>
              <a:rPr lang="en-US" sz="2400" baseline="-25000" dirty="0" smtClean="0">
                <a:cs typeface="B Zar" pitchFamily="2" charset="-78"/>
              </a:rPr>
              <a:t>2</a:t>
            </a:r>
            <a:r>
              <a:rPr lang="en-US" sz="2400" dirty="0" smtClean="0">
                <a:cs typeface="B Zar" pitchFamily="2" charset="-78"/>
              </a:rPr>
              <a:t>)  </a:t>
            </a:r>
            <a:r>
              <a:rPr lang="fa-IR" sz="2400" dirty="0" smtClean="0">
                <a:cs typeface="B Zar" pitchFamily="2" charset="-78"/>
              </a:rPr>
              <a:t>و مس</a:t>
            </a:r>
            <a:r>
              <a:rPr lang="en-US" sz="2400" dirty="0" smtClean="0">
                <a:cs typeface="B Zar" pitchFamily="2" charset="-78"/>
              </a:rPr>
              <a:t>(</a:t>
            </a:r>
            <a:r>
              <a:rPr lang="en-US" sz="2000" dirty="0" smtClean="0">
                <a:cs typeface="B Zar" pitchFamily="2" charset="-78"/>
              </a:rPr>
              <a:t>II</a:t>
            </a:r>
            <a:r>
              <a:rPr lang="en-US" sz="2400" dirty="0" smtClean="0">
                <a:cs typeface="B Zar" pitchFamily="2" charset="-78"/>
              </a:rPr>
              <a:t>) </a:t>
            </a:r>
            <a:r>
              <a:rPr lang="fa-IR" sz="2400" dirty="0" smtClean="0">
                <a:cs typeface="B Zar" pitchFamily="2" charset="-78"/>
              </a:rPr>
              <a:t>سولفات </a:t>
            </a:r>
            <a:r>
              <a:rPr lang="en-US" sz="2400" dirty="0" smtClean="0">
                <a:cs typeface="B Zar" pitchFamily="2" charset="-78"/>
              </a:rPr>
              <a:t>(CuSO</a:t>
            </a:r>
            <a:r>
              <a:rPr lang="en-US" sz="2400" baseline="-25000" dirty="0" smtClean="0">
                <a:cs typeface="B Zar" pitchFamily="2" charset="-78"/>
              </a:rPr>
              <a:t>4</a:t>
            </a:r>
            <a:r>
              <a:rPr lang="en-US" sz="2400" dirty="0" smtClean="0">
                <a:cs typeface="B Zar" pitchFamily="2" charset="-78"/>
              </a:rPr>
              <a:t>)</a:t>
            </a:r>
            <a:r>
              <a:rPr lang="fa-IR" sz="2400" dirty="0" smtClean="0">
                <a:cs typeface="B Zar" pitchFamily="2" charset="-78"/>
              </a:rPr>
              <a:t> </a:t>
            </a:r>
            <a:endParaRPr lang="en-US" sz="2400" dirty="0" smtClean="0">
              <a:cs typeface="B Zar" pitchFamily="2" charset="-78"/>
            </a:endParaRPr>
          </a:p>
          <a:p>
            <a:pPr lvl="0" algn="r" rtl="1"/>
            <a:r>
              <a:rPr lang="fa-IR" sz="2400" dirty="0" smtClean="0">
                <a:cs typeface="B Zar" pitchFamily="2" charset="-78"/>
              </a:rPr>
              <a:t>مس</a:t>
            </a:r>
            <a:r>
              <a:rPr lang="en-US" sz="2400" dirty="0" smtClean="0">
                <a:cs typeface="B Zar" pitchFamily="2" charset="-78"/>
              </a:rPr>
              <a:t>(</a:t>
            </a:r>
            <a:r>
              <a:rPr lang="en-US" sz="2000" dirty="0" smtClean="0">
                <a:cs typeface="B Zar" pitchFamily="2" charset="-78"/>
              </a:rPr>
              <a:t>II</a:t>
            </a:r>
            <a:r>
              <a:rPr lang="en-US" sz="2400" dirty="0" smtClean="0">
                <a:cs typeface="B Zar" pitchFamily="2" charset="-78"/>
              </a:rPr>
              <a:t>) </a:t>
            </a:r>
            <a:r>
              <a:rPr lang="fa-IR" sz="2400" dirty="0" smtClean="0">
                <a:cs typeface="B Zar" pitchFamily="2" charset="-78"/>
              </a:rPr>
              <a:t> اکسید پودر سیاه رنگ است</a:t>
            </a:r>
            <a:endParaRPr lang="en-US" sz="2400" dirty="0" smtClean="0">
              <a:cs typeface="B Zar" pitchFamily="2" charset="-78"/>
            </a:endParaRPr>
          </a:p>
          <a:p>
            <a:pPr lvl="0" algn="r" rtl="1"/>
            <a:r>
              <a:rPr lang="fa-IR" sz="2400" dirty="0" smtClean="0">
                <a:cs typeface="B Zar" pitchFamily="2" charset="-78"/>
              </a:rPr>
              <a:t>مس</a:t>
            </a:r>
            <a:r>
              <a:rPr lang="en-US" sz="2400" dirty="0" smtClean="0">
                <a:cs typeface="B Zar" pitchFamily="2" charset="-78"/>
              </a:rPr>
              <a:t>(</a:t>
            </a:r>
            <a:r>
              <a:rPr lang="en-US" sz="2000" dirty="0" smtClean="0">
                <a:cs typeface="B Zar" pitchFamily="2" charset="-78"/>
              </a:rPr>
              <a:t>II</a:t>
            </a:r>
            <a:r>
              <a:rPr lang="en-US" sz="2400" dirty="0" smtClean="0">
                <a:cs typeface="B Zar" pitchFamily="2" charset="-78"/>
              </a:rPr>
              <a:t>) </a:t>
            </a:r>
            <a:r>
              <a:rPr lang="fa-IR" sz="2400" dirty="0" smtClean="0">
                <a:cs typeface="B Zar" pitchFamily="2" charset="-78"/>
              </a:rPr>
              <a:t>کلرید پودر زرد مایل به قهوه ای است</a:t>
            </a:r>
          </a:p>
          <a:p>
            <a:pPr lvl="0" algn="r" rtl="1">
              <a:buNone/>
            </a:pPr>
            <a:r>
              <a:rPr lang="fa-IR" sz="2400" dirty="0" smtClean="0">
                <a:cs typeface="B Zar" pitchFamily="2" charset="-78"/>
              </a:rPr>
              <a:t> که به آسانی رطوبت را از هوا جذب کرده و</a:t>
            </a:r>
          </a:p>
          <a:p>
            <a:pPr lvl="0" algn="r" rtl="1">
              <a:buNone/>
            </a:pPr>
            <a:r>
              <a:rPr lang="fa-IR" sz="2400" dirty="0" smtClean="0">
                <a:cs typeface="B Zar" pitchFamily="2" charset="-78"/>
              </a:rPr>
              <a:t> به آبی مایل به سبز</a:t>
            </a:r>
            <a:r>
              <a:rPr lang="en-US" sz="2400" dirty="0" smtClean="0">
                <a:cs typeface="B Zar" pitchFamily="2" charset="-78"/>
              </a:rPr>
              <a:t>CuCl</a:t>
            </a:r>
            <a:r>
              <a:rPr lang="en-US" sz="2400" baseline="-25000" dirty="0" smtClean="0">
                <a:cs typeface="B Zar" pitchFamily="2" charset="-78"/>
              </a:rPr>
              <a:t>2</a:t>
            </a:r>
            <a:r>
              <a:rPr lang="en-US" sz="2400" dirty="0" smtClean="0">
                <a:cs typeface="B Zar" pitchFamily="2" charset="-78"/>
              </a:rPr>
              <a:t> ∙  2H</a:t>
            </a:r>
            <a:r>
              <a:rPr lang="en-US" sz="2400" baseline="-25000" dirty="0" smtClean="0">
                <a:cs typeface="B Zar" pitchFamily="2" charset="-78"/>
              </a:rPr>
              <a:t>2</a:t>
            </a:r>
            <a:r>
              <a:rPr lang="en-US" sz="2400" dirty="0" smtClean="0">
                <a:cs typeface="B Zar" pitchFamily="2" charset="-78"/>
              </a:rPr>
              <a:t>O  </a:t>
            </a:r>
            <a:r>
              <a:rPr lang="fa-IR" sz="2400" dirty="0" smtClean="0">
                <a:cs typeface="B Zar" pitchFamily="2" charset="-78"/>
              </a:rPr>
              <a:t>تبدیل</a:t>
            </a:r>
          </a:p>
          <a:p>
            <a:pPr lvl="0" algn="r" rtl="1">
              <a:buNone/>
            </a:pPr>
            <a:r>
              <a:rPr lang="fa-IR" sz="2400" dirty="0" smtClean="0">
                <a:cs typeface="B Zar" pitchFamily="2" charset="-78"/>
              </a:rPr>
              <a:t> می شود.</a:t>
            </a:r>
          </a:p>
          <a:p>
            <a:pPr lvl="0" algn="r" rtl="1"/>
            <a:endParaRPr lang="fa-IR" sz="2400" dirty="0" smtClean="0">
              <a:cs typeface="B Zar" pitchFamily="2" charset="-78"/>
            </a:endParaRPr>
          </a:p>
          <a:p>
            <a:pPr lvl="0" algn="r" rtl="1"/>
            <a:endParaRPr lang="en-US" sz="2400" dirty="0" smtClean="0">
              <a:cs typeface="B Zar" pitchFamily="2" charset="-78"/>
            </a:endParaRPr>
          </a:p>
          <a:p>
            <a:pPr lvl="0" algn="r" rtl="1"/>
            <a:r>
              <a:rPr lang="fa-IR" sz="2400" dirty="0" smtClean="0">
                <a:cs typeface="B Zar" pitchFamily="2" charset="-78"/>
              </a:rPr>
              <a:t>مس </a:t>
            </a:r>
            <a:r>
              <a:rPr lang="en-US" sz="2400" dirty="0" smtClean="0">
                <a:cs typeface="B Zar" pitchFamily="2" charset="-78"/>
              </a:rPr>
              <a:t>(</a:t>
            </a:r>
            <a:r>
              <a:rPr lang="en-US" sz="2000" dirty="0" smtClean="0">
                <a:cs typeface="B Zar" pitchFamily="2" charset="-78"/>
              </a:rPr>
              <a:t>II</a:t>
            </a:r>
            <a:r>
              <a:rPr lang="en-US" sz="2400" dirty="0" smtClean="0">
                <a:cs typeface="B Zar" pitchFamily="2" charset="-78"/>
              </a:rPr>
              <a:t>)</a:t>
            </a:r>
            <a:r>
              <a:rPr lang="fa-IR" sz="2400" dirty="0" smtClean="0">
                <a:cs typeface="B Zar" pitchFamily="2" charset="-78"/>
              </a:rPr>
              <a:t>سولفات: کریستال آبی روشن با فرمول </a:t>
            </a:r>
            <a:r>
              <a:rPr lang="en-US" sz="2400" dirty="0" smtClean="0">
                <a:cs typeface="B Zar" pitchFamily="2" charset="-78"/>
              </a:rPr>
              <a:t>(CuSO</a:t>
            </a:r>
            <a:r>
              <a:rPr lang="en-US" sz="2400" baseline="-25000" dirty="0" smtClean="0">
                <a:cs typeface="B Zar" pitchFamily="2" charset="-78"/>
              </a:rPr>
              <a:t>4</a:t>
            </a:r>
            <a:r>
              <a:rPr lang="en-US" sz="2400" dirty="0" smtClean="0">
                <a:cs typeface="B Zar" pitchFamily="2" charset="-78"/>
              </a:rPr>
              <a:t> ∙ 5H</a:t>
            </a:r>
            <a:r>
              <a:rPr lang="en-US" sz="2400" baseline="-25000" dirty="0" smtClean="0">
                <a:cs typeface="B Zar" pitchFamily="2" charset="-78"/>
              </a:rPr>
              <a:t>2</a:t>
            </a:r>
            <a:r>
              <a:rPr lang="en-US" sz="2400" dirty="0" smtClean="0">
                <a:cs typeface="B Zar" pitchFamily="2" charset="-78"/>
              </a:rPr>
              <a:t>O) </a:t>
            </a:r>
            <a:r>
              <a:rPr lang="fa-IR" sz="2400" dirty="0" smtClean="0">
                <a:cs typeface="B Zar" pitchFamily="2" charset="-78"/>
              </a:rPr>
              <a:t>است</a:t>
            </a:r>
            <a:endParaRPr lang="en-US" sz="2400" dirty="0" smtClean="0">
              <a:cs typeface="B Zar" pitchFamily="2" charset="-78"/>
            </a:endParaRPr>
          </a:p>
          <a:p>
            <a:pPr algn="r"/>
            <a:endParaRPr lang="en-US" sz="2400" dirty="0">
              <a:cs typeface="B Zar" pitchFamily="2" charset="-78"/>
            </a:endParaRPr>
          </a:p>
        </p:txBody>
      </p:sp>
      <p:pic>
        <p:nvPicPr>
          <p:cNvPr id="6" name="Picture 5" descr="800px-Copper(II)_chlorid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3124200"/>
            <a:ext cx="27432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pPr algn="r" rtl="1"/>
            <a:r>
              <a:rPr lang="fa-IR" b="1" dirty="0" smtClean="0">
                <a:cs typeface="B Zar" pitchFamily="2" charset="-78"/>
              </a:rPr>
              <a:t>مس</a:t>
            </a:r>
            <a:r>
              <a:rPr lang="en-US" b="1" dirty="0" smtClean="0">
                <a:cs typeface="B Zar" pitchFamily="2" charset="-78"/>
              </a:rPr>
              <a:t>(</a:t>
            </a:r>
            <a:r>
              <a:rPr lang="en-US" sz="2000" b="1" dirty="0" smtClean="0">
                <a:cs typeface="B Zar" pitchFamily="2" charset="-78"/>
              </a:rPr>
              <a:t>I</a:t>
            </a:r>
            <a:r>
              <a:rPr lang="en-US" b="1" dirty="0" smtClean="0">
                <a:cs typeface="B Zar" pitchFamily="2" charset="-78"/>
              </a:rPr>
              <a:t>)  </a:t>
            </a:r>
            <a:endParaRPr lang="en-US" dirty="0" smtClean="0">
              <a:cs typeface="B Zar" pitchFamily="2" charset="-78"/>
            </a:endParaRPr>
          </a:p>
          <a:p>
            <a:pPr algn="r" rtl="1"/>
            <a:r>
              <a:rPr lang="fa-IR" dirty="0" smtClean="0">
                <a:cs typeface="B Zar" pitchFamily="2" charset="-78"/>
              </a:rPr>
              <a:t>ترکیبات مس</a:t>
            </a:r>
            <a:r>
              <a:rPr lang="en-US" sz="2000" dirty="0" smtClean="0">
                <a:cs typeface="B Zar" pitchFamily="2" charset="-78"/>
              </a:rPr>
              <a:t>(I) </a:t>
            </a:r>
            <a:r>
              <a:rPr lang="fa-IR" sz="2000" dirty="0" smtClean="0">
                <a:cs typeface="B Zar" pitchFamily="2" charset="-78"/>
              </a:rPr>
              <a:t> </a:t>
            </a:r>
            <a:r>
              <a:rPr lang="fa-IR" dirty="0" smtClean="0">
                <a:cs typeface="B Zar" pitchFamily="2" charset="-78"/>
              </a:rPr>
              <a:t>بجز چند مورد استثنا، بی رنگ می باشند. </a:t>
            </a:r>
          </a:p>
          <a:p>
            <a:pPr algn="r" rtl="1"/>
            <a:r>
              <a:rPr lang="fa-IR" dirty="0" smtClean="0">
                <a:cs typeface="B Zar" pitchFamily="2" charset="-78"/>
              </a:rPr>
              <a:t>در میان ترکیبات مهم صنعتی مس</a:t>
            </a:r>
            <a:r>
              <a:rPr lang="en-US" sz="2000" dirty="0" smtClean="0">
                <a:cs typeface="B Zar" pitchFamily="2" charset="-78"/>
              </a:rPr>
              <a:t>(I)</a:t>
            </a:r>
            <a:r>
              <a:rPr lang="en-US" dirty="0" smtClean="0">
                <a:cs typeface="B Zar" pitchFamily="2" charset="-78"/>
              </a:rPr>
              <a:t>  </a:t>
            </a:r>
            <a:r>
              <a:rPr lang="fa-IR" dirty="0" smtClean="0">
                <a:cs typeface="B Zar" pitchFamily="2" charset="-78"/>
              </a:rPr>
              <a:t>اکسید </a:t>
            </a:r>
            <a:r>
              <a:rPr lang="en-US" sz="2000" dirty="0" smtClean="0">
                <a:cs typeface="B Zar" pitchFamily="2" charset="-78"/>
              </a:rPr>
              <a:t>(Cu</a:t>
            </a:r>
            <a:r>
              <a:rPr lang="en-US" sz="2000" baseline="-25000" dirty="0" smtClean="0">
                <a:cs typeface="B Zar" pitchFamily="2" charset="-78"/>
              </a:rPr>
              <a:t>2</a:t>
            </a:r>
            <a:r>
              <a:rPr lang="en-US" sz="2000" dirty="0" smtClean="0">
                <a:cs typeface="B Zar" pitchFamily="2" charset="-78"/>
              </a:rPr>
              <a:t>O)</a:t>
            </a:r>
            <a:r>
              <a:rPr lang="fa-IR" dirty="0" smtClean="0">
                <a:cs typeface="B Zar" pitchFamily="2" charset="-78"/>
              </a:rPr>
              <a:t>، مس</a:t>
            </a:r>
            <a:r>
              <a:rPr lang="en-US" sz="2000" dirty="0" smtClean="0">
                <a:cs typeface="B Zar" pitchFamily="2" charset="-78"/>
              </a:rPr>
              <a:t>(I) </a:t>
            </a:r>
            <a:r>
              <a:rPr lang="fa-IR" dirty="0" smtClean="0">
                <a:cs typeface="B Zar" pitchFamily="2" charset="-78"/>
              </a:rPr>
              <a:t>کلرید </a:t>
            </a:r>
            <a:r>
              <a:rPr lang="en-US" dirty="0" smtClean="0">
                <a:cs typeface="B Zar" pitchFamily="2" charset="-78"/>
              </a:rPr>
              <a:t>(</a:t>
            </a:r>
            <a:r>
              <a:rPr lang="en-US" sz="2000" dirty="0" err="1" smtClean="0">
                <a:cs typeface="B Zar" pitchFamily="2" charset="-78"/>
              </a:rPr>
              <a:t>CuCl</a:t>
            </a:r>
            <a:r>
              <a:rPr lang="en-US" dirty="0" smtClean="0">
                <a:cs typeface="B Zar" pitchFamily="2" charset="-78"/>
              </a:rPr>
              <a:t>)</a:t>
            </a:r>
            <a:r>
              <a:rPr lang="fa-IR" dirty="0" smtClean="0">
                <a:cs typeface="B Zar" pitchFamily="2" charset="-78"/>
              </a:rPr>
              <a:t> و مس</a:t>
            </a:r>
            <a:r>
              <a:rPr lang="en-US" sz="2000" dirty="0" smtClean="0">
                <a:cs typeface="B Zar" pitchFamily="2" charset="-78"/>
              </a:rPr>
              <a:t>(I)</a:t>
            </a:r>
            <a:r>
              <a:rPr lang="en-US" dirty="0" smtClean="0">
                <a:cs typeface="B Zar" pitchFamily="2" charset="-78"/>
              </a:rPr>
              <a:t>  </a:t>
            </a:r>
            <a:r>
              <a:rPr lang="fa-IR" dirty="0" smtClean="0">
                <a:cs typeface="B Zar" pitchFamily="2" charset="-78"/>
              </a:rPr>
              <a:t>سولفید </a:t>
            </a:r>
            <a:r>
              <a:rPr lang="en-US" dirty="0" smtClean="0">
                <a:cs typeface="B Zar" pitchFamily="2" charset="-78"/>
              </a:rPr>
              <a:t>(</a:t>
            </a:r>
            <a:r>
              <a:rPr lang="en-US" sz="2000" dirty="0" smtClean="0">
                <a:cs typeface="B Zar" pitchFamily="2" charset="-78"/>
              </a:rPr>
              <a:t>Cu</a:t>
            </a:r>
            <a:r>
              <a:rPr lang="en-US" sz="2000" baseline="-25000" dirty="0" smtClean="0">
                <a:cs typeface="B Zar" pitchFamily="2" charset="-78"/>
              </a:rPr>
              <a:t>2</a:t>
            </a:r>
            <a:r>
              <a:rPr lang="en-US" sz="2000" dirty="0" smtClean="0">
                <a:cs typeface="B Zar" pitchFamily="2" charset="-78"/>
              </a:rPr>
              <a:t>S</a:t>
            </a:r>
            <a:r>
              <a:rPr lang="en-US" dirty="0" smtClean="0">
                <a:cs typeface="B Zar" pitchFamily="2" charset="-78"/>
              </a:rPr>
              <a:t>) </a:t>
            </a:r>
            <a:endParaRPr lang="fa-IR" dirty="0" smtClean="0">
              <a:cs typeface="B Zar" pitchFamily="2" charset="-78"/>
            </a:endParaRPr>
          </a:p>
          <a:p>
            <a:pPr algn="r" rtl="1"/>
            <a:endParaRPr lang="en-US" dirty="0" smtClean="0">
              <a:cs typeface="B Zar" pitchFamily="2" charset="-78"/>
            </a:endParaRPr>
          </a:p>
          <a:p>
            <a:pPr lvl="0" algn="r" rtl="1"/>
            <a:r>
              <a:rPr lang="fa-IR" dirty="0" smtClean="0">
                <a:cs typeface="B Zar" pitchFamily="2" charset="-78"/>
              </a:rPr>
              <a:t>مس</a:t>
            </a:r>
            <a:r>
              <a:rPr lang="en-US" sz="2000" dirty="0" smtClean="0">
                <a:cs typeface="B Zar" pitchFamily="2" charset="-78"/>
              </a:rPr>
              <a:t>(I)</a:t>
            </a:r>
            <a:r>
              <a:rPr lang="en-US" dirty="0" smtClean="0">
                <a:cs typeface="B Zar" pitchFamily="2" charset="-78"/>
              </a:rPr>
              <a:t> </a:t>
            </a:r>
            <a:r>
              <a:rPr lang="fa-IR" dirty="0" smtClean="0">
                <a:cs typeface="B Zar" pitchFamily="2" charset="-78"/>
              </a:rPr>
              <a:t>اکسید یک کریستال قرمز یا پودر قرمز مایل به قهوه ای</a:t>
            </a:r>
          </a:p>
          <a:p>
            <a:pPr lvl="0" algn="r" rtl="1"/>
            <a:endParaRPr lang="fa-IR" dirty="0" smtClean="0">
              <a:cs typeface="B Zar" pitchFamily="2" charset="-78"/>
            </a:endParaRPr>
          </a:p>
          <a:p>
            <a:pPr lvl="0" algn="r" rtl="1"/>
            <a:endParaRPr lang="fa-IR" dirty="0" smtClean="0">
              <a:cs typeface="B Zar" pitchFamily="2" charset="-78"/>
            </a:endParaRPr>
          </a:p>
          <a:p>
            <a:pPr lvl="0" algn="r" rtl="1"/>
            <a:endParaRPr lang="fa-IR" dirty="0" smtClean="0">
              <a:cs typeface="B Zar" pitchFamily="2" charset="-78"/>
            </a:endParaRPr>
          </a:p>
          <a:p>
            <a:pPr lvl="0" algn="r" rtl="1"/>
            <a:endParaRPr lang="fa-IR" dirty="0" smtClean="0">
              <a:cs typeface="B Zar" pitchFamily="2" charset="-78"/>
            </a:endParaRPr>
          </a:p>
        </p:txBody>
      </p:sp>
      <p:pic>
        <p:nvPicPr>
          <p:cNvPr id="6" name="Picture 5" descr="red-copper-oxide-250x25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40386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pPr lvl="0" algn="r" rtl="1"/>
            <a:r>
              <a:rPr lang="fa-IR" dirty="0" smtClean="0">
                <a:cs typeface="B Zar" pitchFamily="2" charset="-78"/>
              </a:rPr>
              <a:t>مس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fa-IR" dirty="0" smtClean="0">
                <a:cs typeface="B Zar" pitchFamily="2" charset="-78"/>
              </a:rPr>
              <a:t>کلرید جامد سفید مایل به خاکستری است . ترکیب خالص در هوای خشک پایدار است؛ هوای مرطوب آن را به یک ترکیب اکسیژن دار مایل به سبز تبدیل می کند و پس از قرار گرفتن در معرض نور به مس</a:t>
            </a:r>
            <a:r>
              <a:rPr lang="en-US" dirty="0" smtClean="0">
                <a:cs typeface="B Zar" pitchFamily="2" charset="-78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fa-IR" dirty="0" smtClean="0">
                <a:cs typeface="B Zar" pitchFamily="2" charset="-78"/>
              </a:rPr>
              <a:t>کلرید تبدیل می شود</a:t>
            </a:r>
            <a:endParaRPr lang="en-US" dirty="0" smtClean="0">
              <a:cs typeface="B Zar" pitchFamily="2" charset="-78"/>
            </a:endParaRPr>
          </a:p>
          <a:p>
            <a:endParaRPr lang="en-US" dirty="0">
              <a:cs typeface="B Zar" pitchFamily="2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200400"/>
            <a:ext cx="6096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fa-IR" dirty="0" smtClean="0">
                <a:cs typeface="B Zar" pitchFamily="2" charset="-78"/>
              </a:rPr>
              <a:t>مس </a:t>
            </a:r>
            <a:r>
              <a:rPr lang="en-US" sz="2000" dirty="0" smtClean="0">
                <a:cs typeface="B Zar" pitchFamily="2" charset="-78"/>
              </a:rPr>
              <a:t>(I)</a:t>
            </a:r>
            <a:r>
              <a:rPr lang="fa-IR" dirty="0" smtClean="0">
                <a:cs typeface="B Zar" pitchFamily="2" charset="-78"/>
              </a:rPr>
              <a:t> سولفید در شکل پودر سیاه و کلوخه ای یافت می شود. </a:t>
            </a:r>
            <a:endParaRPr lang="en-US" dirty="0" smtClean="0">
              <a:cs typeface="B Zar" pitchFamily="2" charset="-78"/>
            </a:endParaRPr>
          </a:p>
          <a:p>
            <a:r>
              <a:rPr lang="fa-IR" dirty="0" smtClean="0">
                <a:cs typeface="B Zar" pitchFamily="2" charset="-78"/>
              </a:rPr>
              <a:t/>
            </a:r>
            <a:br>
              <a:rPr lang="fa-IR" dirty="0" smtClean="0">
                <a:cs typeface="B Zar" pitchFamily="2" charset="-78"/>
              </a:rPr>
            </a:br>
            <a:endParaRPr lang="en-US" dirty="0">
              <a:cs typeface="B Zar" pitchFamily="2" charset="-78"/>
            </a:endParaRPr>
          </a:p>
        </p:txBody>
      </p:sp>
      <p:pic>
        <p:nvPicPr>
          <p:cNvPr id="6" name="Picture 5" descr="Copper-Oxide-L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3200400"/>
            <a:ext cx="3116001" cy="25430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2873375" lvl="0" indent="-255588" algn="r" rtl="1">
              <a:buNone/>
            </a:pPr>
            <a:r>
              <a:rPr lang="fa-IR" b="1" dirty="0" smtClean="0">
                <a:solidFill>
                  <a:srgbClr val="009E47"/>
                </a:solidFill>
                <a:cs typeface="B Zar" pitchFamily="2" charset="-78"/>
              </a:rPr>
              <a:t>مقدمه</a:t>
            </a:r>
            <a:endParaRPr lang="en-US" dirty="0" smtClean="0">
              <a:solidFill>
                <a:srgbClr val="009E47"/>
              </a:solidFill>
              <a:cs typeface="B Zar" pitchFamily="2" charset="-78"/>
            </a:endParaRPr>
          </a:p>
          <a:p>
            <a:pPr marL="2873375" lvl="0" indent="-255588" algn="r" rtl="1">
              <a:buNone/>
            </a:pPr>
            <a:r>
              <a:rPr lang="fa-IR" b="1" dirty="0" smtClean="0">
                <a:solidFill>
                  <a:srgbClr val="009E47"/>
                </a:solidFill>
                <a:cs typeface="B Zar" pitchFamily="2" charset="-78"/>
              </a:rPr>
              <a:t>هوا، معجونی ارزشمند</a:t>
            </a:r>
          </a:p>
          <a:p>
            <a:pPr lvl="0" algn="r" rtl="1">
              <a:buNone/>
            </a:pPr>
            <a:r>
              <a:rPr lang="fa-IR" sz="2600" b="1" dirty="0" smtClean="0">
                <a:solidFill>
                  <a:srgbClr val="C00000"/>
                </a:solidFill>
                <a:cs typeface="B Zar" pitchFamily="2" charset="-78"/>
              </a:rPr>
              <a:t>هدف های آموزشی:</a:t>
            </a:r>
            <a:endParaRPr lang="fa-IR" sz="2600" dirty="0" smtClean="0">
              <a:solidFill>
                <a:srgbClr val="C00000"/>
              </a:solidFill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1- با هواکره به عنوان شناخته شده ترین مخلوط گازی آشنا شود.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2- با اجزای هواکره و تغییر نوع گازها با تغییر ارتفاع آشنا شود.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3- رابطه میان لایه اي بودن هواکره و تغییر دما را درک کند.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4- رابطه ریاضی میان دما بر حسب درجه سلسیوس و دما بر حسب کلوین را به دست آورد و بتواند در موقعیت های مختلف از این دو یکا استفاده کند.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5-  با کاربرد برخی گازهای تشکیل دهنده هواکره در زندگی و صنعت آشنا شود.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6- با فرایند تقطیر هوای مایع به عنوان روشی برای جداسازی اجزای هواکره آشنا شود.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7- به اهمیت و نقش هواکره در زندگی موجودات زنده و انسان پی ببرد.</a:t>
            </a:r>
            <a:endParaRPr lang="en-US" dirty="0" smtClean="0">
              <a:cs typeface="B Zar" pitchFamily="2" charset="-78"/>
            </a:endParaRPr>
          </a:p>
          <a:p>
            <a:pPr algn="r">
              <a:buNone/>
            </a:pPr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>
            <a:normAutofit/>
          </a:bodyPr>
          <a:lstStyle/>
          <a:p>
            <a:pPr marL="1338263" indent="-255588" algn="r" rtl="1">
              <a:buNone/>
            </a:pPr>
            <a:r>
              <a:rPr lang="fa-IR" b="1" dirty="0" smtClean="0">
                <a:solidFill>
                  <a:srgbClr val="009E47"/>
                </a:solidFill>
                <a:cs typeface="B Zar" pitchFamily="2" charset="-78"/>
              </a:rPr>
              <a:t>نامگذاری ترکیب های مولکولی</a:t>
            </a:r>
            <a:endParaRPr lang="en-US" dirty="0" smtClean="0">
              <a:solidFill>
                <a:srgbClr val="009E47"/>
              </a:solidFill>
              <a:cs typeface="B Zar" pitchFamily="2" charset="-78"/>
            </a:endParaRPr>
          </a:p>
          <a:p>
            <a:pPr marL="1338263" indent="-255588" algn="r" rtl="1">
              <a:buNone/>
            </a:pPr>
            <a:r>
              <a:rPr lang="fa-IR" b="1" dirty="0" smtClean="0">
                <a:solidFill>
                  <a:srgbClr val="009E47"/>
                </a:solidFill>
                <a:cs typeface="B Zar" pitchFamily="2" charset="-78"/>
              </a:rPr>
              <a:t>ساختار لوویس </a:t>
            </a:r>
          </a:p>
          <a:p>
            <a:pPr algn="r" rtl="1">
              <a:buNone/>
            </a:pPr>
            <a:endParaRPr lang="fa-IR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هدف های آموزشی:</a:t>
            </a:r>
          </a:p>
          <a:p>
            <a:pPr algn="r" rtl="1">
              <a:buNone/>
            </a:pPr>
            <a:endParaRPr lang="fa-IR" sz="2400" b="1" dirty="0" smtClean="0">
              <a:solidFill>
                <a:srgbClr val="C00000"/>
              </a:solidFill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1- مهارت نامگذاری و فرمول نویسی برخی اکسیدهای نافلزی را کسب و در خود تقویت کند.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2- با یکی از روش های ساده براي رسم آرایش الکترون- نقطه ای و رسیدن به آرایش هشت تایی آشنا شود.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3- مهارت رسم ساختار لوویس برخی مولکول ها و یون ها را کسب و در خود تقویت کند</a:t>
            </a:r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/>
          <a:lstStyle/>
          <a:p>
            <a:pPr lvl="0" algn="ctr" rtl="1">
              <a:buNone/>
            </a:pPr>
            <a:r>
              <a:rPr lang="fa-IR" b="1" dirty="0" smtClean="0">
                <a:solidFill>
                  <a:srgbClr val="009E47"/>
                </a:solidFill>
                <a:cs typeface="B Zar" pitchFamily="2" charset="-78"/>
              </a:rPr>
              <a:t>خواص اکسیدهای فلزی</a:t>
            </a:r>
          </a:p>
          <a:p>
            <a:pPr lvl="0" algn="r" rtl="1">
              <a:buNone/>
            </a:pPr>
            <a:endParaRPr lang="fa-IR" b="1" dirty="0" smtClean="0">
              <a:solidFill>
                <a:srgbClr val="009E47"/>
              </a:solidFill>
              <a:cs typeface="B Zar" pitchFamily="2" charset="-78"/>
            </a:endParaRPr>
          </a:p>
          <a:p>
            <a:pPr algn="r" rtl="1">
              <a:buNone/>
            </a:pP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هدف های آموزشی:</a:t>
            </a:r>
          </a:p>
          <a:p>
            <a:pPr lvl="0" algn="r" rtl="1">
              <a:buNone/>
            </a:pPr>
            <a:endParaRPr lang="en-US" b="1" dirty="0" smtClean="0">
              <a:solidFill>
                <a:srgbClr val="009E47"/>
              </a:solidFill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1- با کاربردهای برخی اکسیدهای فلزی و نافلزی در زندگی آشنا شود.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2- مهارت تشخیص محلول اکسید فلزی از نافلزی را کسب کند.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3- با مفهوم اکسید اسیدی واکسید بازی آشنا شود.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4- به تاثير اکسیدهای اسیدی تولید شده بر محیط زیست پی برده و نسبت به کنترل و کاهش آنها توجه نشان دهد.</a:t>
            </a:r>
            <a:endParaRPr lang="en-US" dirty="0" smtClean="0">
              <a:cs typeface="B Zar" pitchFamily="2" charset="-78"/>
            </a:endParaRPr>
          </a:p>
          <a:p>
            <a:pPr algn="r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07736"/>
          </a:xfrm>
        </p:spPr>
        <p:txBody>
          <a:bodyPr>
            <a:normAutofit lnSpcReduction="10000"/>
          </a:bodyPr>
          <a:lstStyle/>
          <a:p>
            <a:pPr marL="1338263" lvl="0" indent="-255588" algn="just" rtl="1">
              <a:buNone/>
            </a:pPr>
            <a:r>
              <a:rPr lang="fa-IR" b="1" dirty="0" smtClean="0">
                <a:solidFill>
                  <a:srgbClr val="009E47"/>
                </a:solidFill>
                <a:cs typeface="B Zar" pitchFamily="2" charset="-78"/>
              </a:rPr>
              <a:t>چه بر سر هواکره می آوریم؟</a:t>
            </a:r>
            <a:endParaRPr lang="en-US" b="1" dirty="0" smtClean="0">
              <a:solidFill>
                <a:srgbClr val="009E47"/>
              </a:solidFill>
              <a:cs typeface="B Zar" pitchFamily="2" charset="-78"/>
            </a:endParaRPr>
          </a:p>
          <a:p>
            <a:pPr marL="1338263" lvl="0" indent="-255588" algn="just" rtl="1">
              <a:buNone/>
            </a:pPr>
            <a:r>
              <a:rPr lang="fa-IR" b="1" dirty="0" smtClean="0">
                <a:solidFill>
                  <a:srgbClr val="009E47"/>
                </a:solidFill>
                <a:cs typeface="B Zar" pitchFamily="2" charset="-78"/>
              </a:rPr>
              <a:t>اثر گلخانه ای</a:t>
            </a:r>
          </a:p>
          <a:p>
            <a:pPr marL="1338263" lvl="0" indent="-255588" algn="just" rtl="1">
              <a:buNone/>
            </a:pPr>
            <a:endParaRPr lang="fa-IR" b="1" dirty="0" smtClean="0">
              <a:solidFill>
                <a:srgbClr val="009E47"/>
              </a:solidFill>
              <a:cs typeface="B Zar" pitchFamily="2" charset="-78"/>
            </a:endParaRPr>
          </a:p>
          <a:p>
            <a:pPr algn="just" rtl="1">
              <a:buNone/>
            </a:pP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هدف های آموزشی:</a:t>
            </a:r>
          </a:p>
          <a:p>
            <a:pPr lvl="0" algn="just" rtl="1">
              <a:buNone/>
            </a:pPr>
            <a:endParaRPr lang="en-US" b="1" dirty="0" smtClean="0">
              <a:solidFill>
                <a:srgbClr val="009E47"/>
              </a:solidFill>
              <a:cs typeface="B Zar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Zar" pitchFamily="2" charset="-78"/>
              </a:rPr>
              <a:t>1- با تاثیر افزایش میزان کربن‏دی‏اکسید بر بخش های مختلف کره زمین آشنا شود.</a:t>
            </a:r>
            <a:endParaRPr lang="en-US" dirty="0" smtClean="0">
              <a:cs typeface="B Zar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Zar" pitchFamily="2" charset="-78"/>
              </a:rPr>
              <a:t>2- به عنوان یک شهروند آگاه به مسئولیت خود در حفظ محیط زیست با کاهش تولید کربن‏دی‏اکسید، عمل کند.</a:t>
            </a:r>
            <a:endParaRPr lang="en-US" dirty="0" smtClean="0">
              <a:cs typeface="B Zar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Zar" pitchFamily="2" charset="-78"/>
              </a:rPr>
              <a:t>3- با تحلیل داده ها، منبع تولید انرژی مناسب در جهت کاهش ردپای کربن‏دی‏اکسید را انتخاب کند.</a:t>
            </a:r>
            <a:endParaRPr lang="en-US" dirty="0" smtClean="0">
              <a:cs typeface="B Zar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Zar" pitchFamily="2" charset="-78"/>
              </a:rPr>
              <a:t>4- چگونگی تاثیر کربن‏دی‏اکسید در ایجاد اثر گلخانه ای را درک کند.</a:t>
            </a:r>
            <a:endParaRPr lang="en-US" dirty="0" smtClean="0">
              <a:cs typeface="B Zar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Zar" pitchFamily="2" charset="-78"/>
              </a:rPr>
              <a:t>5- چگونگی ایجاد اثر گلخانه ای را شرح دهد.</a:t>
            </a:r>
            <a:endParaRPr lang="en-US" dirty="0" smtClean="0">
              <a:cs typeface="B Zar" pitchFamily="2" charset="-78"/>
            </a:endParaRP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914400"/>
            <a:ext cx="5791200" cy="10668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solidFill>
                  <a:srgbClr val="C00000"/>
                </a:solidFill>
                <a:cs typeface="B Zar" pitchFamily="2" charset="-78"/>
              </a:rPr>
              <a:t>اثر گلخانه ای</a:t>
            </a:r>
            <a:endParaRPr lang="en-US" sz="3200" dirty="0">
              <a:solidFill>
                <a:srgbClr val="C00000"/>
              </a:solidFill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200" y="2249424"/>
            <a:ext cx="1981200" cy="432511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fa-IR" sz="2400" dirty="0" smtClean="0">
                <a:cs typeface="B Zar" pitchFamily="2" charset="-78"/>
              </a:rPr>
              <a:t>توانایی جذب و نشر دوباره انرژی فروسرخ است که باعث میشود یک گاز، گازگلخانه ای باشد</a:t>
            </a:r>
            <a:endParaRPr lang="en-US" sz="2400" dirty="0">
              <a:cs typeface="B Zar" pitchFamily="2" charset="-78"/>
            </a:endParaRPr>
          </a:p>
        </p:txBody>
      </p:sp>
      <p:pic>
        <p:nvPicPr>
          <p:cNvPr id="6" name="Picture 5" descr="em_radiation_atmosph_depth_stsci.jpg"/>
          <p:cNvPicPr/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381000" y="1219200"/>
            <a:ext cx="6705600" cy="5333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Zar" pitchFamily="2" charset="-78"/>
              </a:rPr>
              <a:t>گازهای گلخانه ای </a:t>
            </a:r>
            <a:endParaRPr lang="en-US" dirty="0">
              <a:cs typeface="B Zar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2590800"/>
          <a:ext cx="6781800" cy="3058668"/>
        </p:xfrm>
        <a:graphic>
          <a:graphicData uri="http://schemas.openxmlformats.org/drawingml/2006/table">
            <a:tbl>
              <a:tblPr/>
              <a:tblGrid>
                <a:gridCol w="339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B Zar"/>
                        </a:rPr>
                        <a:t>Major Greenhouse Gas 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B Zar"/>
                        </a:rPr>
                        <a:t>% of Greenhouse Effect 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B Zar"/>
                        </a:rPr>
                        <a:t>Water vapor 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B Zar"/>
                        </a:rPr>
                        <a:t>36% to 66% 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B Zar"/>
                        </a:rPr>
                        <a:t>Water vapor &amp; Cloud droplets 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B Zar"/>
                        </a:rPr>
                        <a:t>66% to 85% 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B Zar"/>
                        </a:rPr>
                        <a:t>Carbon dioxide 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B Zar"/>
                        </a:rPr>
                        <a:t>9% to 26% 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B Zar"/>
                        </a:rPr>
                        <a:t>Methane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B Zar"/>
                        </a:rPr>
                        <a:t>4% to 9% 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  <a:cs typeface="B Zar"/>
                        </a:rPr>
                        <a:t>Ozone </a:t>
                      </a:r>
                      <a:r>
                        <a:rPr lang="fa-IR" sz="2400" dirty="0" smtClean="0">
                          <a:latin typeface="Times New Roman"/>
                          <a:ea typeface="Times New Roman"/>
                          <a:cs typeface="B Zar"/>
                        </a:rPr>
                        <a:t>  </a:t>
                      </a:r>
                      <a:r>
                        <a:rPr lang="fa-IR" sz="1800" dirty="0" smtClean="0">
                          <a:latin typeface="Times New Roman"/>
                          <a:ea typeface="Times New Roman"/>
                          <a:cs typeface="B Zar"/>
                        </a:rPr>
                        <a:t>و </a:t>
                      </a:r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N2O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B Zar"/>
                        </a:rPr>
                        <a:t>3% to 7% 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Footer Placeholder 4"/>
          <p:cNvSpPr txBox="1">
            <a:spLocks/>
          </p:cNvSpPr>
          <p:nvPr/>
        </p:nvSpPr>
        <p:spPr>
          <a:xfrm>
            <a:off x="381000" y="381000"/>
            <a:ext cx="4983480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Zar" pitchFamily="2" charset="-78"/>
              </a:rPr>
              <a:t>گازهای گلخانه ای با اثر کمترشامل:</a:t>
            </a:r>
          </a:p>
          <a:p>
            <a:pPr algn="r" rtl="1"/>
            <a:r>
              <a:rPr lang="fa-IR" dirty="0" smtClean="0">
                <a:cs typeface="B Zar" pitchFamily="2" charset="-78"/>
              </a:rPr>
              <a:t> هگزا فلوراید گوگرد </a:t>
            </a:r>
            <a:r>
              <a:rPr lang="fa-IR" sz="2000" dirty="0" smtClean="0">
                <a:cs typeface="B Zar" pitchFamily="2" charset="-78"/>
              </a:rPr>
              <a:t>(</a:t>
            </a:r>
            <a:r>
              <a:rPr lang="en-US" sz="2000" dirty="0" smtClean="0">
                <a:latin typeface="Times New Roman" pitchFamily="18" charset="0"/>
                <a:cs typeface="B Zar" pitchFamily="2" charset="-78"/>
              </a:rPr>
              <a:t>SF</a:t>
            </a:r>
            <a:r>
              <a:rPr lang="en-US" sz="2000" baseline="-25000" dirty="0" smtClean="0">
                <a:latin typeface="Times New Roman" pitchFamily="18" charset="0"/>
                <a:cs typeface="B Zar" pitchFamily="2" charset="-78"/>
              </a:rPr>
              <a:t>6</a:t>
            </a:r>
            <a:r>
              <a:rPr lang="fa-IR" sz="2000" dirty="0" smtClean="0">
                <a:latin typeface="Times New Roman" pitchFamily="18" charset="0"/>
                <a:cs typeface="B Zar" pitchFamily="2" charset="-78"/>
              </a:rPr>
              <a:t>) </a:t>
            </a:r>
          </a:p>
          <a:p>
            <a:pPr algn="r" rtl="1"/>
            <a:r>
              <a:rPr lang="fa-IR" dirty="0" smtClean="0">
                <a:cs typeface="B Zar" pitchFamily="2" charset="-78"/>
              </a:rPr>
              <a:t>هیدروفلوروکربن </a:t>
            </a:r>
            <a:r>
              <a:rPr lang="fa-IR" sz="2000" dirty="0" smtClean="0">
                <a:latin typeface="Times New Roman" pitchFamily="18" charset="0"/>
                <a:cs typeface="B Zar" pitchFamily="2" charset="-78"/>
              </a:rPr>
              <a:t>(</a:t>
            </a:r>
            <a:r>
              <a:rPr lang="en-US" sz="2000" dirty="0" smtClean="0">
                <a:latin typeface="Times New Roman" pitchFamily="18" charset="0"/>
                <a:cs typeface="B Zar" pitchFamily="2" charset="-78"/>
              </a:rPr>
              <a:t>HFCS</a:t>
            </a:r>
            <a:r>
              <a:rPr lang="fa-IR" sz="2000" dirty="0" smtClean="0">
                <a:latin typeface="Times New Roman" pitchFamily="18" charset="0"/>
                <a:cs typeface="B Zar" pitchFamily="2" charset="-78"/>
              </a:rPr>
              <a:t>) </a:t>
            </a:r>
          </a:p>
          <a:p>
            <a:pPr algn="r" rtl="1"/>
            <a:r>
              <a:rPr lang="fa-IR" dirty="0" smtClean="0">
                <a:cs typeface="B Zar" pitchFamily="2" charset="-78"/>
              </a:rPr>
              <a:t>کلروفلوئوروکربن ها (</a:t>
            </a:r>
            <a:r>
              <a:rPr lang="en-US" sz="2000" dirty="0" smtClean="0">
                <a:latin typeface="Times New Roman" pitchFamily="18" charset="0"/>
                <a:cs typeface="B Zar" pitchFamily="2" charset="-78"/>
              </a:rPr>
              <a:t>CFCs</a:t>
            </a:r>
            <a:r>
              <a:rPr lang="fa-IR" dirty="0" smtClean="0">
                <a:cs typeface="B Zar" pitchFamily="2" charset="-78"/>
              </a:rPr>
              <a:t>)</a:t>
            </a:r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76400"/>
            <a:ext cx="4038600" cy="4325112"/>
          </a:xfrm>
        </p:spPr>
        <p:txBody>
          <a:bodyPr/>
          <a:lstStyle/>
          <a:p>
            <a:pPr algn="just" rtl="1">
              <a:buNone/>
            </a:pPr>
            <a:r>
              <a:rPr lang="fa-IR" sz="2400" dirty="0" smtClean="0">
                <a:cs typeface="B Zar" pitchFamily="2" charset="-78"/>
              </a:rPr>
              <a:t>حالت ارتعلش کربن دی اکسید</a:t>
            </a:r>
            <a:r>
              <a:rPr lang="en-US" sz="2400" dirty="0" smtClean="0">
                <a:cs typeface="B Zar" pitchFamily="2" charset="-78"/>
              </a:rPr>
              <a:t> </a:t>
            </a:r>
            <a:r>
              <a:rPr lang="en-US" sz="2000" dirty="0" smtClean="0">
                <a:cs typeface="B Zar" pitchFamily="2" charset="-78"/>
              </a:rPr>
              <a:t>(a)</a:t>
            </a:r>
            <a:r>
              <a:rPr lang="en-US" sz="2400" dirty="0" smtClean="0">
                <a:cs typeface="B Zar" pitchFamily="2" charset="-78"/>
              </a:rPr>
              <a:t> </a:t>
            </a:r>
            <a:r>
              <a:rPr lang="fa-IR" sz="2400" dirty="0" smtClean="0">
                <a:cs typeface="B Zar" pitchFamily="2" charset="-78"/>
              </a:rPr>
              <a:t>متقارن است و در نتیجه هیچ جابجایی خالص در </a:t>
            </a:r>
            <a:r>
              <a:rPr lang="en-US" sz="2400" dirty="0" smtClean="0">
                <a:cs typeface="B Zar" pitchFamily="2" charset="-78"/>
              </a:rPr>
              <a:t>“</a:t>
            </a:r>
            <a:r>
              <a:rPr lang="fa-IR" sz="2400" dirty="0" smtClean="0">
                <a:cs typeface="B Zar" pitchFamily="2" charset="-78"/>
              </a:rPr>
              <a:t>مرکز بار ایجاد</a:t>
            </a:r>
            <a:r>
              <a:rPr lang="en-US" sz="2400" dirty="0" smtClean="0">
                <a:cs typeface="B Zar" pitchFamily="2" charset="-78"/>
              </a:rPr>
              <a:t>“</a:t>
            </a:r>
            <a:r>
              <a:rPr lang="fa-IR" sz="2400" dirty="0" smtClean="0">
                <a:cs typeface="B Zar" pitchFamily="2" charset="-78"/>
              </a:rPr>
              <a:t> نشده</a:t>
            </a:r>
            <a:r>
              <a:rPr lang="en-US" sz="2400" dirty="0" smtClean="0">
                <a:cs typeface="B Zar" pitchFamily="2" charset="-78"/>
              </a:rPr>
              <a:t> </a:t>
            </a:r>
            <a:r>
              <a:rPr lang="fa-IR" sz="2400" dirty="0" smtClean="0">
                <a:cs typeface="B Zar" pitchFamily="2" charset="-78"/>
              </a:rPr>
              <a:t>و جذب پرتو فروسرخ ندارد.</a:t>
            </a:r>
          </a:p>
          <a:p>
            <a:pPr algn="just" rtl="1">
              <a:buNone/>
            </a:pPr>
            <a:endParaRPr lang="fa-IR" sz="2400" dirty="0" smtClean="0">
              <a:cs typeface="B Zar" pitchFamily="2" charset="-78"/>
            </a:endParaRPr>
          </a:p>
          <a:p>
            <a:pPr algn="just" rtl="1">
              <a:buNone/>
            </a:pPr>
            <a:r>
              <a:rPr lang="fa-IR" sz="2400" dirty="0" smtClean="0">
                <a:cs typeface="B Zar" pitchFamily="2" charset="-78"/>
              </a:rPr>
              <a:t>حالت های  </a:t>
            </a:r>
            <a:r>
              <a:rPr lang="en-US" sz="2000" dirty="0" smtClean="0">
                <a:cs typeface="B Zar" pitchFamily="2" charset="-78"/>
              </a:rPr>
              <a:t>(b)  </a:t>
            </a:r>
            <a:r>
              <a:rPr lang="fa-IR" sz="2000" dirty="0" smtClean="0">
                <a:cs typeface="B Zar" pitchFamily="2" charset="-78"/>
              </a:rPr>
              <a:t>  </a:t>
            </a:r>
            <a:r>
              <a:rPr lang="fa-IR" sz="2400" dirty="0" smtClean="0">
                <a:cs typeface="B Zar" pitchFamily="2" charset="-78"/>
              </a:rPr>
              <a:t>و </a:t>
            </a:r>
            <a:r>
              <a:rPr lang="en-US" sz="2400" dirty="0" smtClean="0">
                <a:cs typeface="B Zar" pitchFamily="2" charset="-78"/>
              </a:rPr>
              <a:t> </a:t>
            </a:r>
            <a:r>
              <a:rPr lang="en-US" sz="2000" dirty="0" smtClean="0">
                <a:cs typeface="B Zar" pitchFamily="2" charset="-78"/>
              </a:rPr>
              <a:t>(c)</a:t>
            </a:r>
            <a:r>
              <a:rPr lang="en-US" sz="2400" dirty="0" smtClean="0">
                <a:cs typeface="B Zar" pitchFamily="2" charset="-78"/>
              </a:rPr>
              <a:t> </a:t>
            </a:r>
            <a:r>
              <a:rPr lang="fa-IR" sz="2400" dirty="0" smtClean="0">
                <a:cs typeface="B Zar" pitchFamily="2" charset="-78"/>
              </a:rPr>
              <a:t>جابجایی در </a:t>
            </a:r>
            <a:r>
              <a:rPr lang="en-US" sz="2400" dirty="0" smtClean="0">
                <a:cs typeface="B Zar" pitchFamily="2" charset="-78"/>
              </a:rPr>
              <a:t>"</a:t>
            </a:r>
            <a:r>
              <a:rPr lang="fa-IR" sz="2400" dirty="0" smtClean="0">
                <a:cs typeface="B Zar" pitchFamily="2" charset="-78"/>
              </a:rPr>
              <a:t>مرکز بار</a:t>
            </a:r>
            <a:r>
              <a:rPr lang="en-US" sz="2400" dirty="0" smtClean="0">
                <a:cs typeface="B Zar" pitchFamily="2" charset="-78"/>
              </a:rPr>
              <a:t>”</a:t>
            </a:r>
            <a:r>
              <a:rPr lang="fa-IR" sz="2400" dirty="0" smtClean="0">
                <a:cs typeface="B Zar" pitchFamily="2" charset="-78"/>
              </a:rPr>
              <a:t>و ایجاد یک</a:t>
            </a:r>
            <a:r>
              <a:rPr lang="en-US" sz="2400" dirty="0" smtClean="0">
                <a:cs typeface="B Zar" pitchFamily="2" charset="-78"/>
              </a:rPr>
              <a:t> "</a:t>
            </a:r>
            <a:r>
              <a:rPr lang="fa-IR" sz="2400" dirty="0" smtClean="0">
                <a:cs typeface="B Zar" pitchFamily="2" charset="-78"/>
              </a:rPr>
              <a:t>گشتاور دو قطبی</a:t>
            </a:r>
            <a:r>
              <a:rPr lang="en-US" sz="2400" dirty="0" smtClean="0">
                <a:cs typeface="B Zar" pitchFamily="2" charset="-78"/>
              </a:rPr>
              <a:t>”</a:t>
            </a:r>
            <a:r>
              <a:rPr lang="fa-IR" sz="2400" dirty="0" smtClean="0">
                <a:cs typeface="B Zar" pitchFamily="2" charset="-78"/>
              </a:rPr>
              <a:t> و بنابراین جذب پرتو فروسرخ دارد و در نتیجه </a:t>
            </a:r>
            <a:r>
              <a:rPr lang="en-US" sz="2400" dirty="0" smtClean="0">
                <a:cs typeface="B Zar" pitchFamily="2" charset="-78"/>
              </a:rPr>
              <a:t>CO2 </a:t>
            </a:r>
            <a:r>
              <a:rPr lang="fa-IR" sz="2400" dirty="0" smtClean="0">
                <a:cs typeface="B Zar" pitchFamily="2" charset="-78"/>
              </a:rPr>
              <a:t>یک گاز گلخانه ای است.</a:t>
            </a:r>
            <a:endParaRPr lang="en-US" sz="2400" dirty="0" smtClean="0">
              <a:cs typeface="B Zar" pitchFamily="2" charset="-78"/>
            </a:endParaRPr>
          </a:p>
          <a:p>
            <a:pPr algn="just" rtl="1"/>
            <a:endParaRPr lang="en-US" dirty="0">
              <a:cs typeface="B Zar" pitchFamily="2" charset="-78"/>
            </a:endParaRPr>
          </a:p>
        </p:txBody>
      </p:sp>
      <p:pic>
        <p:nvPicPr>
          <p:cNvPr id="7" name="Picture 6" descr="carb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2235200" cy="1676400"/>
          </a:xfrm>
          <a:prstGeom prst="rect">
            <a:avLst/>
          </a:prstGeom>
        </p:spPr>
      </p:pic>
      <p:pic>
        <p:nvPicPr>
          <p:cNvPr id="9" name="Picture 8" descr="x8d35.png"/>
          <p:cNvPicPr>
            <a:picLocks noChangeAspect="1"/>
          </p:cNvPicPr>
          <p:nvPr/>
        </p:nvPicPr>
        <p:blipFill>
          <a:blip r:embed="rId3" cstate="print"/>
          <a:srcRect l="5844" t="3319" r="14293" b="9688"/>
          <a:stretch>
            <a:fillRect/>
          </a:stretch>
        </p:blipFill>
        <p:spPr>
          <a:xfrm>
            <a:off x="228600" y="2743200"/>
            <a:ext cx="4134678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2590800"/>
          </a:xfrm>
        </p:spPr>
        <p:txBody>
          <a:bodyPr>
            <a:normAutofit/>
          </a:bodyPr>
          <a:lstStyle/>
          <a:p>
            <a:pPr algn="just" rtl="1"/>
            <a:r>
              <a:rPr lang="fa-IR" sz="2400" dirty="0" smtClean="0">
                <a:cs typeface="B Zar" pitchFamily="2" charset="-78"/>
              </a:rPr>
              <a:t>گازهای گلخانه‏ای مختلف طول موج های متفاوتی از مادون قرمز را جذب می کنند</a:t>
            </a:r>
            <a:r>
              <a:rPr lang="en-US" sz="2400" dirty="0" smtClean="0">
                <a:cs typeface="B Zar" pitchFamily="2" charset="-78"/>
              </a:rPr>
              <a:t>. </a:t>
            </a:r>
            <a:r>
              <a:rPr lang="fa-IR" sz="2400" dirty="0" smtClean="0">
                <a:cs typeface="B Zar" pitchFamily="2" charset="-78"/>
              </a:rPr>
              <a:t>در واقع، مولکول ها اغلب دارای بیش از یک حالت نوسانی هستند که اجازه می دهد تا طول موج های متفاوتی از</a:t>
            </a:r>
            <a:r>
              <a:rPr lang="en-US" sz="2400" dirty="0" smtClean="0">
                <a:cs typeface="B Zar" pitchFamily="2" charset="-78"/>
              </a:rPr>
              <a:t>IR </a:t>
            </a:r>
            <a:r>
              <a:rPr lang="fa-IR" sz="2400" dirty="0" smtClean="0">
                <a:cs typeface="B Zar" pitchFamily="2" charset="-78"/>
              </a:rPr>
              <a:t> را جذب کنند. </a:t>
            </a:r>
          </a:p>
          <a:p>
            <a:pPr algn="just" rtl="1"/>
            <a:r>
              <a:rPr lang="ar-SA" sz="2400" dirty="0" smtClean="0">
                <a:cs typeface="B Zar" pitchFamily="2" charset="-78"/>
              </a:rPr>
              <a:t>در فر</a:t>
            </a:r>
            <a:r>
              <a:rPr lang="fa-IR" sz="2400" dirty="0" smtClean="0">
                <a:cs typeface="B Zar" pitchFamily="2" charset="-78"/>
              </a:rPr>
              <a:t>ا</a:t>
            </a:r>
            <a:r>
              <a:rPr lang="ar-SA" sz="2400" dirty="0" smtClean="0">
                <a:cs typeface="B Zar" pitchFamily="2" charset="-78"/>
              </a:rPr>
              <a:t>یند جذب،</a:t>
            </a:r>
            <a:r>
              <a:rPr lang="fa-IR" sz="2400" dirty="0" smtClean="0">
                <a:cs typeface="B Zar" pitchFamily="2" charset="-78"/>
              </a:rPr>
              <a:t> </a:t>
            </a:r>
            <a:r>
              <a:rPr lang="ar-SA" sz="2400" dirty="0" smtClean="0">
                <a:cs typeface="B Zar" pitchFamily="2" charset="-78"/>
              </a:rPr>
              <a:t>فرکانس هایی از </a:t>
            </a:r>
            <a:r>
              <a:rPr lang="fa-IR" sz="2400" dirty="0" smtClean="0">
                <a:cs typeface="B Zar" pitchFamily="2" charset="-78"/>
              </a:rPr>
              <a:t>پرتو فروسرخ </a:t>
            </a:r>
            <a:r>
              <a:rPr lang="ar-SA" sz="2400" dirty="0" smtClean="0">
                <a:cs typeface="B Zar" pitchFamily="2" charset="-78"/>
              </a:rPr>
              <a:t>که با فرکانس های ارتعاشی طبیعی مولکول مورد نظر تطبیق </a:t>
            </a:r>
            <a:r>
              <a:rPr lang="fa-IR" sz="2400" dirty="0" smtClean="0">
                <a:cs typeface="B Zar" pitchFamily="2" charset="-78"/>
              </a:rPr>
              <a:t>می </a:t>
            </a:r>
            <a:r>
              <a:rPr lang="ar-SA" sz="2400" dirty="0" smtClean="0">
                <a:cs typeface="B Zar" pitchFamily="2" charset="-78"/>
              </a:rPr>
              <a:t>کند جذب خواهد شد و </a:t>
            </a:r>
            <a:r>
              <a:rPr lang="fa-IR" sz="2400" dirty="0" smtClean="0">
                <a:cs typeface="B Zar" pitchFamily="2" charset="-78"/>
              </a:rPr>
              <a:t>به همین دلیل سهم هر گاز در ایجاد اثر گلخانه ای متفاوت بوده و تعیین دقیق آن ممکن نیست.</a:t>
            </a:r>
            <a:endParaRPr lang="en-US" sz="2400" dirty="0">
              <a:cs typeface="B Zar" pitchFamily="2" charset="-78"/>
            </a:endParaRPr>
          </a:p>
        </p:txBody>
      </p:sp>
      <p:pic>
        <p:nvPicPr>
          <p:cNvPr id="7" name="Picture 2" descr="H:\shimi10- zemn khedmat\h2ovi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733800"/>
            <a:ext cx="603504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2gne97vdumgn3.cloudfront.net/api/file/e7tUdZiTqWDCQfaHkV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90600"/>
            <a:ext cx="6553199" cy="5456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800" b="1" dirty="0" smtClean="0">
                <a:solidFill>
                  <a:srgbClr val="C00000"/>
                </a:solidFill>
                <a:cs typeface="B Zar" pitchFamily="2" charset="-78"/>
              </a:rPr>
              <a:t> چرا نیتروژن و اکسیژن گاز گلخانه ای نیستند؟</a:t>
            </a:r>
            <a:endParaRPr lang="en-US" sz="2800" b="1" dirty="0">
              <a:solidFill>
                <a:srgbClr val="C00000"/>
              </a:solidFill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Zar" pitchFamily="2" charset="-78"/>
              </a:rPr>
              <a:t>مولکول دو اتمی جورهسته و ناقطبی اند.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حالت نوسانی و ارتعاشی بسیار متقارن دارند 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مرکز جرم سیستم همیشه در یک نقطه بین دو اتم باقی می ماند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امواج الکترومغناطیسی تمایلی به برهمکنش و یا انتقال انرژی به چنین  مولکول های دو اتمی ندارند</a:t>
            </a:r>
            <a:endParaRPr lang="en-US" sz="2400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SA" b="1" dirty="0" smtClean="0">
                <a:cs typeface="B Zar" pitchFamily="2" charset="-78"/>
              </a:rPr>
              <a:t>هواکره</a:t>
            </a:r>
            <a:endParaRPr lang="fa-IR" b="1" dirty="0" smtClean="0">
              <a:cs typeface="B Zar" pitchFamily="2" charset="-78"/>
            </a:endParaRPr>
          </a:p>
          <a:p>
            <a:pPr marL="904875" indent="-255588" algn="r" rtl="1"/>
            <a:r>
              <a:rPr lang="ar-SA" dirty="0" smtClean="0">
                <a:cs typeface="B Zar" pitchFamily="2" charset="-78"/>
              </a:rPr>
              <a:t>تروپوسفر (</a:t>
            </a:r>
            <a:r>
              <a:rPr lang="en-US" sz="2000" dirty="0" smtClean="0">
                <a:cs typeface="B Zar" pitchFamily="2" charset="-78"/>
              </a:rPr>
              <a:t>Troposphere</a:t>
            </a:r>
            <a:r>
              <a:rPr lang="ar-SA" dirty="0" smtClean="0">
                <a:cs typeface="B Zar" pitchFamily="2" charset="-78"/>
              </a:rPr>
              <a:t>) </a:t>
            </a:r>
            <a:endParaRPr lang="fa-IR" dirty="0" smtClean="0">
              <a:cs typeface="B Zar" pitchFamily="2" charset="-78"/>
            </a:endParaRPr>
          </a:p>
          <a:p>
            <a:pPr marL="904875" indent="-255588" algn="r" rtl="1"/>
            <a:r>
              <a:rPr lang="ar-SA" dirty="0" smtClean="0">
                <a:cs typeface="B Zar" pitchFamily="2" charset="-78"/>
              </a:rPr>
              <a:t>استراتوسفر ( </a:t>
            </a:r>
            <a:r>
              <a:rPr lang="en-US" sz="2000" dirty="0" smtClean="0">
                <a:cs typeface="B Zar" pitchFamily="2" charset="-78"/>
              </a:rPr>
              <a:t>Stratosphere</a:t>
            </a:r>
            <a:r>
              <a:rPr lang="ar-SA" dirty="0" smtClean="0">
                <a:cs typeface="B Zar" pitchFamily="2" charset="-78"/>
              </a:rPr>
              <a:t>) </a:t>
            </a:r>
            <a:endParaRPr lang="fa-IR" dirty="0" smtClean="0">
              <a:cs typeface="B Zar" pitchFamily="2" charset="-78"/>
            </a:endParaRPr>
          </a:p>
          <a:p>
            <a:pPr marL="904875" indent="-255588" algn="r" rtl="1"/>
            <a:r>
              <a:rPr lang="ar-SA" dirty="0" smtClean="0">
                <a:cs typeface="B Zar" pitchFamily="2" charset="-78"/>
              </a:rPr>
              <a:t>مزوسفر (</a:t>
            </a:r>
            <a:r>
              <a:rPr lang="en-US" sz="2000" dirty="0" smtClean="0">
                <a:cs typeface="B Zar" pitchFamily="2" charset="-78"/>
              </a:rPr>
              <a:t>Mesosphere</a:t>
            </a:r>
            <a:r>
              <a:rPr lang="ar-SA" dirty="0" smtClean="0">
                <a:cs typeface="B Zar" pitchFamily="2" charset="-78"/>
              </a:rPr>
              <a:t>) </a:t>
            </a:r>
            <a:endParaRPr lang="fa-IR" dirty="0" smtClean="0">
              <a:cs typeface="B Zar" pitchFamily="2" charset="-78"/>
            </a:endParaRPr>
          </a:p>
          <a:p>
            <a:pPr marL="904875" indent="-255588" algn="r" rtl="1"/>
            <a:r>
              <a:rPr lang="ar-SA" dirty="0" smtClean="0">
                <a:cs typeface="B Zar" pitchFamily="2" charset="-78"/>
              </a:rPr>
              <a:t>ترموسفر</a:t>
            </a:r>
            <a:r>
              <a:rPr lang="fa-IR" dirty="0" smtClean="0">
                <a:cs typeface="B Zar" pitchFamily="2" charset="-78"/>
              </a:rPr>
              <a:t> (</a:t>
            </a:r>
            <a:r>
              <a:rPr lang="ar-SA" dirty="0" smtClean="0">
                <a:cs typeface="B Zar" pitchFamily="2" charset="-78"/>
              </a:rPr>
              <a:t> </a:t>
            </a:r>
            <a:r>
              <a:rPr lang="en-US" sz="2000" dirty="0" smtClean="0">
                <a:cs typeface="B Zar" pitchFamily="2" charset="-78"/>
              </a:rPr>
              <a:t>Thermosphere</a:t>
            </a:r>
            <a:r>
              <a:rPr lang="ar-SA" dirty="0" smtClean="0">
                <a:cs typeface="B Zar" pitchFamily="2" charset="-78"/>
              </a:rPr>
              <a:t>) </a:t>
            </a:r>
            <a:endParaRPr lang="fa-IR" dirty="0" smtClean="0">
              <a:cs typeface="B Zar" pitchFamily="2" charset="-78"/>
            </a:endParaRPr>
          </a:p>
          <a:p>
            <a:pPr marL="904875" indent="-255588" algn="r" rtl="1"/>
            <a:r>
              <a:rPr lang="ar-SA" dirty="0" smtClean="0">
                <a:cs typeface="B Zar" pitchFamily="2" charset="-78"/>
              </a:rPr>
              <a:t>اگزوسفر(</a:t>
            </a:r>
            <a:r>
              <a:rPr lang="en-US" sz="2000" dirty="0" smtClean="0">
                <a:cs typeface="B Zar" pitchFamily="2" charset="-78"/>
              </a:rPr>
              <a:t>Exosphere</a:t>
            </a:r>
            <a:r>
              <a:rPr lang="ar-SA" dirty="0" smtClean="0">
                <a:cs typeface="B Zar" pitchFamily="2" charset="-78"/>
              </a:rPr>
              <a:t>) </a:t>
            </a:r>
            <a:endParaRPr lang="fa-IR" dirty="0" smtClean="0">
              <a:cs typeface="B Zar" pitchFamily="2" charset="-78"/>
            </a:endParaRPr>
          </a:p>
          <a:p>
            <a:pPr algn="r" rtl="1"/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>
            <a:normAutofit/>
          </a:bodyPr>
          <a:lstStyle/>
          <a:p>
            <a:pPr lvl="0" algn="r" rtl="1">
              <a:buNone/>
            </a:pPr>
            <a:r>
              <a:rPr lang="fa-IR" b="1" dirty="0" smtClean="0">
                <a:solidFill>
                  <a:srgbClr val="009E47"/>
                </a:solidFill>
                <a:cs typeface="B Zar" pitchFamily="2" charset="-78"/>
              </a:rPr>
              <a:t>شیمی سبز راهی برای محافظت هواکره</a:t>
            </a:r>
          </a:p>
          <a:p>
            <a:pPr lvl="0" algn="r" rtl="1">
              <a:buNone/>
            </a:pPr>
            <a:endParaRPr lang="fa-IR" b="1" dirty="0" smtClean="0">
              <a:solidFill>
                <a:srgbClr val="009E47"/>
              </a:solidFill>
              <a:cs typeface="B Zar" pitchFamily="2" charset="-78"/>
            </a:endParaRPr>
          </a:p>
          <a:p>
            <a:pPr algn="r" rtl="1">
              <a:buNone/>
            </a:pPr>
            <a:r>
              <a:rPr lang="fa-IR" b="1" dirty="0" smtClean="0">
                <a:solidFill>
                  <a:srgbClr val="C00000"/>
                </a:solidFill>
                <a:cs typeface="B Zar" pitchFamily="2" charset="-78"/>
              </a:rPr>
              <a:t>هدف های آموزشی:</a:t>
            </a:r>
          </a:p>
          <a:p>
            <a:pPr lvl="0" algn="r" rtl="1">
              <a:buNone/>
            </a:pPr>
            <a:endParaRPr lang="en-US" dirty="0" smtClean="0">
              <a:solidFill>
                <a:srgbClr val="009E47"/>
              </a:solidFill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1- با شیمی سبز به عنوان راهی برای محافظت هواکره آشنا شود.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2- با برخی راه های پیشنهادی شیمی سبز برای کاهش آلودگی هواکره آشنا شود.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3- نسبت به نقش شیمی در حفظ وکاهش مصرف منابع طبیعی نگرش مثبت پیدا کند.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4- دریابد که در تولید هر ماده باید جنبه های توسعه پایدار را در نظر بگیرد.</a:t>
            </a:r>
            <a:endParaRPr lang="en-US" dirty="0" smtClean="0">
              <a:cs typeface="B Zar" pitchFamily="2" charset="-78"/>
            </a:endParaRPr>
          </a:p>
          <a:p>
            <a:pPr algn="r">
              <a:buNone/>
            </a:pPr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Zar" pitchFamily="2" charset="-78"/>
              </a:rPr>
              <a:t>شیمی سبز</a:t>
            </a:r>
            <a:endParaRPr lang="en-US" dirty="0">
              <a:cs typeface="B Zar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>
            <a:normAutofit fontScale="92500" lnSpcReduction="20000"/>
          </a:bodyPr>
          <a:lstStyle/>
          <a:p>
            <a:pPr algn="r" rtl="1">
              <a:buNone/>
            </a:pPr>
            <a:r>
              <a:rPr lang="fa-IR" b="1" dirty="0" smtClean="0">
                <a:solidFill>
                  <a:srgbClr val="009E47"/>
                </a:solidFill>
                <a:cs typeface="B Zar" pitchFamily="2" charset="-78"/>
              </a:rPr>
              <a:t>سوخت سبز</a:t>
            </a:r>
          </a:p>
          <a:p>
            <a:pPr algn="r" rtl="1">
              <a:buNone/>
            </a:pPr>
            <a:r>
              <a:rPr lang="fa-IR" dirty="0" smtClean="0">
                <a:solidFill>
                  <a:srgbClr val="C00000"/>
                </a:solidFill>
                <a:cs typeface="B Zar" pitchFamily="2" charset="-78"/>
              </a:rPr>
              <a:t>مزایا:</a:t>
            </a:r>
          </a:p>
          <a:p>
            <a:pPr algn="r" rtl="1"/>
            <a:r>
              <a:rPr lang="ar-SA" dirty="0" smtClean="0">
                <a:cs typeface="B Zar" pitchFamily="2" charset="-78"/>
              </a:rPr>
              <a:t>منابع تولیدی از گیاهان، پسماند کیاهی</a:t>
            </a:r>
            <a:endParaRPr lang="fa-IR" dirty="0" smtClean="0">
              <a:cs typeface="B Zar" pitchFamily="2" charset="-78"/>
            </a:endParaRPr>
          </a:p>
          <a:p>
            <a:pPr algn="r" rtl="1"/>
            <a:r>
              <a:rPr lang="ar-SA" dirty="0" smtClean="0">
                <a:cs typeface="B Zar" pitchFamily="2" charset="-78"/>
              </a:rPr>
              <a:t>تجدیدپذیری</a:t>
            </a:r>
            <a:endParaRPr lang="fa-IR" dirty="0" smtClean="0">
              <a:cs typeface="B Zar" pitchFamily="2" charset="-78"/>
            </a:endParaRPr>
          </a:p>
          <a:p>
            <a:pPr algn="r" rtl="1"/>
            <a:r>
              <a:rPr lang="ar-SA" dirty="0" smtClean="0">
                <a:cs typeface="B Zar" pitchFamily="2" charset="-78"/>
              </a:rPr>
              <a:t>کاهش وابستگی به انرژی خارجی و </a:t>
            </a:r>
            <a:r>
              <a:rPr lang="fa-IR" dirty="0" smtClean="0">
                <a:cs typeface="B Zar" pitchFamily="2" charset="-78"/>
              </a:rPr>
              <a:t>ت</a:t>
            </a:r>
            <a:r>
              <a:rPr lang="ar-SA" dirty="0" smtClean="0">
                <a:cs typeface="B Zar" pitchFamily="2" charset="-78"/>
              </a:rPr>
              <a:t>ولید در هر منطقه</a:t>
            </a:r>
            <a:endParaRPr lang="fa-IR" dirty="0" smtClean="0">
              <a:cs typeface="B Zar" pitchFamily="2" charset="-78"/>
            </a:endParaRPr>
          </a:p>
          <a:p>
            <a:pPr algn="r" rtl="1"/>
            <a:r>
              <a:rPr lang="ar-SA" dirty="0" smtClean="0">
                <a:cs typeface="B Zar" pitchFamily="2" charset="-78"/>
              </a:rPr>
              <a:t>انگیزش اقتصادی، اشتغال زایی و توسعه بخش کشاورزی</a:t>
            </a:r>
            <a:endParaRPr lang="fa-IR" dirty="0" smtClean="0">
              <a:cs typeface="B Zar" pitchFamily="2" charset="-78"/>
            </a:endParaRPr>
          </a:p>
          <a:p>
            <a:pPr algn="r" rtl="1"/>
            <a:endParaRPr lang="fa-IR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solidFill>
                  <a:srgbClr val="C00000"/>
                </a:solidFill>
                <a:cs typeface="B Zar" pitchFamily="2" charset="-78"/>
              </a:rPr>
              <a:t>معایب:</a:t>
            </a:r>
          </a:p>
          <a:p>
            <a:pPr algn="r" rtl="1">
              <a:buFont typeface="Wingdings" pitchFamily="2" charset="2"/>
              <a:buChar char="Ø"/>
            </a:pPr>
            <a:r>
              <a:rPr lang="ar-SA" dirty="0" smtClean="0">
                <a:cs typeface="B Zar" pitchFamily="2" charset="-78"/>
              </a:rPr>
              <a:t>انرژی تولید شده کمتر ودر نتیجه مصرف بیشتر سوخت </a:t>
            </a:r>
            <a:endParaRPr lang="fa-IR" dirty="0" smtClean="0">
              <a:cs typeface="B Zar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ar-SA" dirty="0" smtClean="0">
                <a:cs typeface="B Zar" pitchFamily="2" charset="-78"/>
              </a:rPr>
              <a:t>تهیه ماشین آلات لازم برای کاشت و</a:t>
            </a:r>
            <a:r>
              <a:rPr lang="fa-IR" dirty="0" smtClean="0">
                <a:cs typeface="B Zar" pitchFamily="2" charset="-78"/>
              </a:rPr>
              <a:t> </a:t>
            </a:r>
            <a:r>
              <a:rPr lang="ar-SA" dirty="0" smtClean="0">
                <a:cs typeface="B Zar" pitchFamily="2" charset="-78"/>
              </a:rPr>
              <a:t>برداشت، کربن دی اکسید تولید می کند</a:t>
            </a:r>
            <a:endParaRPr lang="fa-IR" dirty="0" smtClean="0">
              <a:cs typeface="B Zar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ar-SA" dirty="0" smtClean="0">
                <a:cs typeface="B Zar" pitchFamily="2" charset="-78"/>
              </a:rPr>
              <a:t>سرمایه گذاری برای کارخانه ها، دستگاه ها برای پالایش سوخت برای کارکرد بهتر</a:t>
            </a:r>
            <a:endParaRPr lang="fa-IR" dirty="0" smtClean="0">
              <a:cs typeface="B Zar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Zar" pitchFamily="2" charset="-78"/>
              </a:rPr>
              <a:t>مصرف آب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762000"/>
          </a:xfrm>
        </p:spPr>
        <p:txBody>
          <a:bodyPr>
            <a:normAutofit/>
          </a:bodyPr>
          <a:lstStyle/>
          <a:p>
            <a:pPr algn="r" rtl="1"/>
            <a:r>
              <a:rPr lang="fa-IR" sz="2800" b="1" dirty="0" smtClean="0">
                <a:cs typeface="B Zar" pitchFamily="2" charset="-78"/>
              </a:rPr>
              <a:t>پلاستیک سبز</a:t>
            </a:r>
            <a:endParaRPr lang="en-US" sz="2800" b="1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791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buNone/>
            </a:pPr>
            <a:r>
              <a:rPr lang="fa-IR" sz="2400" dirty="0" smtClean="0">
                <a:solidFill>
                  <a:srgbClr val="C00000"/>
                </a:solidFill>
                <a:cs typeface="B Zar" pitchFamily="2" charset="-78"/>
              </a:rPr>
              <a:t>مزایا: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منشا تجدید پذیری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به زمان کمتری برای تجزیه شدن نیاز دارد(زیست تخریب پذیر )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کاهش مصرف انرژی(65%)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کاهش اثر گلخانه ای(58%)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بازگردانی راحت تر 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فاقد مواد سمی( دوستدار طبیعت)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کاهش وابستگی به منابع نفتی داخلی و خارجی</a:t>
            </a:r>
          </a:p>
          <a:p>
            <a:pPr algn="r" rtl="1"/>
            <a:endParaRPr lang="en-US" sz="2400" dirty="0" smtClean="0">
              <a:cs typeface="B Zar" pitchFamily="2" charset="-78"/>
            </a:endParaRPr>
          </a:p>
        </p:txBody>
      </p:sp>
      <p:pic>
        <p:nvPicPr>
          <p:cNvPr id="6" name="Picture 5" descr="Biodegradable Plastics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09600" y="4724400"/>
            <a:ext cx="2438400" cy="186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smtClean="0">
                <a:solidFill>
                  <a:srgbClr val="C00000"/>
                </a:solidFill>
                <a:cs typeface="B Zar" pitchFamily="2" charset="-78"/>
              </a:rPr>
              <a:t>معایب( در پلاستیک های مختلف):</a:t>
            </a:r>
            <a:endParaRPr lang="fa-IR" dirty="0" smtClean="0">
              <a:solidFill>
                <a:srgbClr val="C00000"/>
              </a:solidFill>
              <a:cs typeface="B Zar" pitchFamily="2" charset="-78"/>
            </a:endParaRPr>
          </a:p>
          <a:p>
            <a:pPr algn="r" rtl="1"/>
            <a:r>
              <a:rPr lang="fa-IR" dirty="0" smtClean="0">
                <a:cs typeface="B Zar" pitchFamily="2" charset="-78"/>
              </a:rPr>
              <a:t>نقطه ذوب پایین</a:t>
            </a:r>
          </a:p>
          <a:p>
            <a:pPr algn="r" rtl="1"/>
            <a:r>
              <a:rPr lang="fa-IR" dirty="0" smtClean="0">
                <a:cs typeface="B Zar" pitchFamily="2" charset="-78"/>
              </a:rPr>
              <a:t>استحکام نسبتا کم</a:t>
            </a:r>
          </a:p>
          <a:p>
            <a:pPr algn="r" rtl="1"/>
            <a:r>
              <a:rPr lang="fa-IR" dirty="0" smtClean="0">
                <a:cs typeface="B Zar" pitchFamily="2" charset="-78"/>
              </a:rPr>
              <a:t>ضد آب ضعیف</a:t>
            </a:r>
          </a:p>
          <a:p>
            <a:pPr algn="r" rtl="1"/>
            <a:r>
              <a:rPr lang="fa-IR" dirty="0" smtClean="0">
                <a:cs typeface="B Zar" pitchFamily="2" charset="-78"/>
              </a:rPr>
              <a:t>هزینه زیاد تولید پلیمر</a:t>
            </a:r>
          </a:p>
          <a:p>
            <a:pPr algn="r" rtl="1"/>
            <a:r>
              <a:rPr lang="fa-IR" dirty="0" smtClean="0">
                <a:cs typeface="B Zar" pitchFamily="2" charset="-78"/>
              </a:rPr>
              <a:t>محدودیت استفاده</a:t>
            </a:r>
          </a:p>
          <a:p>
            <a:pPr algn="r" rtl="1"/>
            <a:r>
              <a:rPr lang="fa-IR" dirty="0" smtClean="0">
                <a:cs typeface="B Zar" pitchFamily="2" charset="-78"/>
              </a:rPr>
              <a:t>مقاومت گرمایی کم</a:t>
            </a:r>
          </a:p>
          <a:p>
            <a:pPr algn="r" rtl="1"/>
            <a:r>
              <a:rPr lang="fa-IR" dirty="0" smtClean="0">
                <a:cs typeface="B Zar" pitchFamily="2" charset="-78"/>
              </a:rPr>
              <a:t>شکنندگی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572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b="1" dirty="0" smtClean="0">
                <a:cs typeface="B Zar" pitchFamily="2" charset="-78"/>
              </a:rPr>
              <a:t>دفن کربن‏دی‏اکسید</a:t>
            </a:r>
            <a:endParaRPr lang="en-US" b="1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>
            <a:normAutofit/>
          </a:bodyPr>
          <a:lstStyle/>
          <a:p>
            <a:pPr algn="r" rtl="1"/>
            <a:endParaRPr lang="fa-IR" sz="2400" dirty="0" smtClean="0">
              <a:cs typeface="B Zar" pitchFamily="2" charset="-78"/>
            </a:endParaRPr>
          </a:p>
          <a:p>
            <a:pPr algn="r" rtl="1"/>
            <a:endParaRPr lang="fa-IR" sz="2400" dirty="0" smtClean="0">
              <a:cs typeface="B Zar" pitchFamily="2" charset="-78"/>
            </a:endParaRPr>
          </a:p>
          <a:p>
            <a:pPr algn="r" rtl="1"/>
            <a:endParaRPr lang="fa-IR" sz="2400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sz="2400" dirty="0" smtClean="0">
                <a:solidFill>
                  <a:srgbClr val="C00000"/>
                </a:solidFill>
                <a:cs typeface="B Zar" pitchFamily="2" charset="-78"/>
              </a:rPr>
              <a:t>مزایا: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کاهش غلظت کربن دی اکسید هواکره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کاهش اثر گلخانه ای و اثرات آن</a:t>
            </a:r>
          </a:p>
          <a:p>
            <a:pPr algn="r" rtl="1">
              <a:buNone/>
            </a:pPr>
            <a:r>
              <a:rPr lang="fa-IR" sz="2400" dirty="0" smtClean="0">
                <a:solidFill>
                  <a:srgbClr val="C00000"/>
                </a:solidFill>
                <a:cs typeface="B Zar" pitchFamily="2" charset="-78"/>
              </a:rPr>
              <a:t>معایب: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گران بودن فن‏آوری جداسازی و جمع آوری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فضای مورد نیاز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صرف انرژی بالا</a:t>
            </a:r>
          </a:p>
          <a:p>
            <a:pPr algn="r" rtl="1"/>
            <a:endParaRPr lang="fa-IR" sz="2400" dirty="0" smtClean="0">
              <a:cs typeface="B Zar" pitchFamily="2" charset="-78"/>
            </a:endParaRPr>
          </a:p>
          <a:p>
            <a:pPr algn="r" rtl="1"/>
            <a:endParaRPr lang="fa-IR" sz="2400" dirty="0" smtClean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/>
          <a:lstStyle/>
          <a:p>
            <a:pPr lvl="0" algn="ctr" rtl="1">
              <a:buNone/>
            </a:pPr>
            <a:r>
              <a:rPr lang="fa-IR" b="1" dirty="0" smtClean="0">
                <a:solidFill>
                  <a:srgbClr val="009E47"/>
                </a:solidFill>
                <a:cs typeface="B Zar" pitchFamily="2" charset="-78"/>
              </a:rPr>
              <a:t>اوزون، دگرشکلی از اکسیژن</a:t>
            </a:r>
          </a:p>
          <a:p>
            <a:pPr lvl="0" algn="ctr" rtl="1">
              <a:buNone/>
            </a:pPr>
            <a:endParaRPr lang="fa-IR" b="1" dirty="0" smtClean="0">
              <a:solidFill>
                <a:srgbClr val="009E47"/>
              </a:solidFill>
              <a:cs typeface="B Zar" pitchFamily="2" charset="-78"/>
            </a:endParaRPr>
          </a:p>
          <a:p>
            <a:pPr algn="r" rtl="1">
              <a:buNone/>
            </a:pPr>
            <a:r>
              <a:rPr lang="fa-IR" b="1" dirty="0" smtClean="0">
                <a:solidFill>
                  <a:srgbClr val="C00000"/>
                </a:solidFill>
                <a:cs typeface="B Zar" pitchFamily="2" charset="-78"/>
              </a:rPr>
              <a:t>هدف های آموزشی:</a:t>
            </a:r>
          </a:p>
          <a:p>
            <a:pPr lvl="0" algn="r" rtl="1">
              <a:buNone/>
            </a:pP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1- با گاز اوزون و خواص آن آشنا شود.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2- به اثر حفاظتی لايه اوزون در برابر تابش های فرابنفش پی ببرد.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3- مفهوم واکنش برگشت‏پذیر را درک کند.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4- با چگونگی تولید اوزون تروپوسفری و آثار آن آشنا شود.</a:t>
            </a:r>
            <a:endParaRPr lang="en-US" dirty="0" smtClean="0">
              <a:cs typeface="B Zar" pitchFamily="2" charset="-78"/>
            </a:endParaRPr>
          </a:p>
          <a:p>
            <a:pPr algn="r">
              <a:buNone/>
            </a:pPr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85800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 smtClean="0">
                <a:cs typeface="B Zar" pitchFamily="2" charset="-78"/>
              </a:rPr>
              <a:t>اوزون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2936"/>
          </a:xfrm>
        </p:spPr>
        <p:txBody>
          <a:bodyPr>
            <a:normAutofit fontScale="77500" lnSpcReduction="20000"/>
          </a:bodyPr>
          <a:lstStyle/>
          <a:p>
            <a:pPr algn="r" rtl="1"/>
            <a:r>
              <a:rPr lang="ar-SA" dirty="0" smtClean="0">
                <a:cs typeface="B Zar" pitchFamily="2" charset="-78"/>
              </a:rPr>
              <a:t>گازی آبی رنگ با بوی تند وناپایدار </a:t>
            </a:r>
            <a:endParaRPr lang="fa-IR" dirty="0" smtClean="0">
              <a:cs typeface="B Zar" pitchFamily="2" charset="-78"/>
            </a:endParaRPr>
          </a:p>
          <a:p>
            <a:pPr algn="r" rtl="1"/>
            <a:r>
              <a:rPr lang="fa-IR" dirty="0" smtClean="0">
                <a:cs typeface="B Zar" pitchFamily="2" charset="-78"/>
              </a:rPr>
              <a:t>در حالت مایع به رنگ آبی تیره و به شکل جامد بنفش - سیاه است</a:t>
            </a:r>
            <a:r>
              <a:rPr lang="en-US" dirty="0" smtClean="0">
                <a:cs typeface="B Zar" pitchFamily="2" charset="-78"/>
              </a:rPr>
              <a:t>.</a:t>
            </a:r>
            <a:endParaRPr lang="fa-IR" dirty="0" smtClean="0">
              <a:cs typeface="B Zar" pitchFamily="2" charset="-78"/>
            </a:endParaRPr>
          </a:p>
          <a:p>
            <a:pPr algn="r" rtl="1"/>
            <a:r>
              <a:rPr lang="fa-IR" dirty="0" smtClean="0">
                <a:cs typeface="B Zar" pitchFamily="2" charset="-78"/>
              </a:rPr>
              <a:t>با تغییر فاز، مولکول با هم نزدیک تر و منطقه جذب تغییر کرده و رنگ نیز تغییر می کند</a:t>
            </a:r>
            <a:r>
              <a:rPr lang="en-US" dirty="0" smtClean="0">
                <a:cs typeface="B Zar" pitchFamily="2" charset="-78"/>
              </a:rPr>
              <a:t>.</a:t>
            </a:r>
          </a:p>
          <a:p>
            <a:pPr algn="r" rtl="1"/>
            <a:r>
              <a:rPr lang="en-US" dirty="0" smtClean="0">
                <a:cs typeface="B Zar" pitchFamily="2" charset="-78"/>
              </a:rPr>
              <a:t/>
            </a:r>
            <a:br>
              <a:rPr lang="en-US" dirty="0" smtClean="0">
                <a:cs typeface="B Zar" pitchFamily="2" charset="-78"/>
              </a:rPr>
            </a:br>
            <a:r>
              <a:rPr lang="en-US" dirty="0" smtClean="0">
                <a:cs typeface="B Zar" pitchFamily="2" charset="-78"/>
              </a:rPr>
              <a:t/>
            </a:r>
            <a:br>
              <a:rPr lang="en-US" dirty="0" smtClean="0">
                <a:cs typeface="B Zar" pitchFamily="2" charset="-78"/>
              </a:rPr>
            </a:br>
            <a:r>
              <a:rPr lang="ar-SA" dirty="0" smtClean="0">
                <a:cs typeface="B Zar" pitchFamily="2" charset="-78"/>
              </a:rPr>
              <a:t>قدرت گند زدائی بالا</a:t>
            </a:r>
            <a:r>
              <a:rPr lang="en-US" dirty="0" smtClean="0">
                <a:cs typeface="B Zar" pitchFamily="2" charset="-78"/>
              </a:rPr>
              <a:t/>
            </a:r>
            <a:br>
              <a:rPr lang="en-US" dirty="0" smtClean="0">
                <a:cs typeface="B Zar" pitchFamily="2" charset="-78"/>
              </a:rPr>
            </a:br>
            <a:r>
              <a:rPr lang="en-US" dirty="0" smtClean="0">
                <a:cs typeface="B Zar" pitchFamily="2" charset="-78"/>
              </a:rPr>
              <a:t/>
            </a:r>
            <a:br>
              <a:rPr lang="en-US" dirty="0" smtClean="0">
                <a:cs typeface="B Zar" pitchFamily="2" charset="-78"/>
              </a:rPr>
            </a:br>
            <a:r>
              <a:rPr lang="ar-SA" dirty="0" smtClean="0">
                <a:cs typeface="B Zar" pitchFamily="2" charset="-78"/>
              </a:rPr>
              <a:t>خصوصیات میکروب کشی اوزون بیانگر پتانسیل بالای اکسایش آن می باشد. تحقیقات نشان می دهد که گند زدائی توسط اوزون، حاصل اثر مستقیم آن بر باکتریها و تجزیه دیواره سلولی باکتریها می باشد با توجه به قدرت بالای گند زدائی اوزون در مقایسه با کلر (25 برابر ) و سایر گندزداها ، زمان کمتری جهت تکمیل فرایند گندزدائی نیاز می باشد. </a:t>
            </a:r>
            <a:r>
              <a:rPr lang="en-US" dirty="0" smtClean="0">
                <a:cs typeface="B Zar" pitchFamily="2" charset="-78"/>
              </a:rPr>
              <a:t/>
            </a:r>
            <a:br>
              <a:rPr lang="en-US" dirty="0" smtClean="0">
                <a:cs typeface="B Zar" pitchFamily="2" charset="-78"/>
              </a:rPr>
            </a:br>
            <a:r>
              <a:rPr lang="en-US" dirty="0" smtClean="0">
                <a:cs typeface="B Zar" pitchFamily="2" charset="-78"/>
              </a:rPr>
              <a:t/>
            </a:r>
            <a:br>
              <a:rPr lang="en-US" dirty="0" smtClean="0">
                <a:cs typeface="B Zar" pitchFamily="2" charset="-78"/>
              </a:rPr>
            </a:br>
            <a:r>
              <a:rPr lang="ar-SA" dirty="0" smtClean="0">
                <a:cs typeface="B Zar" pitchFamily="2" charset="-78"/>
              </a:rPr>
              <a:t>اوزون به عنوان یک اکسنده قوی</a:t>
            </a:r>
            <a:r>
              <a:rPr lang="en-US" dirty="0" smtClean="0">
                <a:cs typeface="B Zar" pitchFamily="2" charset="-78"/>
              </a:rPr>
              <a:t/>
            </a:r>
            <a:br>
              <a:rPr lang="en-US" dirty="0" smtClean="0">
                <a:cs typeface="B Zar" pitchFamily="2" charset="-78"/>
              </a:rPr>
            </a:br>
            <a:r>
              <a:rPr lang="en-US" dirty="0" smtClean="0">
                <a:cs typeface="B Zar" pitchFamily="2" charset="-78"/>
              </a:rPr>
              <a:t/>
            </a:r>
            <a:br>
              <a:rPr lang="en-US" dirty="0" smtClean="0">
                <a:cs typeface="B Zar" pitchFamily="2" charset="-78"/>
              </a:rPr>
            </a:br>
            <a:r>
              <a:rPr lang="ar-SA" dirty="0" smtClean="0">
                <a:cs typeface="B Zar" pitchFamily="2" charset="-78"/>
              </a:rPr>
              <a:t>اوزون مصارف زیادی در تصفیه آب آشامیدنی از قبیل کنترل طعم </a:t>
            </a:r>
            <a:r>
              <a:rPr lang="fa-IR" dirty="0" smtClean="0">
                <a:cs typeface="B Zar" pitchFamily="2" charset="-78"/>
              </a:rPr>
              <a:t>،</a:t>
            </a:r>
            <a:r>
              <a:rPr lang="ar-SA" dirty="0" smtClean="0">
                <a:cs typeface="B Zar" pitchFamily="2" charset="-78"/>
              </a:rPr>
              <a:t> بو</a:t>
            </a:r>
            <a:r>
              <a:rPr lang="fa-IR" dirty="0" smtClean="0">
                <a:cs typeface="B Zar" pitchFamily="2" charset="-78"/>
              </a:rPr>
              <a:t>،</a:t>
            </a:r>
            <a:r>
              <a:rPr lang="ar-SA" dirty="0" smtClean="0">
                <a:cs typeface="B Zar" pitchFamily="2" charset="-78"/>
              </a:rPr>
              <a:t> رنگ و حذف آهن و منگنز دارد</a:t>
            </a:r>
            <a:r>
              <a:rPr lang="en-US" dirty="0" smtClean="0">
                <a:cs typeface="B Zar" pitchFamily="2" charset="-78"/>
              </a:rPr>
              <a:t> .</a:t>
            </a:r>
            <a:r>
              <a:rPr lang="ar-SA" dirty="0" smtClean="0">
                <a:cs typeface="B Zar" pitchFamily="2" charset="-78"/>
              </a:rPr>
              <a:t>قدرت این اکسید کننده در شفاف سازی منابع آب با کیفیت پائین مانند آبهای بازیافتی مهم می باشد اوزون مواد معدنی زائد را بطور کامل اکسید نموده و موجب ته نشینی و حذف آنها می گردد</a:t>
            </a:r>
            <a:r>
              <a:rPr lang="en-US" dirty="0" smtClean="0">
                <a:cs typeface="B Zar" pitchFamily="2" charset="-78"/>
              </a:rPr>
              <a:t>.</a:t>
            </a:r>
          </a:p>
          <a:p>
            <a:pPr algn="r"/>
            <a:endParaRPr lang="en-US" dirty="0">
              <a:cs typeface="B Zar" pitchFamily="2" charset="-78"/>
            </a:endParaRPr>
          </a:p>
        </p:txBody>
      </p:sp>
      <p:pic>
        <p:nvPicPr>
          <p:cNvPr id="57346" name="Picture 2" descr="http://www.rugusavay.com/wp-content/uploads/2016/04/ozon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0000"/>
          </a:blip>
          <a:srcRect l="39569" r="12949" b="34591"/>
          <a:stretch>
            <a:fillRect/>
          </a:stretch>
        </p:blipFill>
        <p:spPr bwMode="auto">
          <a:xfrm rot="20301595">
            <a:off x="154982" y="708734"/>
            <a:ext cx="1582615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31536"/>
          </a:xfrm>
        </p:spPr>
        <p:txBody>
          <a:bodyPr>
            <a:normAutofit/>
          </a:bodyPr>
          <a:lstStyle/>
          <a:p>
            <a:pPr lvl="0" algn="ctr" rtl="1">
              <a:buNone/>
            </a:pPr>
            <a:r>
              <a:rPr lang="fa-IR" b="1" dirty="0" smtClean="0">
                <a:solidFill>
                  <a:srgbClr val="009E47"/>
                </a:solidFill>
                <a:cs typeface="B Zar" pitchFamily="2" charset="-78"/>
              </a:rPr>
              <a:t>خواص و رفتار گازها</a:t>
            </a:r>
          </a:p>
          <a:p>
            <a:pPr lvl="0" algn="r" rtl="1">
              <a:buNone/>
            </a:pPr>
            <a:endParaRPr lang="fa-IR" b="1" dirty="0" smtClean="0">
              <a:solidFill>
                <a:srgbClr val="009E47"/>
              </a:solidFill>
              <a:cs typeface="B Zar" pitchFamily="2" charset="-78"/>
            </a:endParaRPr>
          </a:p>
          <a:p>
            <a:pPr algn="r" rtl="1">
              <a:buNone/>
            </a:pPr>
            <a:r>
              <a:rPr lang="fa-IR" b="1" dirty="0" smtClean="0">
                <a:solidFill>
                  <a:srgbClr val="C00000"/>
                </a:solidFill>
                <a:cs typeface="B Zar" pitchFamily="2" charset="-78"/>
              </a:rPr>
              <a:t>هدف های آموزشی:</a:t>
            </a:r>
          </a:p>
          <a:p>
            <a:pPr lvl="0" algn="r" rtl="1">
              <a:buNone/>
            </a:pPr>
            <a:endParaRPr lang="en-US" b="1" dirty="0" smtClean="0">
              <a:solidFill>
                <a:srgbClr val="009E47"/>
              </a:solidFill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1- مفهوم تراکم پذیری گازها را درک کند.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2- اثر تغییر دما، فشار و مقدار گاز را بر حجم آن توضیح دهد.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3- اثر تغییر حجم گازها با تغییر دما و فشار را از دید مولکولی توصیف کند.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4- با قانون آووگادرو آشنا شود.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5- با مفهوم شرایط استاندارد و حجم مولی گازها دراین شرایط آشنا شود.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6- مهارت تبدیل مول و جرم گاز به حجم آن در شرایط استاندارد را کسب و در خود تقویت کند.</a:t>
            </a:r>
            <a:endParaRPr lang="en-US" dirty="0" smtClean="0">
              <a:cs typeface="B Zar" pitchFamily="2" charset="-78"/>
            </a:endParaRPr>
          </a:p>
          <a:p>
            <a:pPr algn="r">
              <a:buNone/>
            </a:pPr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3717" r="12214" b="65605"/>
          <a:stretch>
            <a:fillRect/>
          </a:stretch>
        </p:blipFill>
        <p:spPr bwMode="auto">
          <a:xfrm>
            <a:off x="990600" y="1447800"/>
            <a:ext cx="6858000" cy="38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79628" r="23106" b="6590"/>
          <a:stretch>
            <a:fillRect/>
          </a:stretch>
        </p:blipFill>
        <p:spPr bwMode="auto">
          <a:xfrm>
            <a:off x="1752600" y="5410200"/>
            <a:ext cx="5588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0D8C-A3A5-4F77-ACDE-5D6D4D981267}" type="datetime1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http://chemistry-dept.talif.sch.ir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31847"/>
          <a:stretch>
            <a:fillRect/>
          </a:stretch>
        </p:blipFill>
        <p:spPr bwMode="auto">
          <a:xfrm>
            <a:off x="914400" y="533400"/>
            <a:ext cx="7176712" cy="598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cs typeface="B Zar" pitchFamily="2" charset="-78"/>
              </a:rPr>
              <a:t>تروپوسفر 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Troposphere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SA" dirty="0" smtClean="0">
                <a:cs typeface="B Zar" pitchFamily="2" charset="-78"/>
              </a:rPr>
              <a:t>ضخامت حدود 12 كيلومتر</a:t>
            </a:r>
            <a:endParaRPr lang="fa-IR" dirty="0" smtClean="0">
              <a:cs typeface="B Zar" pitchFamily="2" charset="-78"/>
            </a:endParaRPr>
          </a:p>
          <a:p>
            <a:pPr algn="just" rtl="1"/>
            <a:r>
              <a:rPr lang="ar-SA" dirty="0" smtClean="0">
                <a:cs typeface="B Zar" pitchFamily="2" charset="-78"/>
              </a:rPr>
              <a:t>كاهش دما در جهت قائم حدود</a:t>
            </a:r>
            <a:r>
              <a:rPr lang="en-US" sz="2000" dirty="0" smtClean="0">
                <a:cs typeface="B Zar" pitchFamily="2" charset="-78"/>
              </a:rPr>
              <a:t>C</a:t>
            </a:r>
            <a:r>
              <a:rPr lang="en-US" dirty="0" smtClean="0">
                <a:cs typeface="B Zar" pitchFamily="2" charset="-78"/>
              </a:rPr>
              <a:t> </a:t>
            </a:r>
            <a:r>
              <a:rPr lang="ar-SA" dirty="0" smtClean="0">
                <a:cs typeface="B Zar" pitchFamily="2" charset="-78"/>
              </a:rPr>
              <a:t> °6 در هر 1000 متر. </a:t>
            </a:r>
            <a:endParaRPr lang="fa-IR" dirty="0" smtClean="0">
              <a:cs typeface="B Zar" pitchFamily="2" charset="-78"/>
            </a:endParaRPr>
          </a:p>
          <a:p>
            <a:pPr algn="just" rtl="1"/>
            <a:r>
              <a:rPr lang="ar-SA" dirty="0" smtClean="0">
                <a:cs typeface="B Zar" pitchFamily="2" charset="-78"/>
              </a:rPr>
              <a:t>به طور كلی مجموعه پديده‌های اتمسفری كه هوا ناميده ميشود در اين لايه قابل بررسی هستند. </a:t>
            </a:r>
            <a:endParaRPr lang="fa-IR" dirty="0" smtClean="0">
              <a:cs typeface="B Zar" pitchFamily="2" charset="-78"/>
            </a:endParaRPr>
          </a:p>
          <a:p>
            <a:pPr algn="just" rtl="1"/>
            <a:r>
              <a:rPr lang="ar-SA" dirty="0" smtClean="0">
                <a:cs typeface="B Zar" pitchFamily="2" charset="-78"/>
              </a:rPr>
              <a:t>با افزایش ارتفاع، دما کاهش می یابد. زیرا هر چه از سطح زمین دورتر شویم گرمای</a:t>
            </a:r>
            <a:r>
              <a:rPr lang="en-US" dirty="0" smtClean="0">
                <a:cs typeface="B Zar" pitchFamily="2" charset="-78"/>
              </a:rPr>
              <a:t> </a:t>
            </a:r>
            <a:r>
              <a:rPr lang="ar-SA" dirty="0" smtClean="0">
                <a:cs typeface="B Zar" pitchFamily="2" charset="-78"/>
              </a:rPr>
              <a:t>منعکس شده از زمین که از خورشید گرفته است کمتر هوا را گرم می کند، از طرفی با افزایش ارتفاع غلظت هوا کاهش می یابد و قابلیت جذب مستقیم انر</a:t>
            </a:r>
            <a:r>
              <a:rPr lang="fa-IR" dirty="0" smtClean="0">
                <a:cs typeface="B Zar" pitchFamily="2" charset="-78"/>
              </a:rPr>
              <a:t>ژ</a:t>
            </a:r>
            <a:r>
              <a:rPr lang="ar-SA" dirty="0" smtClean="0">
                <a:cs typeface="B Zar" pitchFamily="2" charset="-78"/>
              </a:rPr>
              <a:t>ی حرارتی خورشید به وسیله هوا کمترمی شود</a:t>
            </a:r>
            <a:r>
              <a:rPr lang="fa-IR" dirty="0" smtClean="0">
                <a:cs typeface="B Zar" pitchFamily="2" charset="-78"/>
              </a:rPr>
              <a:t>.</a:t>
            </a:r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/>
          <a:lstStyle/>
          <a:p>
            <a:pPr lvl="0" algn="ctr" rtl="1">
              <a:buNone/>
            </a:pPr>
            <a:r>
              <a:rPr lang="fa-IR" b="1" dirty="0" smtClean="0">
                <a:solidFill>
                  <a:srgbClr val="009E47"/>
                </a:solidFill>
                <a:cs typeface="B Zar" pitchFamily="2" charset="-78"/>
              </a:rPr>
              <a:t>از هر گاز چقدر؟</a:t>
            </a:r>
          </a:p>
          <a:p>
            <a:pPr lvl="0" algn="ctr" rtl="1">
              <a:buNone/>
            </a:pPr>
            <a:endParaRPr lang="fa-IR" b="1" dirty="0" smtClean="0">
              <a:solidFill>
                <a:srgbClr val="009E47"/>
              </a:solidFill>
              <a:cs typeface="B Zar" pitchFamily="2" charset="-78"/>
            </a:endParaRPr>
          </a:p>
          <a:p>
            <a:pPr algn="r" rtl="1">
              <a:buNone/>
            </a:pPr>
            <a:r>
              <a:rPr lang="fa-IR" b="1" dirty="0" smtClean="0">
                <a:solidFill>
                  <a:srgbClr val="C00000"/>
                </a:solidFill>
                <a:cs typeface="B Zar" pitchFamily="2" charset="-78"/>
              </a:rPr>
              <a:t>هدف های آموزشی:</a:t>
            </a:r>
          </a:p>
          <a:p>
            <a:pPr lvl="0" algn="r" rtl="1">
              <a:buNone/>
            </a:pP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1- با مفهوم استوکیومتری آشنا شود.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2- بتواند نسبت مولی میان مواد شرکت کننده در واکنش را بنویسید.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3- مهارت حل مسائل استوکیومتری واکنش را با استفاده از عامل تبدیل مناسب، کسب و در خود تقویت کند.</a:t>
            </a:r>
            <a:endParaRPr lang="en-US" dirty="0" smtClean="0">
              <a:cs typeface="B Zar" pitchFamily="2" charset="-78"/>
            </a:endParaRPr>
          </a:p>
          <a:p>
            <a:pPr algn="r">
              <a:buNone/>
            </a:pPr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2936"/>
          </a:xfrm>
        </p:spPr>
        <p:txBody>
          <a:bodyPr/>
          <a:lstStyle/>
          <a:p>
            <a:pPr lvl="0" algn="ctr" rtl="1">
              <a:buNone/>
            </a:pPr>
            <a:r>
              <a:rPr lang="fa-IR" b="1" dirty="0" smtClean="0">
                <a:solidFill>
                  <a:srgbClr val="009E47"/>
                </a:solidFill>
                <a:cs typeface="B Zar" pitchFamily="2" charset="-78"/>
              </a:rPr>
              <a:t>تولید آمونیاک، کاربردی از واکنش گازها در صنعت</a:t>
            </a:r>
          </a:p>
          <a:p>
            <a:pPr lvl="0" algn="r" rtl="1">
              <a:buNone/>
            </a:pPr>
            <a:endParaRPr lang="fa-IR" b="1" dirty="0" smtClean="0">
              <a:solidFill>
                <a:srgbClr val="009E47"/>
              </a:solidFill>
              <a:cs typeface="B Zar" pitchFamily="2" charset="-78"/>
            </a:endParaRPr>
          </a:p>
          <a:p>
            <a:pPr algn="r" rtl="1">
              <a:buNone/>
            </a:pPr>
            <a:r>
              <a:rPr lang="fa-IR" b="1" dirty="0" smtClean="0">
                <a:solidFill>
                  <a:srgbClr val="C00000"/>
                </a:solidFill>
                <a:cs typeface="B Zar" pitchFamily="2" charset="-78"/>
              </a:rPr>
              <a:t>هدف های آموزشی:</a:t>
            </a:r>
          </a:p>
          <a:p>
            <a:pPr lvl="0" algn="r" rtl="1">
              <a:buNone/>
            </a:pP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1- با فرایند هابر به عنوان کاربرد صنعتی گازها آشنا شود.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2- به اهمیت شیمی در توسعه­ي صنعتی، کشاورزی و افزایش تولید فراورده های شیمیایی پی ببرد.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3- با نقش تلاش و پشتکار دانشمندان در یافتن شرایط بهینه برای تولید یک فراورده آشنا شود.</a:t>
            </a:r>
            <a:endParaRPr lang="en-US" dirty="0" smtClean="0">
              <a:cs typeface="B Zar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Zar" pitchFamily="2" charset="-78"/>
              </a:rPr>
              <a:t>4- با یکی دیگر از کاربردهای گاز نیتروژن آشنا شود.</a:t>
            </a:r>
            <a:endParaRPr lang="en-US" dirty="0" smtClean="0">
              <a:cs typeface="B Zar" pitchFamily="2" charset="-78"/>
            </a:endParaRPr>
          </a:p>
          <a:p>
            <a:pPr algn="r">
              <a:buNone/>
            </a:pPr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>
                <a:cs typeface="B Zar" pitchFamily="2" charset="-78"/>
              </a:rPr>
              <a:t>استراتوسفر </a:t>
            </a:r>
            <a:r>
              <a:rPr lang="fa-IR" dirty="0" smtClean="0">
                <a:cs typeface="B Zar" pitchFamily="2" charset="-78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Stratosphere</a:t>
            </a:r>
            <a:r>
              <a:rPr lang="ar-SA" dirty="0" smtClean="0">
                <a:cs typeface="B Zar" pitchFamily="2" charset="-78"/>
              </a:rPr>
              <a:t>)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SA" dirty="0" smtClean="0">
                <a:cs typeface="B Zar" pitchFamily="2" charset="-78"/>
              </a:rPr>
              <a:t>50-12 کیلومتر  </a:t>
            </a:r>
            <a:endParaRPr lang="fa-IR" dirty="0" smtClean="0">
              <a:cs typeface="B Zar" pitchFamily="2" charset="-78"/>
            </a:endParaRPr>
          </a:p>
          <a:p>
            <a:pPr algn="just" rtl="1"/>
            <a:r>
              <a:rPr lang="ar-SA" dirty="0" smtClean="0">
                <a:cs typeface="B Zar" pitchFamily="2" charset="-78"/>
              </a:rPr>
              <a:t>افزايش تدريجی دما از ويژگی آن است، جذب پرتوهای فرابنفش نور خورشید</a:t>
            </a:r>
            <a:r>
              <a:rPr lang="fa-IR" dirty="0" smtClean="0">
                <a:cs typeface="B Zar" pitchFamily="2" charset="-78"/>
              </a:rPr>
              <a:t> </a:t>
            </a:r>
            <a:r>
              <a:rPr lang="ar-SA" dirty="0" smtClean="0">
                <a:cs typeface="B Zar" pitchFamily="2" charset="-78"/>
              </a:rPr>
              <a:t>و تبدیل </a:t>
            </a:r>
            <a:r>
              <a:rPr lang="fa-IR" dirty="0" smtClean="0">
                <a:cs typeface="B Zar" pitchFamily="2" charset="-78"/>
              </a:rPr>
              <a:t>کردن به </a:t>
            </a:r>
            <a:r>
              <a:rPr lang="ar-SA" dirty="0" smtClean="0">
                <a:cs typeface="B Zar" pitchFamily="2" charset="-78"/>
              </a:rPr>
              <a:t>پرتوهای فرو سرخ</a:t>
            </a:r>
            <a:endParaRPr lang="en-US" dirty="0" smtClean="0">
              <a:cs typeface="B Zar" pitchFamily="2" charset="-78"/>
            </a:endParaRPr>
          </a:p>
          <a:p>
            <a:pPr algn="just" rtl="1"/>
            <a:r>
              <a:rPr lang="ar-SA" dirty="0" smtClean="0">
                <a:cs typeface="B Zar" pitchFamily="2" charset="-78"/>
              </a:rPr>
              <a:t>ميزان نسبتاً زياد گاز اوزون (</a:t>
            </a:r>
            <a:r>
              <a:rPr lang="en-US" dirty="0" smtClean="0">
                <a:cs typeface="B Zar" pitchFamily="2" charset="-78"/>
              </a:rPr>
              <a:t>O</a:t>
            </a:r>
            <a:r>
              <a:rPr lang="en-US" baseline="-25000" dirty="0" smtClean="0">
                <a:cs typeface="B Zar" pitchFamily="2" charset="-78"/>
              </a:rPr>
              <a:t>3</a:t>
            </a:r>
            <a:r>
              <a:rPr lang="ar-SA" dirty="0" smtClean="0">
                <a:cs typeface="B Zar" pitchFamily="2" charset="-78"/>
              </a:rPr>
              <a:t>) </a:t>
            </a:r>
            <a:r>
              <a:rPr lang="fa-IR" dirty="0" smtClean="0">
                <a:cs typeface="B Zar" pitchFamily="2" charset="-78"/>
              </a:rPr>
              <a:t>با </a:t>
            </a:r>
            <a:r>
              <a:rPr lang="ar-SA" dirty="0" smtClean="0">
                <a:cs typeface="B Zar" pitchFamily="2" charset="-78"/>
              </a:rPr>
              <a:t>ضخامتی حدود 1</a:t>
            </a:r>
            <a:r>
              <a:rPr lang="fa-IR" smtClean="0">
                <a:cs typeface="B Zar" pitchFamily="2" charset="-78"/>
              </a:rPr>
              <a:t>5</a:t>
            </a:r>
            <a:r>
              <a:rPr lang="ar-SA" smtClean="0">
                <a:cs typeface="B Zar" pitchFamily="2" charset="-78"/>
              </a:rPr>
              <a:t> </a:t>
            </a:r>
            <a:r>
              <a:rPr lang="ar-SA" dirty="0" smtClean="0">
                <a:cs typeface="B Zar" pitchFamily="2" charset="-78"/>
              </a:rPr>
              <a:t>تا 30 كيلومتر </a:t>
            </a:r>
            <a:endParaRPr lang="fa-IR" dirty="0" smtClean="0">
              <a:cs typeface="B Zar" pitchFamily="2" charset="-78"/>
            </a:endParaRPr>
          </a:p>
          <a:p>
            <a:pPr algn="just" rtl="1"/>
            <a:r>
              <a:rPr lang="ar-SA" dirty="0" smtClean="0">
                <a:cs typeface="B Zar" pitchFamily="2" charset="-78"/>
              </a:rPr>
              <a:t>اين لايه از نظر جلوگيری از اثرات مرگبار</a:t>
            </a:r>
            <a:r>
              <a:rPr lang="fa-IR" dirty="0" smtClean="0">
                <a:cs typeface="B Zar" pitchFamily="2" charset="-78"/>
              </a:rPr>
              <a:t> </a:t>
            </a:r>
            <a:r>
              <a:rPr lang="ar-SA" dirty="0" smtClean="0">
                <a:cs typeface="B Zar" pitchFamily="2" charset="-78"/>
              </a:rPr>
              <a:t>تابش‌های شديد</a:t>
            </a:r>
            <a:r>
              <a:rPr lang="en-US" dirty="0" smtClean="0">
                <a:cs typeface="B Zar" pitchFamily="2" charset="-78"/>
              </a:rPr>
              <a:t> </a:t>
            </a:r>
            <a:r>
              <a:rPr lang="fa-IR" dirty="0" smtClean="0">
                <a:cs typeface="B Zar" pitchFamily="2" charset="-78"/>
              </a:rPr>
              <a:t>فرا</a:t>
            </a:r>
            <a:r>
              <a:rPr lang="ar-SA" dirty="0" smtClean="0">
                <a:cs typeface="B Zar" pitchFamily="2" charset="-78"/>
              </a:rPr>
              <a:t>بنفش بسيار موثر است. </a:t>
            </a:r>
            <a:endParaRPr lang="en-US" dirty="0" smtClean="0">
              <a:cs typeface="B Zar" pitchFamily="2" charset="-78"/>
            </a:endParaRPr>
          </a:p>
          <a:p>
            <a:pPr algn="just" rtl="1"/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pPr algn="r" rtl="1"/>
            <a:r>
              <a:rPr lang="ar-SA" dirty="0" smtClean="0">
                <a:cs typeface="B Zar" pitchFamily="2" charset="-78"/>
              </a:rPr>
              <a:t>مزوسفر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Mesosphere</a:t>
            </a:r>
            <a:r>
              <a:rPr lang="ar-SA" dirty="0" smtClean="0">
                <a:cs typeface="B Zar" pitchFamily="2" charset="-78"/>
              </a:rPr>
              <a:t>):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SA" dirty="0" smtClean="0">
                <a:cs typeface="B Zar" pitchFamily="2" charset="-78"/>
              </a:rPr>
              <a:t>ضخامت حدود 30 تا 35 كيلومتر (50 تا  80 كيلومتر) </a:t>
            </a:r>
            <a:endParaRPr lang="fa-IR" dirty="0" smtClean="0">
              <a:cs typeface="B Zar" pitchFamily="2" charset="-78"/>
            </a:endParaRPr>
          </a:p>
          <a:p>
            <a:pPr algn="just" rtl="1"/>
            <a:r>
              <a:rPr lang="fa-IR" dirty="0" smtClean="0">
                <a:cs typeface="B Zar" pitchFamily="2" charset="-78"/>
              </a:rPr>
              <a:t>دما </a:t>
            </a:r>
            <a:r>
              <a:rPr lang="ar-SA" dirty="0" smtClean="0">
                <a:cs typeface="B Zar" pitchFamily="2" charset="-78"/>
              </a:rPr>
              <a:t>به سرعت كاهش می یابد به حالتی كه در ارتفاع 80 كيلومتری ميزان آن به حدود </a:t>
            </a:r>
            <a:r>
              <a:rPr lang="en-US" sz="2400" dirty="0" smtClean="0">
                <a:cs typeface="B Zar" pitchFamily="2" charset="-78"/>
              </a:rPr>
              <a:t>C</a:t>
            </a:r>
            <a:r>
              <a:rPr lang="ar-SA" dirty="0" smtClean="0">
                <a:cs typeface="B Zar" pitchFamily="2" charset="-78"/>
              </a:rPr>
              <a:t>°85- می</a:t>
            </a:r>
            <a:r>
              <a:rPr lang="fa-IR" dirty="0" smtClean="0">
                <a:cs typeface="B Zar" pitchFamily="2" charset="-78"/>
              </a:rPr>
              <a:t> </a:t>
            </a:r>
            <a:r>
              <a:rPr lang="ar-SA" dirty="0" smtClean="0">
                <a:cs typeface="B Zar" pitchFamily="2" charset="-78"/>
              </a:rPr>
              <a:t>رسد که سردترین مکان زمین است . </a:t>
            </a:r>
            <a:endParaRPr lang="fa-IR" dirty="0" smtClean="0">
              <a:cs typeface="B Zar" pitchFamily="2" charset="-78"/>
            </a:endParaRPr>
          </a:p>
          <a:p>
            <a:pPr algn="just" rtl="1"/>
            <a:r>
              <a:rPr lang="ar-SA" dirty="0" smtClean="0">
                <a:cs typeface="B Zar" pitchFamily="2" charset="-78"/>
              </a:rPr>
              <a:t>در مزوسفر با افزایش ارتفاع</a:t>
            </a:r>
            <a:r>
              <a:rPr lang="fa-IR" dirty="0" smtClean="0">
                <a:cs typeface="B Zar" pitchFamily="2" charset="-78"/>
              </a:rPr>
              <a:t>،</a:t>
            </a:r>
            <a:r>
              <a:rPr lang="ar-SA" dirty="0" smtClean="0">
                <a:cs typeface="B Zar" pitchFamily="2" charset="-78"/>
              </a:rPr>
              <a:t> دما کاهش می یابد زیرا در آن پدیده  گرمازایی انجام نمی شود و با افزایش ارتفاع غلظت هوا کاهش می یابد و دما هم کاهش می یابد</a:t>
            </a:r>
            <a:r>
              <a:rPr lang="en-US" dirty="0" smtClean="0">
                <a:cs typeface="B Zar" pitchFamily="2" charset="-78"/>
              </a:rPr>
              <a:t>.</a:t>
            </a:r>
            <a:r>
              <a:rPr lang="ar-SA" dirty="0" smtClean="0">
                <a:cs typeface="B Zar" pitchFamily="2" charset="-78"/>
              </a:rPr>
              <a:t> </a:t>
            </a:r>
            <a:endParaRPr lang="fa-IR" dirty="0" smtClean="0">
              <a:cs typeface="B Zar" pitchFamily="2" charset="-78"/>
            </a:endParaRPr>
          </a:p>
          <a:p>
            <a:pPr algn="just" rtl="1"/>
            <a:r>
              <a:rPr lang="ar-SA" dirty="0" smtClean="0">
                <a:cs typeface="B Zar" pitchFamily="2" charset="-78"/>
              </a:rPr>
              <a:t>محافظت زمین از شهاب سنگ ها</a:t>
            </a:r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/>
          <a:lstStyle/>
          <a:p>
            <a:pPr algn="r" rtl="1"/>
            <a:r>
              <a:rPr lang="ar-SA" dirty="0" smtClean="0">
                <a:cs typeface="B Zar" pitchFamily="2" charset="-78"/>
              </a:rPr>
              <a:t>ترموسفر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Thermosphere</a:t>
            </a:r>
            <a:r>
              <a:rPr lang="ar-SA" dirty="0" smtClean="0">
                <a:cs typeface="B Zar" pitchFamily="2" charset="-78"/>
              </a:rPr>
              <a:t>)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/>
          </a:bodyPr>
          <a:lstStyle/>
          <a:p>
            <a:pPr algn="just" rtl="1"/>
            <a:r>
              <a:rPr lang="ar-SA" dirty="0" smtClean="0">
                <a:cs typeface="B Zar" pitchFamily="2" charset="-78"/>
              </a:rPr>
              <a:t>ترموسفر به معنی «کره حرارت» است. </a:t>
            </a:r>
            <a:endParaRPr lang="fa-IR" dirty="0" smtClean="0">
              <a:cs typeface="B Zar" pitchFamily="2" charset="-78"/>
            </a:endParaRPr>
          </a:p>
          <a:p>
            <a:pPr algn="just" rtl="1"/>
            <a:r>
              <a:rPr lang="ar-SA" dirty="0" smtClean="0">
                <a:cs typeface="B Zar" pitchFamily="2" charset="-78"/>
              </a:rPr>
              <a:t>با افزایش ارتفاع به علت جذب پرتوهای فرابنفش با طول موج کوتاه </a:t>
            </a:r>
            <a:r>
              <a:rPr lang="fa-IR" dirty="0" smtClean="0">
                <a:cs typeface="B Zar" pitchFamily="2" charset="-78"/>
              </a:rPr>
              <a:t>و </a:t>
            </a:r>
            <a:r>
              <a:rPr lang="ar-SA" dirty="0" smtClean="0">
                <a:cs typeface="B Zar" pitchFamily="2" charset="-78"/>
              </a:rPr>
              <a:t>پرتوهای  پر انرژی  </a:t>
            </a:r>
            <a:r>
              <a:rPr lang="en-US" sz="2000" dirty="0" smtClean="0">
                <a:cs typeface="B Zar" pitchFamily="2" charset="-78"/>
              </a:rPr>
              <a:t>X</a:t>
            </a:r>
            <a:r>
              <a:rPr lang="fa-IR" dirty="0" smtClean="0">
                <a:cs typeface="B Zar" pitchFamily="2" charset="-78"/>
              </a:rPr>
              <a:t> </a:t>
            </a:r>
            <a:r>
              <a:rPr lang="ar-SA" dirty="0" smtClean="0">
                <a:cs typeface="B Zar" pitchFamily="2" charset="-78"/>
              </a:rPr>
              <a:t>دما افزایش می یابد </a:t>
            </a:r>
            <a:endParaRPr lang="fa-IR" dirty="0" smtClean="0">
              <a:cs typeface="B Zar" pitchFamily="2" charset="-78"/>
            </a:endParaRPr>
          </a:p>
          <a:p>
            <a:pPr algn="just" rtl="1"/>
            <a:r>
              <a:rPr lang="ar-SA" dirty="0" smtClean="0">
                <a:cs typeface="B Zar" pitchFamily="2" charset="-78"/>
              </a:rPr>
              <a:t>قسمت پايينی ترموسفر به طور عمده ترکیبی از ازت (</a:t>
            </a:r>
            <a:r>
              <a:rPr lang="en-US" dirty="0" smtClean="0">
                <a:cs typeface="B Zar" pitchFamily="2" charset="-78"/>
              </a:rPr>
              <a:t>N</a:t>
            </a:r>
            <a:r>
              <a:rPr lang="en-US" baseline="-25000" dirty="0" smtClean="0">
                <a:cs typeface="B Zar" pitchFamily="2" charset="-78"/>
              </a:rPr>
              <a:t>2</a:t>
            </a:r>
            <a:r>
              <a:rPr lang="ar-SA" dirty="0" smtClean="0">
                <a:cs typeface="B Zar" pitchFamily="2" charset="-78"/>
              </a:rPr>
              <a:t>) و اكسيژن (</a:t>
            </a:r>
            <a:r>
              <a:rPr lang="en-US" dirty="0" smtClean="0">
                <a:cs typeface="B Zar" pitchFamily="2" charset="-78"/>
              </a:rPr>
              <a:t>O</a:t>
            </a:r>
            <a:r>
              <a:rPr lang="en-US" baseline="-25000" dirty="0" smtClean="0">
                <a:cs typeface="B Zar" pitchFamily="2" charset="-78"/>
              </a:rPr>
              <a:t>2</a:t>
            </a:r>
            <a:r>
              <a:rPr lang="ar-SA" dirty="0" smtClean="0">
                <a:cs typeface="B Zar" pitchFamily="2" charset="-78"/>
              </a:rPr>
              <a:t>) به صورت مولكولی یا اتمی است </a:t>
            </a:r>
            <a:endParaRPr lang="fa-IR" dirty="0" smtClean="0">
              <a:cs typeface="B Zar" pitchFamily="2" charset="-78"/>
            </a:endParaRPr>
          </a:p>
          <a:p>
            <a:pPr algn="just" rtl="1"/>
            <a:r>
              <a:rPr lang="ar-SA" dirty="0" smtClean="0">
                <a:cs typeface="B Zar" pitchFamily="2" charset="-78"/>
              </a:rPr>
              <a:t>دمای زياد در اين لايه به دلیل جذب </a:t>
            </a:r>
            <a:r>
              <a:rPr lang="fa-IR" dirty="0" smtClean="0">
                <a:cs typeface="B Zar" pitchFamily="2" charset="-78"/>
              </a:rPr>
              <a:t>پرتوهای فرا</a:t>
            </a:r>
            <a:r>
              <a:rPr lang="ar-SA" dirty="0" smtClean="0">
                <a:cs typeface="B Zar" pitchFamily="2" charset="-78"/>
              </a:rPr>
              <a:t>بنفش بوسيله اكسيژن اتمی است</a:t>
            </a:r>
            <a:endParaRPr lang="en-US" dirty="0" smtClean="0">
              <a:cs typeface="B Zar" pitchFamily="2" charset="-78"/>
            </a:endParaRPr>
          </a:p>
          <a:p>
            <a:pPr algn="just" rtl="1"/>
            <a:r>
              <a:rPr lang="ar-SA" dirty="0" smtClean="0">
                <a:cs typeface="B Zar" pitchFamily="2" charset="-78"/>
              </a:rPr>
              <a:t>هوا در این لایه آنقدر نازک است که احساس سردی انجماد به ما دست می دهد. </a:t>
            </a:r>
            <a:endParaRPr lang="en-US" dirty="0" smtClean="0">
              <a:cs typeface="B Zar" pitchFamily="2" charset="-78"/>
            </a:endParaRPr>
          </a:p>
          <a:p>
            <a:pPr algn="just"/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919</TotalTime>
  <Words>2885</Words>
  <Application>Microsoft Office PowerPoint</Application>
  <PresentationFormat>On-screen Show (4:3)</PresentationFormat>
  <Paragraphs>349</Paragraphs>
  <Slides>61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B Zar</vt:lpstr>
      <vt:lpstr>Calibri</vt:lpstr>
      <vt:lpstr>Georgia</vt:lpstr>
      <vt:lpstr>Times New Roman</vt:lpstr>
      <vt:lpstr>Trebuchet MS</vt:lpstr>
      <vt:lpstr>Wingdings</vt:lpstr>
      <vt:lpstr>Wingdings 2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تروپوسفر (Troposphere) </vt:lpstr>
      <vt:lpstr>استراتوسفر (Stratosphere)</vt:lpstr>
      <vt:lpstr>مزوسفر (Mesosphere):</vt:lpstr>
      <vt:lpstr>ترموسفر (Thermosphere)</vt:lpstr>
      <vt:lpstr>اگزوسفر (Exosphere):</vt:lpstr>
      <vt:lpstr>PowerPoint Presentation</vt:lpstr>
      <vt:lpstr>PowerPoint Presentation</vt:lpstr>
      <vt:lpstr>تثبیت نیتروژن</vt:lpstr>
      <vt:lpstr>کاربردهای نیتروژن</vt:lpstr>
      <vt:lpstr>صنایع غذایی</vt:lpstr>
      <vt:lpstr>صنایع خودرو</vt:lpstr>
      <vt:lpstr>PowerPoint Presentation</vt:lpstr>
      <vt:lpstr>اجزای هواکره</vt:lpstr>
      <vt:lpstr>مایع کردن هوا</vt:lpstr>
      <vt:lpstr>PowerPoint Presentation</vt:lpstr>
      <vt:lpstr>PowerPoint Presentation</vt:lpstr>
      <vt:lpstr>آرگون</vt:lpstr>
      <vt:lpstr>PowerPoint Presentation</vt:lpstr>
      <vt:lpstr>هلیم</vt:lpstr>
      <vt:lpstr>در این روش حدود 3000 تن هلیم در سال در سرتاسر سنگ کره تولید می شود.</vt:lpstr>
      <vt:lpstr>کاربرد</vt:lpstr>
      <vt:lpstr>PowerPoint Presentation</vt:lpstr>
      <vt:lpstr>PowerPoint Presentation</vt:lpstr>
      <vt:lpstr>اکسیژن</vt:lpstr>
      <vt:lpstr>PowerPoint Presentation</vt:lpstr>
      <vt:lpstr>PowerPoint Presentation</vt:lpstr>
      <vt:lpstr>PowerPoint Presentation</vt:lpstr>
      <vt:lpstr>PowerPoint Presentation</vt:lpstr>
      <vt:lpstr>نشانه های تغییرشیمیایی</vt:lpstr>
      <vt:lpstr>PowerPoint Presentation</vt:lpstr>
      <vt:lpstr>ترکیب های مس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اثر گلخانه ای</vt:lpstr>
      <vt:lpstr>گازهای گلخانه ای </vt:lpstr>
      <vt:lpstr>PowerPoint Presentation</vt:lpstr>
      <vt:lpstr>PowerPoint Presentation</vt:lpstr>
      <vt:lpstr>PowerPoint Presentation</vt:lpstr>
      <vt:lpstr>PowerPoint Presentation</vt:lpstr>
      <vt:lpstr> چرا نیتروژن و اکسیژن گاز گلخانه ای نیستند؟</vt:lpstr>
      <vt:lpstr>PowerPoint Presentation</vt:lpstr>
      <vt:lpstr>شیمی سبز</vt:lpstr>
      <vt:lpstr>پلاستیک سبز</vt:lpstr>
      <vt:lpstr>PowerPoint Presentation</vt:lpstr>
      <vt:lpstr>دفن کربن‏دی‏اکسید</vt:lpstr>
      <vt:lpstr>PowerPoint Presentation</vt:lpstr>
      <vt:lpstr>اوزون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zendegi zibast</dc:creator>
  <cp:lastModifiedBy>HOSSEIN &amp; HASAN</cp:lastModifiedBy>
  <cp:revision>185</cp:revision>
  <dcterms:created xsi:type="dcterms:W3CDTF">2006-08-16T00:00:00Z</dcterms:created>
  <dcterms:modified xsi:type="dcterms:W3CDTF">2018-12-15T16:50:04Z</dcterms:modified>
</cp:coreProperties>
</file>