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sldIdLst>
    <p:sldId id="257" r:id="rId2"/>
    <p:sldId id="262" r:id="rId3"/>
    <p:sldId id="258" r:id="rId4"/>
    <p:sldId id="278" r:id="rId5"/>
    <p:sldId id="279" r:id="rId6"/>
    <p:sldId id="280" r:id="rId7"/>
    <p:sldId id="259" r:id="rId8"/>
    <p:sldId id="260" r:id="rId9"/>
    <p:sldId id="281" r:id="rId10"/>
    <p:sldId id="294" r:id="rId11"/>
    <p:sldId id="282" r:id="rId12"/>
    <p:sldId id="283" r:id="rId13"/>
    <p:sldId id="289" r:id="rId14"/>
    <p:sldId id="284" r:id="rId15"/>
    <p:sldId id="285" r:id="rId16"/>
    <p:sldId id="290" r:id="rId17"/>
    <p:sldId id="291" r:id="rId18"/>
    <p:sldId id="292" r:id="rId19"/>
    <p:sldId id="295" r:id="rId20"/>
    <p:sldId id="293" r:id="rId21"/>
    <p:sldId id="296" r:id="rId22"/>
    <p:sldId id="261" r:id="rId23"/>
    <p:sldId id="263" r:id="rId24"/>
    <p:sldId id="264" r:id="rId25"/>
    <p:sldId id="265" r:id="rId26"/>
    <p:sldId id="266" r:id="rId27"/>
    <p:sldId id="271" r:id="rId28"/>
    <p:sldId id="267" r:id="rId29"/>
    <p:sldId id="268" r:id="rId30"/>
    <p:sldId id="274" r:id="rId31"/>
    <p:sldId id="275" r:id="rId32"/>
    <p:sldId id="269" r:id="rId33"/>
    <p:sldId id="270" r:id="rId34"/>
    <p:sldId id="272" r:id="rId35"/>
    <p:sldId id="273" r:id="rId36"/>
    <p:sldId id="276" r:id="rId37"/>
    <p:sldId id="288" r:id="rId38"/>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57" d="100"/>
          <a:sy n="57" d="100"/>
        </p:scale>
        <p:origin x="-149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6EE8B9B-0A39-4197-B2F4-DF55116CD837}" type="datetimeFigureOut">
              <a:rPr lang="fa-IR" smtClean="0"/>
              <a:pPr/>
              <a:t>22/02/1439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631DBBC-2A70-40B0-B0BA-097E07D0C52E}"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EE8B9B-0A39-4197-B2F4-DF55116CD837}" type="datetimeFigureOut">
              <a:rPr lang="fa-IR" smtClean="0"/>
              <a:pPr/>
              <a:t>22/02/1439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631DBBC-2A70-40B0-B0BA-097E07D0C52E}"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EE8B9B-0A39-4197-B2F4-DF55116CD837}" type="datetimeFigureOut">
              <a:rPr lang="fa-IR" smtClean="0"/>
              <a:pPr/>
              <a:t>22/02/1439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631DBBC-2A70-40B0-B0BA-097E07D0C52E}"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EE8B9B-0A39-4197-B2F4-DF55116CD837}" type="datetimeFigureOut">
              <a:rPr lang="fa-IR" smtClean="0"/>
              <a:pPr/>
              <a:t>22/02/1439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631DBBC-2A70-40B0-B0BA-097E07D0C52E}"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6EE8B9B-0A39-4197-B2F4-DF55116CD837}" type="datetimeFigureOut">
              <a:rPr lang="fa-IR" smtClean="0"/>
              <a:pPr/>
              <a:t>22/02/1439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631DBBC-2A70-40B0-B0BA-097E07D0C52E}"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6EE8B9B-0A39-4197-B2F4-DF55116CD837}" type="datetimeFigureOut">
              <a:rPr lang="fa-IR" smtClean="0"/>
              <a:pPr/>
              <a:t>22/02/1439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631DBBC-2A70-40B0-B0BA-097E07D0C52E}" type="slidenum">
              <a:rPr lang="fa-IR" smtClean="0"/>
              <a:pPr/>
              <a:t>‹#›</a:t>
            </a:fld>
            <a:endParaRPr lang="fa-IR"/>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6EE8B9B-0A39-4197-B2F4-DF55116CD837}" type="datetimeFigureOut">
              <a:rPr lang="fa-IR" smtClean="0"/>
              <a:pPr/>
              <a:t>22/02/1439</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6631DBBC-2A70-40B0-B0BA-097E07D0C52E}"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EE8B9B-0A39-4197-B2F4-DF55116CD837}" type="datetimeFigureOut">
              <a:rPr lang="fa-IR" smtClean="0"/>
              <a:pPr/>
              <a:t>22/02/1439</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6631DBBC-2A70-40B0-B0BA-097E07D0C52E}"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E8B9B-0A39-4197-B2F4-DF55116CD837}" type="datetimeFigureOut">
              <a:rPr lang="fa-IR" smtClean="0"/>
              <a:pPr/>
              <a:t>22/02/1439</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6631DBBC-2A70-40B0-B0BA-097E07D0C52E}"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16EE8B9B-0A39-4197-B2F4-DF55116CD837}" type="datetimeFigureOut">
              <a:rPr lang="fa-IR" smtClean="0"/>
              <a:pPr/>
              <a:t>22/02/1439</a:t>
            </a:fld>
            <a:endParaRPr lang="fa-I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fa-I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6631DBBC-2A70-40B0-B0BA-097E07D0C52E}"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EE8B9B-0A39-4197-B2F4-DF55116CD837}" type="datetimeFigureOut">
              <a:rPr lang="fa-IR" smtClean="0"/>
              <a:pPr/>
              <a:t>22/02/1439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631DBBC-2A70-40B0-B0BA-097E07D0C52E}"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6EE8B9B-0A39-4197-B2F4-DF55116CD837}" type="datetimeFigureOut">
              <a:rPr lang="fa-IR" smtClean="0"/>
              <a:pPr/>
              <a:t>22/02/1439</a:t>
            </a:fld>
            <a:endParaRPr lang="fa-I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fa-I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6631DBBC-2A70-40B0-B0BA-097E07D0C52E}"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1"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r" defTabSz="914400" rtl="1"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79908" y="332656"/>
            <a:ext cx="2241319" cy="523220"/>
          </a:xfrm>
          <a:prstGeom prst="rect">
            <a:avLst/>
          </a:prstGeom>
          <a:noFill/>
        </p:spPr>
        <p:txBody>
          <a:bodyPr wrap="none" lIns="91440" tIns="45720" rIns="91440" bIns="45720">
            <a:spAutoFit/>
          </a:bodyPr>
          <a:lstStyle/>
          <a:p>
            <a:pPr algn="ctr"/>
            <a:r>
              <a:rPr lang="fa-IR"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به نام خداوندمنان</a:t>
            </a:r>
            <a:endPar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Rectangle 2"/>
          <p:cNvSpPr/>
          <p:nvPr/>
        </p:nvSpPr>
        <p:spPr>
          <a:xfrm>
            <a:off x="3122440" y="1916832"/>
            <a:ext cx="2956257" cy="2492990"/>
          </a:xfrm>
          <a:prstGeom prst="rect">
            <a:avLst/>
          </a:prstGeom>
          <a:noFill/>
        </p:spPr>
        <p:txBody>
          <a:bodyPr wrap="none" lIns="91440" tIns="45720" rIns="91440" bIns="45720">
            <a:spAutoFit/>
          </a:bodyPr>
          <a:lstStyle/>
          <a:p>
            <a:pPr algn="ctr"/>
            <a:endParaRPr lang="fa-I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endParaRPr lang="fa-IR"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endParaRPr lang="fa-I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endParaRPr lang="fa-IR"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fa-I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موضوع پروژه:ایمنی درتاسیسات</a:t>
            </a:r>
          </a:p>
          <a:p>
            <a:pPr algn="ctr"/>
            <a:endParaRPr lang="fa-IR"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endParaRPr lang="fa-I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fa-IR"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بهار94</a:t>
            </a:r>
            <a:endParaRPr lang="en-US" sz="1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178393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afir\Pictures\mehr-1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836712"/>
            <a:ext cx="7394812" cy="51394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666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safir\Pictures\mehr-0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620688"/>
            <a:ext cx="8190279" cy="56166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204694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safir\Pictures\mehr-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68704" y="116632"/>
            <a:ext cx="7349251" cy="497810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2026401" y="5517232"/>
            <a:ext cx="5101076" cy="923330"/>
          </a:xfrm>
          <a:prstGeom prst="rect">
            <a:avLst/>
          </a:prstGeom>
          <a:noFill/>
        </p:spPr>
        <p:txBody>
          <a:bodyPr wrap="none" lIns="91440" tIns="45720" rIns="91440" bIns="45720">
            <a:spAutoFit/>
          </a:bodyPr>
          <a:lstStyle/>
          <a:p>
            <a:pPr algn="ctr"/>
            <a:r>
              <a:rPr lang="fa-IR"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برش ستون و...؟؟؟؟؟</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xmlns="" val="4015273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afir\Pictures\mehr-0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65852" y="0"/>
            <a:ext cx="487662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665186" y="1674673"/>
            <a:ext cx="2730235" cy="2554545"/>
          </a:xfrm>
          <a:prstGeom prst="rect">
            <a:avLst/>
          </a:prstGeom>
          <a:noFill/>
        </p:spPr>
        <p:txBody>
          <a:bodyPr wrap="none" lIns="91440" tIns="45720" rIns="91440" bIns="45720">
            <a:spAutoFit/>
          </a:bodyPr>
          <a:lstStyle/>
          <a:p>
            <a:pPr algn="ctr"/>
            <a:r>
              <a:rPr lang="fa-I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ایرادسازه ای:</a:t>
            </a:r>
          </a:p>
          <a:p>
            <a:pPr algn="ctr"/>
            <a:endParaRPr lang="fa-I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fa-I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لوله بخاری ازشناژ</a:t>
            </a:r>
          </a:p>
          <a:p>
            <a:pPr algn="ctr"/>
            <a:endParaRPr lang="fa-I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fa-I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باربرردشده است.</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1884577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safir\Pictures\mehr-1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3554" y="332656"/>
            <a:ext cx="8337926" cy="62752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802186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safir\Pictures\mehr-1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120" y="332655"/>
            <a:ext cx="9064629" cy="60486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282091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afir\Pictures\mehr-1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664" y="332655"/>
            <a:ext cx="6264324" cy="471638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66850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afir\Pictures\mehr-1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978" y="3068960"/>
            <a:ext cx="4459983" cy="342678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467544" y="376298"/>
            <a:ext cx="7984879" cy="923330"/>
          </a:xfrm>
          <a:prstGeom prst="rect">
            <a:avLst/>
          </a:prstGeom>
          <a:noFill/>
        </p:spPr>
        <p:txBody>
          <a:bodyPr wrap="none" lIns="91440" tIns="45720" rIns="91440" bIns="45720">
            <a:spAutoFit/>
          </a:bodyPr>
          <a:lstStyle/>
          <a:p>
            <a:pPr algn="ctr"/>
            <a:r>
              <a:rPr lang="fa-I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عدم کشیدن ماهیچه روی لوله برق</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075" name="Picture 3" descr="C:\Users\safir\Pictures\mehr-1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43567" y="1772816"/>
            <a:ext cx="4624735" cy="34790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63627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afir\Pictures\mehr-1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608" y="476672"/>
            <a:ext cx="7013269" cy="435815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4067944" y="5589240"/>
            <a:ext cx="4459875" cy="923330"/>
          </a:xfrm>
          <a:prstGeom prst="rect">
            <a:avLst/>
          </a:prstGeom>
          <a:noFill/>
        </p:spPr>
        <p:txBody>
          <a:bodyPr wrap="none" lIns="91440" tIns="45720" rIns="91440" bIns="45720">
            <a:spAutoFit/>
          </a:bodyPr>
          <a:lstStyle/>
          <a:p>
            <a:pPr algn="ctr"/>
            <a:r>
              <a:rPr lang="fa-I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استفاده نابجااززانو</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2889763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afir\Pictures\mehr-2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76022" y="836712"/>
            <a:ext cx="5448300" cy="356235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1400418" y="5733256"/>
            <a:ext cx="6399509" cy="923330"/>
          </a:xfrm>
          <a:prstGeom prst="rect">
            <a:avLst/>
          </a:prstGeom>
          <a:noFill/>
        </p:spPr>
        <p:txBody>
          <a:bodyPr wrap="none" lIns="91440" tIns="45720" rIns="91440" bIns="45720">
            <a:spAutoFit/>
          </a:bodyPr>
          <a:lstStyle/>
          <a:p>
            <a:pPr algn="ctr"/>
            <a:r>
              <a:rPr lang="fa-I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تاسیسات روی هم نبایدبیفته</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4033368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889" y="2259449"/>
            <a:ext cx="9195145" cy="707886"/>
          </a:xfrm>
          <a:prstGeom prst="rect">
            <a:avLst/>
          </a:prstGeom>
          <a:noFill/>
        </p:spPr>
        <p:txBody>
          <a:bodyPr wrap="none" lIns="91440" tIns="45720" rIns="91440" bIns="45720">
            <a:spAutoFit/>
          </a:bodyPr>
          <a:lstStyle/>
          <a:p>
            <a:pPr algn="ctr"/>
            <a:r>
              <a:rPr lang="fa-I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روش های درست ونادرست اجرای تاسیسات ساختمان</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8997573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safir\Pictures\mehr-3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664" y="409167"/>
            <a:ext cx="6048672" cy="407676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2267744" y="5589240"/>
            <a:ext cx="6143028" cy="523220"/>
          </a:xfrm>
          <a:prstGeom prst="rect">
            <a:avLst/>
          </a:prstGeom>
          <a:noFill/>
        </p:spPr>
        <p:txBody>
          <a:bodyPr wrap="none" lIns="91440" tIns="45720" rIns="91440" bIns="45720">
            <a:spAutoFit/>
          </a:bodyPr>
          <a:lstStyle/>
          <a:p>
            <a:pPr algn="ctr"/>
            <a:r>
              <a:rPr lang="fa-IR"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فاجعه سازه فلزی:ناترازبودن سقف نسبت به ستون</a:t>
            </a:r>
            <a:endPar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2663716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safir\Pictures\mehr-3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260648"/>
            <a:ext cx="6628515" cy="464645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2267744" y="5661248"/>
            <a:ext cx="6051657" cy="646331"/>
          </a:xfrm>
          <a:prstGeom prst="rect">
            <a:avLst/>
          </a:prstGeom>
          <a:noFill/>
        </p:spPr>
        <p:txBody>
          <a:bodyPr wrap="none" lIns="91440" tIns="45720" rIns="91440" bIns="45720">
            <a:spAutoFit/>
          </a:bodyPr>
          <a:lstStyle/>
          <a:p>
            <a:pPr algn="ctr"/>
            <a:r>
              <a:rPr lang="fa-IR"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قرارگرفتن داکت تاسیسات کناراسانسور</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3474073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16632"/>
            <a:ext cx="6559181" cy="49193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3023672" y="5373216"/>
            <a:ext cx="6102424" cy="1200329"/>
          </a:xfrm>
          <a:prstGeom prst="rect">
            <a:avLst/>
          </a:prstGeom>
        </p:spPr>
        <p:txBody>
          <a:bodyPr wrap="square">
            <a:spAutoFit/>
          </a:bodyPr>
          <a:lstStyle/>
          <a:p>
            <a:r>
              <a:rPr lang="fa-IR" sz="2400" dirty="0"/>
              <a:t>در بسیاری از مواقع تاسیسات مکانیکی نقش مهمی در پایین آمدن سقف ما ایفا میکنند چرا که در محل خمها و اتصال لوله ها به فضای بیشتری احتیاج دارند…</a:t>
            </a:r>
          </a:p>
        </p:txBody>
      </p:sp>
      <p:sp>
        <p:nvSpPr>
          <p:cNvPr id="3" name="Rectangle 2"/>
          <p:cNvSpPr/>
          <p:nvPr/>
        </p:nvSpPr>
        <p:spPr>
          <a:xfrm>
            <a:off x="6660232" y="260648"/>
            <a:ext cx="2465864" cy="584775"/>
          </a:xfrm>
          <a:prstGeom prst="rect">
            <a:avLst/>
          </a:prstGeom>
        </p:spPr>
        <p:txBody>
          <a:bodyPr wrap="square">
            <a:spAutoFit/>
          </a:bodyPr>
          <a:lstStyle/>
          <a:p>
            <a:r>
              <a:rPr lang="fa-IR" sz="3200" dirty="0"/>
              <a:t>تاسیسات سقفی</a:t>
            </a:r>
          </a:p>
        </p:txBody>
      </p:sp>
    </p:spTree>
    <p:extLst>
      <p:ext uri="{BB962C8B-B14F-4D97-AF65-F5344CB8AC3E}">
        <p14:creationId xmlns:p14="http://schemas.microsoft.com/office/powerpoint/2010/main" xmlns="" val="31441668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9632" y="116632"/>
            <a:ext cx="6612227" cy="49591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2771800" y="5301208"/>
            <a:ext cx="6156176" cy="1200329"/>
          </a:xfrm>
          <a:prstGeom prst="rect">
            <a:avLst/>
          </a:prstGeom>
        </p:spPr>
        <p:txBody>
          <a:bodyPr wrap="square">
            <a:spAutoFit/>
          </a:bodyPr>
          <a:lstStyle/>
          <a:p>
            <a:r>
              <a:rPr lang="fa-IR" sz="2400" dirty="0"/>
              <a:t>ضمنا شیب اجباری لوله ها باعث می شود که در طولهای زیاد صرف عبور یک لوله سقف کاذب را به میزان قابل توجهی پایین بیاورد.</a:t>
            </a:r>
          </a:p>
        </p:txBody>
      </p:sp>
    </p:spTree>
    <p:extLst>
      <p:ext uri="{BB962C8B-B14F-4D97-AF65-F5344CB8AC3E}">
        <p14:creationId xmlns:p14="http://schemas.microsoft.com/office/powerpoint/2010/main" xmlns="" val="2486956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640" y="188640"/>
            <a:ext cx="6516216" cy="4887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1847404" y="5589240"/>
            <a:ext cx="7010252" cy="523220"/>
          </a:xfrm>
          <a:prstGeom prst="rect">
            <a:avLst/>
          </a:prstGeom>
        </p:spPr>
        <p:txBody>
          <a:bodyPr wrap="none">
            <a:spAutoFit/>
          </a:bodyPr>
          <a:lstStyle/>
          <a:p>
            <a:r>
              <a:rPr lang="fa-IR" sz="2800" dirty="0"/>
              <a:t>عبور نامناسب سینی ها و لوله های برق که جای خود دارد.</a:t>
            </a:r>
          </a:p>
        </p:txBody>
      </p:sp>
    </p:spTree>
    <p:extLst>
      <p:ext uri="{BB962C8B-B14F-4D97-AF65-F5344CB8AC3E}">
        <p14:creationId xmlns:p14="http://schemas.microsoft.com/office/powerpoint/2010/main" xmlns="" val="23012883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52237" y="522258"/>
            <a:ext cx="2691763" cy="523220"/>
          </a:xfrm>
          <a:prstGeom prst="rect">
            <a:avLst/>
          </a:prstGeom>
        </p:spPr>
        <p:txBody>
          <a:bodyPr wrap="none">
            <a:spAutoFit/>
          </a:bodyPr>
          <a:lstStyle/>
          <a:p>
            <a:r>
              <a:rPr lang="fa-IR" sz="2800" dirty="0"/>
              <a:t>فاصله ها در تاسیسات</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1543" y="279688"/>
            <a:ext cx="6240694" cy="46805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877496" y="5103674"/>
            <a:ext cx="8046640" cy="1754326"/>
          </a:xfrm>
          <a:prstGeom prst="rect">
            <a:avLst/>
          </a:prstGeom>
        </p:spPr>
        <p:txBody>
          <a:bodyPr wrap="square">
            <a:spAutoFit/>
          </a:bodyPr>
          <a:lstStyle/>
          <a:p>
            <a:r>
              <a:rPr lang="fa-IR" dirty="0"/>
              <a:t>هر چند در نقشه های اجرایی فاصله تجهیزات تاسیساتی مثل روشویی و کاسه توالت از دیوارهای اطراف داده می شود منتها در سایتهای بزرگ بخش تاسیسات با استاندارد های خود وارد عمل می شود و بسیار لازم است که یا خود استاندارد ها را رعایت کنند و یا با معماری هماهنگ باشند، فصله سوراخ کاسه توالت ایرانی از دیوار پشتی ۳۵ سانتیمتر از دیوار جانبی حداقل نیم متر تا ۶۰ سانت و فاصله لوله آبرو روشویی تا دیوار کناری ۴۵ سانت باید باشد که در عکس میبینید ۲۰ سانت شده، روشویی تکی در این حالت خیلی بد دیده می شوذ با مخلفاتی که در زیر آن پیداست </a:t>
            </a:r>
          </a:p>
        </p:txBody>
      </p:sp>
    </p:spTree>
    <p:extLst>
      <p:ext uri="{BB962C8B-B14F-4D97-AF65-F5344CB8AC3E}">
        <p14:creationId xmlns:p14="http://schemas.microsoft.com/office/powerpoint/2010/main" xmlns="" val="25572600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0569" y="260648"/>
            <a:ext cx="1963999" cy="461665"/>
          </a:xfrm>
          <a:prstGeom prst="rect">
            <a:avLst/>
          </a:prstGeom>
        </p:spPr>
        <p:txBody>
          <a:bodyPr wrap="none">
            <a:spAutoFit/>
          </a:bodyPr>
          <a:lstStyle/>
          <a:p>
            <a:r>
              <a:rPr lang="fa-IR" sz="2400" dirty="0"/>
              <a:t>ترک در سنگ نما</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260648"/>
            <a:ext cx="6144682" cy="460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081404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36296" y="548680"/>
            <a:ext cx="1538065" cy="461665"/>
          </a:xfrm>
          <a:prstGeom prst="rect">
            <a:avLst/>
          </a:prstGeom>
        </p:spPr>
        <p:txBody>
          <a:bodyPr wrap="square">
            <a:spAutoFit/>
          </a:bodyPr>
          <a:lstStyle/>
          <a:p>
            <a:r>
              <a:rPr lang="fa-IR" sz="2400" dirty="0"/>
              <a:t>ترک در نما</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88640"/>
            <a:ext cx="6357054" cy="47677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323528" y="5373216"/>
            <a:ext cx="8640960" cy="923330"/>
          </a:xfrm>
          <a:prstGeom prst="rect">
            <a:avLst/>
          </a:prstGeom>
        </p:spPr>
        <p:txBody>
          <a:bodyPr wrap="square">
            <a:spAutoFit/>
          </a:bodyPr>
          <a:lstStyle/>
          <a:p>
            <a:r>
              <a:rPr lang="fa-IR" dirty="0"/>
              <a:t>چه چیزی، چه عامی غیر از نشست ساختمان، نما را به این روز انداخته است؟</a:t>
            </a:r>
          </a:p>
          <a:p>
            <a:endParaRPr lang="fa-IR" dirty="0"/>
          </a:p>
          <a:p>
            <a:endParaRPr lang="fa-IR" dirty="0"/>
          </a:p>
        </p:txBody>
      </p:sp>
    </p:spTree>
    <p:extLst>
      <p:ext uri="{BB962C8B-B14F-4D97-AF65-F5344CB8AC3E}">
        <p14:creationId xmlns:p14="http://schemas.microsoft.com/office/powerpoint/2010/main" xmlns="" val="19951221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85150" y="629980"/>
            <a:ext cx="3058850" cy="369332"/>
          </a:xfrm>
          <a:prstGeom prst="rect">
            <a:avLst/>
          </a:prstGeom>
        </p:spPr>
        <p:txBody>
          <a:bodyPr wrap="none">
            <a:spAutoFit/>
          </a:bodyPr>
          <a:lstStyle/>
          <a:p>
            <a:r>
              <a:rPr lang="fa-IR" dirty="0"/>
              <a:t>سنگ گرانیت در کف سرویس بهداشتی</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839" y="188640"/>
            <a:ext cx="6000751" cy="4500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835696" y="5229200"/>
            <a:ext cx="7038528" cy="1200329"/>
          </a:xfrm>
          <a:prstGeom prst="rect">
            <a:avLst/>
          </a:prstGeom>
        </p:spPr>
        <p:txBody>
          <a:bodyPr wrap="square">
            <a:spAutoFit/>
          </a:bodyPr>
          <a:lstStyle/>
          <a:p>
            <a:r>
              <a:rPr lang="fa-IR" dirty="0"/>
              <a:t>در این </a:t>
            </a:r>
            <a:r>
              <a:rPr lang="fa-IR" dirty="0" smtClean="0"/>
              <a:t>تصویرسه اشتباه </a:t>
            </a:r>
            <a:r>
              <a:rPr lang="fa-IR" dirty="0"/>
              <a:t>می بینیم، اول اینکه استفاده از سنگ گرانیت در کف سرویس اشتباه است چرا که رنگ آن امکان تشخیص تمیزی را نخواهد داد، دوم ایجاد اختلاف سطح داخل سرویس های عمومی اشتباه است چرا که گوشه های چرک گیر زیاد می شود و امکان شستشوی صحیح نخواهد داشت </a:t>
            </a:r>
            <a:r>
              <a:rPr lang="fa-IR" dirty="0" smtClean="0"/>
              <a:t>وسومی...</a:t>
            </a:r>
            <a:endParaRPr lang="fa-IR" dirty="0"/>
          </a:p>
        </p:txBody>
      </p:sp>
    </p:spTree>
    <p:extLst>
      <p:ext uri="{BB962C8B-B14F-4D97-AF65-F5344CB8AC3E}">
        <p14:creationId xmlns:p14="http://schemas.microsoft.com/office/powerpoint/2010/main" xmlns="" val="18719708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4288" y="332656"/>
            <a:ext cx="1827744" cy="461665"/>
          </a:xfrm>
          <a:prstGeom prst="rect">
            <a:avLst/>
          </a:prstGeom>
        </p:spPr>
        <p:txBody>
          <a:bodyPr wrap="none">
            <a:spAutoFit/>
          </a:bodyPr>
          <a:lstStyle/>
          <a:p>
            <a:r>
              <a:rPr lang="fa-IR" sz="2400" dirty="0"/>
              <a:t>سازه سقف کاذب</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116632"/>
            <a:ext cx="6172762" cy="46295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53752" y="4942584"/>
            <a:ext cx="9172560" cy="1754326"/>
          </a:xfrm>
          <a:prstGeom prst="rect">
            <a:avLst/>
          </a:prstGeom>
        </p:spPr>
        <p:txBody>
          <a:bodyPr wrap="square">
            <a:spAutoFit/>
          </a:bodyPr>
          <a:lstStyle/>
          <a:p>
            <a:r>
              <a:rPr lang="fa-IR" dirty="0"/>
              <a:t>اتصال سازه سقف کاذب به ساپورتهای تاسیسات ممنوع است. در تصویر میبینید در نقطه ای که امکان اتصال به سقف وجود نداشته با تا زدن سازه </a:t>
            </a:r>
            <a:r>
              <a:rPr lang="en-US" dirty="0"/>
              <a:t>U36 </a:t>
            </a:r>
            <a:r>
              <a:rPr lang="fa-IR" dirty="0"/>
              <a:t>اتصال جالبی ایجاد و باکس ما قابل اجرا شده البته این اتصالات خیلی استاندارد نبوده و در مقیاس کم قابل اجرا هستند.</a:t>
            </a:r>
          </a:p>
          <a:p>
            <a:r>
              <a:rPr lang="fa-IR" dirty="0"/>
              <a:t> </a:t>
            </a:r>
            <a:r>
              <a:rPr lang="fa-IR" dirty="0" smtClean="0"/>
              <a:t>ببینید </a:t>
            </a:r>
            <a:r>
              <a:rPr lang="fa-IR" dirty="0"/>
              <a:t>وقتی مجری گفت نمیشود شما خود باید دست به کار شوید. ضمنا نظارت صحیح بر کار کناف بدون طی کردن دوره آموزشی آن میسر نیست. خیلی زود نصاب کهنه کار نقاط تاریک شما را یافته و کار خود را انجام خواهد داد. هیچکس به خاطر وجدان، کار خود را سخت تر نمیکند … یا شاید بشود گفت تقریبا هیچکس.</a:t>
            </a:r>
          </a:p>
        </p:txBody>
      </p:sp>
    </p:spTree>
    <p:extLst>
      <p:ext uri="{BB962C8B-B14F-4D97-AF65-F5344CB8AC3E}">
        <p14:creationId xmlns:p14="http://schemas.microsoft.com/office/powerpoint/2010/main" xmlns="" val="647556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tasisat\New folder\SDC1602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0"/>
            <a:ext cx="7380312" cy="553523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2198034" y="5877272"/>
            <a:ext cx="4639411" cy="523220"/>
          </a:xfrm>
          <a:prstGeom prst="rect">
            <a:avLst/>
          </a:prstGeom>
          <a:noFill/>
        </p:spPr>
        <p:txBody>
          <a:bodyPr wrap="none" lIns="91440" tIns="45720" rIns="91440" bIns="45720">
            <a:spAutoFit/>
          </a:bodyPr>
          <a:lstStyle/>
          <a:p>
            <a:pPr algn="ctr"/>
            <a:r>
              <a:rPr lang="fa-IR"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روش صحیح اجرای سیستم کف خواب</a:t>
            </a:r>
            <a:endPar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xmlns="" val="38844365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7704" y="5589240"/>
            <a:ext cx="6858000" cy="923330"/>
          </a:xfrm>
          <a:prstGeom prst="rect">
            <a:avLst/>
          </a:prstGeom>
        </p:spPr>
        <p:txBody>
          <a:bodyPr wrap="square">
            <a:spAutoFit/>
          </a:bodyPr>
          <a:lstStyle/>
          <a:p>
            <a:r>
              <a:rPr lang="fa-IR" dirty="0"/>
              <a:t>سقف کاذب کناف دو بخش اصلی دارد، سازه نگهدارنده زیرین یا همان زیر سازی و نمای روی کار پانلهای گچی و تایل ۶۰در ۶۰ ، مهم است که زیر سازی به خوبی انجام گرفته و به تایید دستگاه نظارت برسد…</a:t>
            </a: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60648"/>
            <a:ext cx="5940152" cy="4455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6858000" y="404664"/>
            <a:ext cx="2069976" cy="1569660"/>
          </a:xfrm>
          <a:prstGeom prst="rect">
            <a:avLst/>
          </a:prstGeom>
        </p:spPr>
        <p:txBody>
          <a:bodyPr wrap="square">
            <a:spAutoFit/>
          </a:bodyPr>
          <a:lstStyle/>
          <a:p>
            <a:r>
              <a:rPr lang="fa-IR" sz="2400" dirty="0"/>
              <a:t>زیر سازی سقف کاذب</a:t>
            </a:r>
          </a:p>
          <a:p>
            <a:endParaRPr lang="fa-IR" sz="2400" dirty="0"/>
          </a:p>
          <a:p>
            <a:r>
              <a:rPr lang="fa-IR" sz="2400" dirty="0"/>
              <a:t>۰</a:t>
            </a:r>
          </a:p>
        </p:txBody>
      </p:sp>
    </p:spTree>
    <p:extLst>
      <p:ext uri="{BB962C8B-B14F-4D97-AF65-F5344CB8AC3E}">
        <p14:creationId xmlns:p14="http://schemas.microsoft.com/office/powerpoint/2010/main" xmlns="" val="13598327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59937" y="404664"/>
            <a:ext cx="1673856" cy="584775"/>
          </a:xfrm>
          <a:prstGeom prst="rect">
            <a:avLst/>
          </a:prstGeom>
        </p:spPr>
        <p:txBody>
          <a:bodyPr wrap="none">
            <a:spAutoFit/>
          </a:bodyPr>
          <a:lstStyle/>
          <a:p>
            <a:r>
              <a:rPr lang="fa-IR" sz="3200" dirty="0"/>
              <a:t>باکس کناف</a:t>
            </a: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18" y="188640"/>
            <a:ext cx="6037263" cy="45279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827584" y="5301208"/>
            <a:ext cx="7862192" cy="1200329"/>
          </a:xfrm>
          <a:prstGeom prst="rect">
            <a:avLst/>
          </a:prstGeom>
        </p:spPr>
        <p:txBody>
          <a:bodyPr wrap="square">
            <a:spAutoFit/>
          </a:bodyPr>
          <a:lstStyle/>
          <a:p>
            <a:r>
              <a:rPr lang="fa-IR" dirty="0"/>
              <a:t>باکس کناف … به بخشهایی از سقف کناف گفته می شود که به شکل مسطح ساده نیست و دارای شکستگی می باشد، مثلا در حاشیه سقف تایل ۶۰ در ۶۰ سانتیمتر و برای پرهیز از برش تایلها، از سقف ساده کناف استفاده شده و باکس نامیده می شود در تصویر یک باکس گرد را میبینید که دور ستون اجرا شده و دارای نور مخفی است.</a:t>
            </a:r>
          </a:p>
        </p:txBody>
      </p:sp>
    </p:spTree>
    <p:extLst>
      <p:ext uri="{BB962C8B-B14F-4D97-AF65-F5344CB8AC3E}">
        <p14:creationId xmlns:p14="http://schemas.microsoft.com/office/powerpoint/2010/main" xmlns="" val="38141541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68344" y="260648"/>
            <a:ext cx="1213794" cy="461665"/>
          </a:xfrm>
          <a:prstGeom prst="rect">
            <a:avLst/>
          </a:prstGeom>
        </p:spPr>
        <p:txBody>
          <a:bodyPr wrap="none">
            <a:spAutoFit/>
          </a:bodyPr>
          <a:lstStyle/>
          <a:p>
            <a:r>
              <a:rPr lang="fa-IR" sz="2400" dirty="0"/>
              <a:t>دریچه هوا</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116632"/>
            <a:ext cx="6444208" cy="48331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835696" y="5229200"/>
            <a:ext cx="7046442" cy="1200329"/>
          </a:xfrm>
          <a:prstGeom prst="rect">
            <a:avLst/>
          </a:prstGeom>
        </p:spPr>
        <p:txBody>
          <a:bodyPr wrap="square">
            <a:spAutoFit/>
          </a:bodyPr>
          <a:lstStyle/>
          <a:p>
            <a:r>
              <a:rPr lang="fa-IR" dirty="0"/>
              <a:t>کلا هماهنگ کردن دریچه هوا و کانال تاسیسات با سقف کاذب یک نقطه همپوشانی معماری با تاسیسات مکانیکی در کارگاه هستش و اگر بخش مکانیک تق و لق باشه پدرتون در میاد تا امور بیفته روی روال خودش … در تصویر میبینید که فاصله دریچه کانال تا سقف کاذب برای زدن برزنت خیلی کم هستش …</a:t>
            </a:r>
          </a:p>
        </p:txBody>
      </p:sp>
    </p:spTree>
    <p:extLst>
      <p:ext uri="{BB962C8B-B14F-4D97-AF65-F5344CB8AC3E}">
        <p14:creationId xmlns:p14="http://schemas.microsoft.com/office/powerpoint/2010/main" xmlns="" val="17990626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58115" y="332656"/>
            <a:ext cx="2978701" cy="461665"/>
          </a:xfrm>
          <a:prstGeom prst="rect">
            <a:avLst/>
          </a:prstGeom>
        </p:spPr>
        <p:txBody>
          <a:bodyPr wrap="none">
            <a:spAutoFit/>
          </a:bodyPr>
          <a:lstStyle/>
          <a:p>
            <a:r>
              <a:rPr lang="fa-IR" sz="2400" dirty="0"/>
              <a:t>ریسمانِ کار یا ریسمانِ بنایی</a:t>
            </a: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5453" y="188639"/>
            <a:ext cx="5381504" cy="40361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244932" y="4224769"/>
            <a:ext cx="8698700" cy="2633231"/>
          </a:xfrm>
          <a:prstGeom prst="rect">
            <a:avLst/>
          </a:prstGeom>
        </p:spPr>
        <p:txBody>
          <a:bodyPr wrap="square">
            <a:spAutoFit/>
          </a:bodyPr>
          <a:lstStyle/>
          <a:p>
            <a:r>
              <a:rPr lang="fa-IR" dirty="0"/>
              <a:t>بعضی از ابزارهای کار بنایی با وجود کاربرد و اهمیت بالایی که دارند بسیار هم ساده اند. ریسمان کار یک ریسمان با ضخامت یک میلیمتر و غالبا به رنگ سفید است که حفظ راستای کار در کف و نما را بر عهده دارد. در طولهای زیاد بهتر است خطای شکم دادن ریسمان توسط یک تکه سنگ یا هر وسیله دیگری گرفته شود … به یک ریسمان بودن یعنی در یک امتداد بودن … مثلا ستونها در نما به یک ریسمان باشند یعنی همگی در یک امتداد قرار بگیرند …</a:t>
            </a:r>
          </a:p>
          <a:p>
            <a:r>
              <a:rPr lang="fa-IR" dirty="0"/>
              <a:t> </a:t>
            </a:r>
          </a:p>
          <a:p>
            <a:r>
              <a:rPr lang="fa-IR" dirty="0"/>
              <a:t>نگاه دقیق یک ناظر باید به ریسمان بودن و یا شکم دادن امتدادها را به سرعت متوجه شده و گوشزد نماید. در تصویر می بینیم که یک طول از آجر کاری با جلو و عقب رفتگی که دارد توسط یک ریسمان در هر لحظه کنترل و هدایت می شود.</a:t>
            </a:r>
          </a:p>
        </p:txBody>
      </p:sp>
    </p:spTree>
    <p:extLst>
      <p:ext uri="{BB962C8B-B14F-4D97-AF65-F5344CB8AC3E}">
        <p14:creationId xmlns:p14="http://schemas.microsoft.com/office/powerpoint/2010/main" xmlns="" val="28035894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28384" y="563487"/>
            <a:ext cx="702436" cy="461665"/>
          </a:xfrm>
          <a:prstGeom prst="rect">
            <a:avLst/>
          </a:prstGeom>
        </p:spPr>
        <p:txBody>
          <a:bodyPr wrap="none">
            <a:spAutoFit/>
          </a:bodyPr>
          <a:lstStyle/>
          <a:p>
            <a:r>
              <a:rPr lang="fa-IR" sz="2400" dirty="0"/>
              <a:t>ایمنی</a:t>
            </a: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3453" y="343704"/>
            <a:ext cx="6174771" cy="46310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413452" y="5301208"/>
            <a:ext cx="8730547" cy="1200329"/>
          </a:xfrm>
          <a:prstGeom prst="rect">
            <a:avLst/>
          </a:prstGeom>
        </p:spPr>
        <p:txBody>
          <a:bodyPr wrap="square">
            <a:spAutoFit/>
          </a:bodyPr>
          <a:lstStyle/>
          <a:p>
            <a:r>
              <a:rPr lang="fa-IR" dirty="0"/>
              <a:t>اول ایمنی بعد کار این یکی از مهمترین شعار های یک کارگاه ساختمانی است، در هنگام بالا رفتن از داربست استفاده از تجهیرات و کمربند مخصوص اجباری است همچنین شلوار زاپاس به همراه داشته باشید.</a:t>
            </a:r>
          </a:p>
          <a:p>
            <a:endParaRPr lang="fa-IR" dirty="0"/>
          </a:p>
          <a:p>
            <a:r>
              <a:rPr lang="fa-IR" dirty="0"/>
              <a:t>3</a:t>
            </a:r>
          </a:p>
        </p:txBody>
      </p:sp>
    </p:spTree>
    <p:extLst>
      <p:ext uri="{BB962C8B-B14F-4D97-AF65-F5344CB8AC3E}">
        <p14:creationId xmlns:p14="http://schemas.microsoft.com/office/powerpoint/2010/main" xmlns="" val="26153189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82026" y="332656"/>
            <a:ext cx="1661032" cy="461665"/>
          </a:xfrm>
          <a:prstGeom prst="rect">
            <a:avLst/>
          </a:prstGeom>
        </p:spPr>
        <p:txBody>
          <a:bodyPr wrap="none">
            <a:spAutoFit/>
          </a:bodyPr>
          <a:lstStyle/>
          <a:p>
            <a:r>
              <a:rPr lang="fa-IR" sz="2400" dirty="0"/>
              <a:t>سینی های برق</a:t>
            </a: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264" y="173716"/>
            <a:ext cx="6268928" cy="47016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61176" y="5157192"/>
            <a:ext cx="8784976" cy="1477328"/>
          </a:xfrm>
          <a:prstGeom prst="rect">
            <a:avLst/>
          </a:prstGeom>
        </p:spPr>
        <p:txBody>
          <a:bodyPr wrap="square">
            <a:spAutoFit/>
          </a:bodyPr>
          <a:lstStyle/>
          <a:p>
            <a:r>
              <a:rPr lang="fa-IR" dirty="0"/>
              <a:t>این یک بحث تخصصی است منتها خلاصه توضیح بدم که برای عبور کابلهای برق در صورتی که عبور از لوله امکان پذیر نباشد و یا به صرفه نبوده و تجمع کابها مد نظر باشد، از سینی برق استفاده می شود، چیزی که برای ما مهم است، توجه به این نکته که فاصله سینی ها از سقف و عبور آنها از روی هم و عبور تاسیسات مکانیکی فضای قابل توجهی را از زیر سقف خواهد گرفت و موجب پایین آمدن ارتفاع سقف می شود ضمنا سینی برق باید از محلی عبور کند که بعد ها برای آویز سقف کاذب به مشکل بر نخوریم.</a:t>
            </a:r>
          </a:p>
        </p:txBody>
      </p:sp>
    </p:spTree>
    <p:extLst>
      <p:ext uri="{BB962C8B-B14F-4D97-AF65-F5344CB8AC3E}">
        <p14:creationId xmlns:p14="http://schemas.microsoft.com/office/powerpoint/2010/main" xmlns="" val="20891600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92934" y="332656"/>
            <a:ext cx="2037802" cy="1200329"/>
          </a:xfrm>
          <a:prstGeom prst="rect">
            <a:avLst/>
          </a:prstGeom>
        </p:spPr>
        <p:txBody>
          <a:bodyPr wrap="none">
            <a:spAutoFit/>
          </a:bodyPr>
          <a:lstStyle/>
          <a:p>
            <a:r>
              <a:rPr lang="fa-IR" sz="2400" dirty="0"/>
              <a:t>کانال هوای </a:t>
            </a:r>
            <a:r>
              <a:rPr lang="fa-IR" sz="2400" dirty="0" smtClean="0"/>
              <a:t>روکار</a:t>
            </a:r>
          </a:p>
          <a:p>
            <a:endParaRPr lang="fa-IR" sz="2400" dirty="0"/>
          </a:p>
          <a:p>
            <a:r>
              <a:rPr lang="fa-IR" sz="2400" dirty="0" smtClean="0"/>
              <a:t>؟؟؟؟؟؟؟؟؟؟؟؟؟؟؟؟؟</a:t>
            </a:r>
            <a:endParaRPr lang="fa-IR" sz="2400" dirty="0"/>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332655"/>
            <a:ext cx="6084953" cy="45637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4355976" y="5661248"/>
            <a:ext cx="4445448" cy="369332"/>
          </a:xfrm>
          <a:prstGeom prst="rect">
            <a:avLst/>
          </a:prstGeom>
        </p:spPr>
        <p:txBody>
          <a:bodyPr wrap="none">
            <a:spAutoFit/>
          </a:bodyPr>
          <a:lstStyle/>
          <a:p>
            <a:r>
              <a:rPr lang="fa-IR" dirty="0"/>
              <a:t>تا به حال کانال هوای روکار دیده بودید؟ خوب حالا ببینید.</a:t>
            </a:r>
          </a:p>
        </p:txBody>
      </p:sp>
    </p:spTree>
    <p:extLst>
      <p:ext uri="{BB962C8B-B14F-4D97-AF65-F5344CB8AC3E}">
        <p14:creationId xmlns:p14="http://schemas.microsoft.com/office/powerpoint/2010/main" xmlns="" val="32291951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2026" y="1412776"/>
            <a:ext cx="1939955" cy="3570208"/>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endParaRPr lang="fa-IR"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fa-IR"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باتشکرازشما</a:t>
            </a:r>
          </a:p>
          <a:p>
            <a:pPr algn="ctr"/>
            <a:endParaRPr lang="fa-IR" sz="2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fa-IR"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fa-IR" sz="2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fa-IR"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fa-IR" sz="2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پایان</a:t>
            </a:r>
            <a:endParaRPr lang="en-US" sz="2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xmlns="" val="1801431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tasisat\New folder\SDC1608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80331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tasisat\New folder\SDC1603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90310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F:\tasisat\New folder\SDC1603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640" y="0"/>
            <a:ext cx="6732240" cy="504918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3491880" y="5661248"/>
            <a:ext cx="3858749" cy="584775"/>
          </a:xfrm>
          <a:prstGeom prst="rect">
            <a:avLst/>
          </a:prstGeom>
          <a:noFill/>
        </p:spPr>
        <p:txBody>
          <a:bodyPr wrap="none" lIns="91440" tIns="45720" rIns="91440" bIns="45720">
            <a:spAutoFit/>
          </a:bodyPr>
          <a:lstStyle/>
          <a:p>
            <a:pPr algn="ctr"/>
            <a:r>
              <a:rPr lang="fa-IR"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نحوه صحیح عایق بندی پله</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1890127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afir\Pictures\mehr-3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5616" y="-9912"/>
            <a:ext cx="7235967" cy="549082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3422183" y="5899060"/>
            <a:ext cx="2622834" cy="523220"/>
          </a:xfrm>
          <a:prstGeom prst="rect">
            <a:avLst/>
          </a:prstGeom>
          <a:noFill/>
        </p:spPr>
        <p:txBody>
          <a:bodyPr wrap="none" lIns="91440" tIns="45720" rIns="91440" bIns="45720">
            <a:spAutoFit/>
          </a:bodyPr>
          <a:lstStyle/>
          <a:p>
            <a:pPr algn="ctr"/>
            <a:r>
              <a:rPr lang="fa-IR"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نداشتن عایق لوله ها</a:t>
            </a:r>
            <a:endPar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xmlns="" val="929608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afir\Pictures\mehr-0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99792" y="0"/>
            <a:ext cx="6444208" cy="584727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42583" y="188640"/>
            <a:ext cx="2581156" cy="3970318"/>
          </a:xfrm>
          <a:prstGeom prst="rect">
            <a:avLst/>
          </a:prstGeom>
          <a:noFill/>
        </p:spPr>
        <p:txBody>
          <a:bodyPr wrap="none" lIns="91440" tIns="45720" rIns="91440" bIns="45720">
            <a:spAutoFit/>
          </a:bodyPr>
          <a:lstStyle/>
          <a:p>
            <a:pPr algn="ctr"/>
            <a:r>
              <a:rPr lang="fa-IR"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استفاده از</a:t>
            </a:r>
          </a:p>
          <a:p>
            <a:pPr algn="ctr"/>
            <a:endParaRPr lang="fa-IR"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fa-IR"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لوله</a:t>
            </a:r>
          </a:p>
          <a:p>
            <a:pPr algn="ctr"/>
            <a:endParaRPr lang="fa-IR"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fa-IR"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نامرغوب</a:t>
            </a:r>
          </a:p>
          <a:p>
            <a:pPr algn="ctr"/>
            <a:endParaRPr lang="fa-IR"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fa-IR"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(لوله خرطومی)</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2629144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safir\Pictures\mehr-0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648" y="-48457"/>
            <a:ext cx="9162648" cy="69384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288373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228</TotalTime>
  <Words>955</Words>
  <Application>Microsoft Office PowerPoint</Application>
  <PresentationFormat>On-screen Show (4:3)</PresentationFormat>
  <Paragraphs>74</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Angles</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safir</dc:creator>
  <cp:lastModifiedBy>User</cp:lastModifiedBy>
  <cp:revision>13</cp:revision>
  <dcterms:created xsi:type="dcterms:W3CDTF">2015-05-21T19:42:38Z</dcterms:created>
  <dcterms:modified xsi:type="dcterms:W3CDTF">2017-11-11T20:11:10Z</dcterms:modified>
</cp:coreProperties>
</file>