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58" r:id="rId7"/>
    <p:sldId id="262" r:id="rId8"/>
    <p:sldId id="263" r:id="rId9"/>
    <p:sldId id="265" r:id="rId10"/>
    <p:sldId id="264" r:id="rId11"/>
    <p:sldId id="266" r:id="rId12"/>
    <p:sldId id="267" r:id="rId13"/>
    <p:sldId id="268" r:id="rId14"/>
    <p:sldId id="269" r:id="rId15"/>
    <p:sldId id="270" r:id="rId16"/>
    <p:sldId id="271" r:id="rId17"/>
    <p:sldId id="272" r:id="rId18"/>
    <p:sldId id="273" r:id="rId19"/>
    <p:sldId id="274" r:id="rId20"/>
    <p:sldId id="275" r:id="rId21"/>
    <p:sldId id="277" r:id="rId22"/>
    <p:sldId id="276" r:id="rId23"/>
    <p:sldId id="279" r:id="rId24"/>
    <p:sldId id="280" r:id="rId25"/>
    <p:sldId id="323" r:id="rId26"/>
    <p:sldId id="281" r:id="rId27"/>
    <p:sldId id="282" r:id="rId28"/>
    <p:sldId id="283" r:id="rId29"/>
    <p:sldId id="284" r:id="rId30"/>
    <p:sldId id="285" r:id="rId31"/>
    <p:sldId id="286" r:id="rId32"/>
    <p:sldId id="324" r:id="rId33"/>
    <p:sldId id="287" r:id="rId34"/>
    <p:sldId id="288" r:id="rId35"/>
    <p:sldId id="289" r:id="rId36"/>
    <p:sldId id="290" r:id="rId37"/>
    <p:sldId id="291" r:id="rId38"/>
    <p:sldId id="292" r:id="rId39"/>
    <p:sldId id="325" r:id="rId40"/>
    <p:sldId id="293" r:id="rId41"/>
    <p:sldId id="294" r:id="rId42"/>
    <p:sldId id="295" r:id="rId43"/>
    <p:sldId id="296" r:id="rId44"/>
    <p:sldId id="297" r:id="rId45"/>
    <p:sldId id="326" r:id="rId46"/>
    <p:sldId id="327" r:id="rId47"/>
    <p:sldId id="328"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20" r:id="rId62"/>
    <p:sldId id="321" r:id="rId63"/>
    <p:sldId id="322" r:id="rId64"/>
    <p:sldId id="318" r:id="rId65"/>
    <p:sldId id="319" r:id="rId66"/>
    <p:sldId id="311" r:id="rId67"/>
    <p:sldId id="312" r:id="rId68"/>
    <p:sldId id="313" r:id="rId69"/>
    <p:sldId id="314" r:id="rId70"/>
    <p:sldId id="315" r:id="rId71"/>
    <p:sldId id="316"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D8BD707-D9CF-40AE-B4C6-C98DA3205C09}" type="datetimeFigureOut">
              <a:rPr lang="en-US" smtClean="0"/>
              <a:pPr/>
              <a:t>8/8/2017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1D8BD707-D9CF-40AE-B4C6-C98DA3205C09}" type="datetimeFigureOut">
              <a:rPr lang="en-US" smtClean="0"/>
              <a:pPr/>
              <a:t>8/8/2017</a:t>
            </a:fld>
            <a:endParaRPr lang="en-US"/>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hyperlink" Target="mailto:m.yousefi1348@gmail.com"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87893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27710"/>
            <a:ext cx="9144000" cy="5649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76900"/>
            <a:ext cx="91440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2019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9"/>
                                        </p:tgtEl>
                                        <p:attrNameLst>
                                          <p:attrName>style.visibility</p:attrName>
                                        </p:attrNameLst>
                                      </p:cBhvr>
                                      <p:to>
                                        <p:strVal val="visible"/>
                                      </p:to>
                                    </p:set>
                                    <p:animEffect transition="in" filter="wipe(down)">
                                      <p:cBhvr>
                                        <p:cTn id="14"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398" y="76200"/>
            <a:ext cx="3337773" cy="707886"/>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a-IR" sz="4000" dirty="0">
                <a:cs typeface="B Titr" panose="00000700000000000000" pitchFamily="2" charset="-78"/>
              </a:rPr>
              <a:t>مزایای گردشگری</a:t>
            </a:r>
            <a:endParaRPr lang="en-US" sz="4000" dirty="0">
              <a:cs typeface="B Titr" panose="00000700000000000000" pitchFamily="2" charset="-78"/>
            </a:endParaRPr>
          </a:p>
        </p:txBody>
      </p:sp>
      <p:sp>
        <p:nvSpPr>
          <p:cNvPr id="3" name="Rectangle 2"/>
          <p:cNvSpPr/>
          <p:nvPr/>
        </p:nvSpPr>
        <p:spPr>
          <a:xfrm>
            <a:off x="152399" y="1219200"/>
            <a:ext cx="8671773" cy="532453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rtl="1"/>
            <a:r>
              <a:rPr lang="fa-IR" sz="2400" dirty="0" smtClean="0">
                <a:solidFill>
                  <a:srgbClr val="0070C0"/>
                </a:solidFill>
                <a:cs typeface="B Titr" panose="00000700000000000000" pitchFamily="2" charset="-78"/>
              </a:rPr>
              <a:t>مزایای توسعه  منطقی گردشگری:</a:t>
            </a:r>
          </a:p>
          <a:p>
            <a:pPr algn="just" rtl="1"/>
            <a:r>
              <a:rPr lang="fa-IR" sz="2400" dirty="0">
                <a:cs typeface="B Titr" panose="00000700000000000000" pitchFamily="2" charset="-78"/>
              </a:rPr>
              <a:t>1</a:t>
            </a:r>
            <a:r>
              <a:rPr lang="fa-IR" sz="2400" dirty="0" smtClean="0">
                <a:cs typeface="B Titr" panose="00000700000000000000" pitchFamily="2" charset="-78"/>
              </a:rPr>
              <a:t>-گردشگری نقش </a:t>
            </a:r>
            <a:r>
              <a:rPr lang="fa-IR" sz="2400" dirty="0">
                <a:cs typeface="B Titr" panose="00000700000000000000" pitchFamily="2" charset="-78"/>
              </a:rPr>
              <a:t>مؤثری نیز در </a:t>
            </a:r>
            <a:r>
              <a:rPr lang="fa-IR" sz="2400" dirty="0">
                <a:solidFill>
                  <a:srgbClr val="FF0000"/>
                </a:solidFill>
                <a:cs typeface="B Titr" panose="00000700000000000000" pitchFamily="2" charset="-78"/>
              </a:rPr>
              <a:t>شکوفایی اقتصادی، فرهنگی و سیاسی کشورهای </a:t>
            </a:r>
            <a:r>
              <a:rPr lang="fa-IR" sz="2400" dirty="0" smtClean="0">
                <a:solidFill>
                  <a:srgbClr val="FF0000"/>
                </a:solidFill>
                <a:cs typeface="B Titr" panose="00000700000000000000" pitchFamily="2" charset="-78"/>
              </a:rPr>
              <a:t>میزبان ایفا </a:t>
            </a:r>
            <a:r>
              <a:rPr lang="fa-IR" sz="2400" dirty="0">
                <a:solidFill>
                  <a:srgbClr val="FF0000"/>
                </a:solidFill>
                <a:cs typeface="B Titr" panose="00000700000000000000" pitchFamily="2" charset="-78"/>
              </a:rPr>
              <a:t>می کند</a:t>
            </a:r>
            <a:r>
              <a:rPr lang="fa-IR" sz="2400" dirty="0">
                <a:cs typeface="B Titr" panose="00000700000000000000" pitchFamily="2" charset="-78"/>
              </a:rPr>
              <a:t>. از زمان ورود یک گردشگر، او برای تأمین غذا و اقامت، رفت و آمد، تفریح و گشت و گذار، خرید سوغات و دیدن جاذبه </a:t>
            </a:r>
            <a:r>
              <a:rPr lang="fa-IR" sz="2400" dirty="0" smtClean="0">
                <a:cs typeface="B Titr" panose="00000700000000000000" pitchFamily="2" charset="-78"/>
              </a:rPr>
              <a:t>های یک </a:t>
            </a:r>
            <a:r>
              <a:rPr lang="fa-IR" sz="2400" dirty="0">
                <a:cs typeface="B Titr" panose="00000700000000000000" pitchFamily="2" charset="-78"/>
              </a:rPr>
              <a:t>منطقه هزینه می کند</a:t>
            </a:r>
            <a:r>
              <a:rPr lang="fa-IR" sz="2400" dirty="0" smtClean="0">
                <a:cs typeface="B Titr" panose="00000700000000000000" pitchFamily="2" charset="-78"/>
              </a:rPr>
              <a:t>.</a:t>
            </a:r>
          </a:p>
          <a:p>
            <a:pPr algn="just" rtl="1"/>
            <a:r>
              <a:rPr lang="fa-IR" sz="2400" dirty="0" smtClean="0">
                <a:cs typeface="B Titr" panose="00000700000000000000" pitchFamily="2" charset="-78"/>
              </a:rPr>
              <a:t>2- </a:t>
            </a:r>
            <a:r>
              <a:rPr lang="fa-IR" sz="2400" dirty="0">
                <a:cs typeface="B Titr" panose="00000700000000000000" pitchFamily="2" charset="-78"/>
              </a:rPr>
              <a:t>ارائه خدمات گردشگری</a:t>
            </a:r>
            <a:r>
              <a:rPr lang="fa-IR" sz="2400" dirty="0">
                <a:solidFill>
                  <a:srgbClr val="FF0000"/>
                </a:solidFill>
                <a:cs typeface="B Titr" panose="00000700000000000000" pitchFamily="2" charset="-78"/>
              </a:rPr>
              <a:t>، ایجاد فرصت هایی برای جذب سرمایه و مشاغل نوین مانند تأسیس مهمان پذیرها (</a:t>
            </a:r>
            <a:r>
              <a:rPr lang="fa-IR" sz="2400" dirty="0" smtClean="0">
                <a:solidFill>
                  <a:srgbClr val="FF0000"/>
                </a:solidFill>
                <a:cs typeface="B Titr" panose="00000700000000000000" pitchFamily="2" charset="-78"/>
              </a:rPr>
              <a:t>بزرگ و </a:t>
            </a:r>
            <a:r>
              <a:rPr lang="fa-IR" sz="2400" dirty="0">
                <a:solidFill>
                  <a:srgbClr val="FF0000"/>
                </a:solidFill>
                <a:cs typeface="B Titr" panose="00000700000000000000" pitchFamily="2" charset="-78"/>
              </a:rPr>
              <a:t>کوچک،) مراکز پذیرایی، </a:t>
            </a:r>
            <a:r>
              <a:rPr lang="fa-IR" sz="2400" dirty="0" smtClean="0">
                <a:solidFill>
                  <a:srgbClr val="FF0000"/>
                </a:solidFill>
                <a:cs typeface="B Titr" panose="00000700000000000000" pitchFamily="2" charset="-78"/>
              </a:rPr>
              <a:t>شرکت های </a:t>
            </a:r>
            <a:r>
              <a:rPr lang="fa-IR" sz="2400" dirty="0">
                <a:solidFill>
                  <a:srgbClr val="FF0000"/>
                </a:solidFill>
                <a:cs typeface="B Titr" panose="00000700000000000000" pitchFamily="2" charset="-78"/>
              </a:rPr>
              <a:t>خدمات مسافرتی و گردشگری و… </a:t>
            </a:r>
            <a:r>
              <a:rPr lang="fa-IR" sz="2400" dirty="0">
                <a:cs typeface="B Titr" panose="00000700000000000000" pitchFamily="2" charset="-78"/>
              </a:rPr>
              <a:t>در جوامع میزبان می شود</a:t>
            </a:r>
            <a:r>
              <a:rPr lang="fa-IR" sz="2400" dirty="0" smtClean="0">
                <a:cs typeface="B Titr" panose="00000700000000000000" pitchFamily="2" charset="-78"/>
              </a:rPr>
              <a:t>.</a:t>
            </a:r>
          </a:p>
          <a:p>
            <a:pPr algn="just" rtl="1"/>
            <a:r>
              <a:rPr lang="fa-IR" sz="2400" dirty="0" smtClean="0">
                <a:solidFill>
                  <a:srgbClr val="0070C0"/>
                </a:solidFill>
                <a:cs typeface="B Titr" panose="00000700000000000000" pitchFamily="2" charset="-78"/>
              </a:rPr>
              <a:t>گردشگری با چه عواملی رابطه تنگاتنگ دارد؟</a:t>
            </a:r>
          </a:p>
          <a:p>
            <a:pPr algn="just" rtl="1"/>
            <a:r>
              <a:rPr lang="fa-IR" sz="2400" dirty="0">
                <a:solidFill>
                  <a:srgbClr val="FF0000"/>
                </a:solidFill>
                <a:cs typeface="B Titr" panose="00000700000000000000" pitchFamily="2" charset="-78"/>
              </a:rPr>
              <a:t>گردشگری با امنیت سیاسی، اقتصادی و احترام متقابل رابطه تنگاتنگی دارد. </a:t>
            </a:r>
            <a:endParaRPr lang="fa-IR" sz="2400" dirty="0" smtClean="0">
              <a:solidFill>
                <a:srgbClr val="FF0000"/>
              </a:solidFill>
              <a:cs typeface="B Titr" panose="00000700000000000000" pitchFamily="2" charset="-78"/>
            </a:endParaRPr>
          </a:p>
          <a:p>
            <a:pPr algn="just" rtl="1"/>
            <a:r>
              <a:rPr lang="fa-IR" sz="2400" dirty="0" smtClean="0">
                <a:solidFill>
                  <a:srgbClr val="0070C0"/>
                </a:solidFill>
                <a:cs typeface="B Titr" panose="00000700000000000000" pitchFamily="2" charset="-78"/>
              </a:rPr>
              <a:t>چرا گردشگری از بعد فرهنگی و اجتماعی مهم است؟</a:t>
            </a:r>
            <a:endParaRPr lang="fa-IR" sz="2400" dirty="0">
              <a:solidFill>
                <a:srgbClr val="0070C0"/>
              </a:solidFill>
              <a:cs typeface="B Titr" panose="00000700000000000000" pitchFamily="2" charset="-78"/>
            </a:endParaRPr>
          </a:p>
          <a:p>
            <a:pPr algn="just" rtl="1"/>
            <a:r>
              <a:rPr lang="fa-IR" sz="2400" dirty="0" smtClean="0">
                <a:cs typeface="B Titr" panose="00000700000000000000" pitchFamily="2" charset="-78"/>
              </a:rPr>
              <a:t>گردشگری </a:t>
            </a:r>
            <a:r>
              <a:rPr lang="fa-IR" sz="2400" dirty="0">
                <a:cs typeface="B Titr" panose="00000700000000000000" pitchFamily="2" charset="-78"/>
              </a:rPr>
              <a:t>از بعد فرهنگی و اجتماعی نیز مهم است، </a:t>
            </a:r>
            <a:r>
              <a:rPr lang="fa-IR" sz="2400" dirty="0" smtClean="0">
                <a:cs typeface="B Titr" panose="00000700000000000000" pitchFamily="2" charset="-78"/>
              </a:rPr>
              <a:t>زیرا</a:t>
            </a:r>
            <a:r>
              <a:rPr lang="fa-IR" sz="2400" dirty="0">
                <a:cs typeface="B Titr" panose="00000700000000000000" pitchFamily="2" charset="-78"/>
              </a:rPr>
              <a:t>جوامع و کشورهای میزبان </a:t>
            </a:r>
            <a:r>
              <a:rPr lang="fa-IR" sz="2400" dirty="0" smtClean="0">
                <a:cs typeface="B Titr" panose="00000700000000000000" pitchFamily="2" charset="-78"/>
              </a:rPr>
              <a:t>می توانند </a:t>
            </a:r>
            <a:r>
              <a:rPr lang="fa-IR" sz="2400" dirty="0">
                <a:cs typeface="B Titr" panose="00000700000000000000" pitchFamily="2" charset="-78"/>
              </a:rPr>
              <a:t>از طریق گردشگران به ترویج زبان، فرهنگ و رسوم اجتماعی خود بپردازند</a:t>
            </a:r>
            <a:r>
              <a:rPr lang="fa-IR" sz="2400" dirty="0" smtClean="0">
                <a:cs typeface="B Titr" panose="00000700000000000000" pitchFamily="2" charset="-78"/>
              </a:rPr>
              <a:t>.</a:t>
            </a:r>
            <a:endParaRPr lang="fa-IR" sz="2400" dirty="0">
              <a:cs typeface="B Titr" panose="00000700000000000000" pitchFamily="2" charset="-78"/>
            </a:endParaRPr>
          </a:p>
        </p:txBody>
      </p:sp>
    </p:spTree>
    <p:extLst>
      <p:ext uri="{BB962C8B-B14F-4D97-AF65-F5344CB8AC3E}">
        <p14:creationId xmlns:p14="http://schemas.microsoft.com/office/powerpoint/2010/main" val="27614029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circle(in)">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circle(in)">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circle(in)">
                                      <p:cBhvr>
                                        <p:cTn id="42" dur="20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circle(in)">
                                      <p:cBhvr>
                                        <p:cTn id="4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094920" cy="426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41903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838200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rtl="1"/>
            <a:r>
              <a:rPr lang="fa-IR" sz="2400" dirty="0">
                <a:cs typeface="B Titr" panose="00000700000000000000" pitchFamily="2" charset="-78"/>
              </a:rPr>
              <a:t>در ادامه دونمونه از </a:t>
            </a:r>
            <a:r>
              <a:rPr lang="fa-IR" sz="2400" dirty="0" smtClean="0">
                <a:cs typeface="B Titr" panose="00000700000000000000" pitchFamily="2" charset="-78"/>
              </a:rPr>
              <a:t>نحوه </a:t>
            </a:r>
            <a:r>
              <a:rPr lang="fa-IR" sz="2400" dirty="0">
                <a:cs typeface="B Titr" panose="00000700000000000000" pitchFamily="2" charset="-78"/>
              </a:rPr>
              <a:t>برخورد با </a:t>
            </a:r>
            <a:r>
              <a:rPr lang="fa-IR" sz="2400" dirty="0" smtClean="0">
                <a:cs typeface="B Titr" panose="00000700000000000000" pitchFamily="2" charset="-78"/>
              </a:rPr>
              <a:t>جاذبه های </a:t>
            </a:r>
            <a:r>
              <a:rPr lang="fa-IR" sz="2400" dirty="0">
                <a:cs typeface="B Titr" panose="00000700000000000000" pitchFamily="2" charset="-78"/>
              </a:rPr>
              <a:t>گردشگری بررسی </a:t>
            </a:r>
            <a:r>
              <a:rPr lang="fa-IR" sz="2400" dirty="0" smtClean="0">
                <a:cs typeface="B Titr" panose="00000700000000000000" pitchFamily="2" charset="-78"/>
              </a:rPr>
              <a:t>می شود:</a:t>
            </a:r>
            <a:endParaRPr lang="en-US" sz="2400" dirty="0">
              <a:cs typeface="B Titr" panose="00000700000000000000" pitchFamily="2" charset="-78"/>
            </a:endParaRPr>
          </a:p>
        </p:txBody>
      </p:sp>
      <p:sp>
        <p:nvSpPr>
          <p:cNvPr id="3" name="Rectangle 2"/>
          <p:cNvSpPr/>
          <p:nvPr/>
        </p:nvSpPr>
        <p:spPr>
          <a:xfrm>
            <a:off x="6854591" y="1287029"/>
            <a:ext cx="2095445" cy="58477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fa-IR" sz="3200" dirty="0">
                <a:cs typeface="B Titr" panose="00000700000000000000" pitchFamily="2" charset="-78"/>
              </a:rPr>
              <a:t>برخورد منفی</a:t>
            </a:r>
            <a:endParaRPr lang="en-US" sz="3200" dirty="0">
              <a:cs typeface="B Titr" panose="00000700000000000000" pitchFamily="2" charset="-78"/>
            </a:endParaRPr>
          </a:p>
        </p:txBody>
      </p:sp>
      <p:sp>
        <p:nvSpPr>
          <p:cNvPr id="4" name="Rectangle 3"/>
          <p:cNvSpPr/>
          <p:nvPr/>
        </p:nvSpPr>
        <p:spPr>
          <a:xfrm>
            <a:off x="228600" y="2094920"/>
            <a:ext cx="8659090"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r>
              <a:rPr lang="fa-IR" sz="2800" dirty="0">
                <a:cs typeface="B Titr" panose="00000700000000000000" pitchFamily="2" charset="-78"/>
              </a:rPr>
              <a:t>گروه های افراطی تکفیری مانند داعش در کشورهای عراق، سوریه و </a:t>
            </a:r>
            <a:r>
              <a:rPr lang="fa-IR" sz="2800" dirty="0" smtClean="0">
                <a:cs typeface="B Titr" panose="00000700000000000000" pitchFamily="2" charset="-78"/>
              </a:rPr>
              <a:t>منطقه حجاز </a:t>
            </a:r>
            <a:r>
              <a:rPr lang="fa-IR" sz="2800" dirty="0">
                <a:cs typeface="B Titr" panose="00000700000000000000" pitchFamily="2" charset="-78"/>
              </a:rPr>
              <a:t>آثار تاریخی </a:t>
            </a:r>
            <a:r>
              <a:rPr lang="fa-IR" sz="2800" dirty="0" smtClean="0">
                <a:cs typeface="B Titr" panose="00000700000000000000" pitchFamily="2" charset="-78"/>
              </a:rPr>
              <a:t>بی شماری </a:t>
            </a:r>
            <a:r>
              <a:rPr lang="fa-IR" sz="2800" dirty="0">
                <a:cs typeface="B Titr" panose="00000700000000000000" pitchFamily="2" charset="-78"/>
              </a:rPr>
              <a:t>را نابود </a:t>
            </a:r>
            <a:r>
              <a:rPr lang="fa-IR" sz="2800" dirty="0" smtClean="0">
                <a:cs typeface="B Titr" panose="00000700000000000000" pitchFamily="2" charset="-78"/>
              </a:rPr>
              <a:t>کردند.</a:t>
            </a:r>
            <a:endParaRPr lang="en-US" sz="2800" dirty="0">
              <a:cs typeface="B Titr" panose="00000700000000000000" pitchFamily="2" charset="-7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75" y="3657600"/>
            <a:ext cx="9076225" cy="2837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3300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circle(in)">
                                      <p:cBhvr>
                                        <p:cTn id="24"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10690" y="152400"/>
            <a:ext cx="2557110" cy="707886"/>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fa-IR" sz="4000" dirty="0">
                <a:cs typeface="B Titr" panose="00000700000000000000" pitchFamily="2" charset="-78"/>
              </a:rPr>
              <a:t>برخورد مثبت</a:t>
            </a:r>
            <a:endParaRPr lang="en-US" sz="4000" dirty="0">
              <a:cs typeface="B Titr" panose="00000700000000000000" pitchFamily="2" charset="-78"/>
            </a:endParaRPr>
          </a:p>
        </p:txBody>
      </p:sp>
      <p:sp>
        <p:nvSpPr>
          <p:cNvPr id="3" name="Rectangle 2"/>
          <p:cNvSpPr/>
          <p:nvPr/>
        </p:nvSpPr>
        <p:spPr>
          <a:xfrm>
            <a:off x="228600" y="913205"/>
            <a:ext cx="8686800"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3200" dirty="0">
                <a:cs typeface="B Titr" panose="00000700000000000000" pitchFamily="2" charset="-78"/>
              </a:rPr>
              <a:t>شهرستان شوشتر در جنوب ایران، به واسطه وجود </a:t>
            </a:r>
            <a:r>
              <a:rPr lang="fa-IR" sz="3200" dirty="0" smtClean="0">
                <a:cs typeface="B Titr" panose="00000700000000000000" pitchFamily="2" charset="-78"/>
              </a:rPr>
              <a:t>سازه های </a:t>
            </a:r>
            <a:r>
              <a:rPr lang="fa-IR" sz="3200" dirty="0">
                <a:cs typeface="B Titr" panose="00000700000000000000" pitchFamily="2" charset="-78"/>
              </a:rPr>
              <a:t>آبی ــ تاریخی و سایر اماکن فرهنگی و توجه مسئولان در حال حاضر </a:t>
            </a:r>
            <a:r>
              <a:rPr lang="fa-IR" sz="3200" dirty="0" smtClean="0">
                <a:cs typeface="B Titr" panose="00000700000000000000" pitchFamily="2" charset="-78"/>
              </a:rPr>
              <a:t>باظرفیت</a:t>
            </a:r>
            <a:r>
              <a:rPr lang="en-US" sz="3200" dirty="0" smtClean="0">
                <a:cs typeface="B Titr" panose="00000700000000000000" pitchFamily="2" charset="-78"/>
              </a:rPr>
              <a:t> </a:t>
            </a:r>
            <a:r>
              <a:rPr lang="fa-IR" sz="3200" dirty="0" smtClean="0">
                <a:cs typeface="B Titr" panose="00000700000000000000" pitchFamily="2" charset="-78"/>
              </a:rPr>
              <a:t>سازی </a:t>
            </a:r>
            <a:r>
              <a:rPr lang="fa-IR" sz="3200" dirty="0">
                <a:cs typeface="B Titr" panose="00000700000000000000" pitchFamily="2" charset="-78"/>
              </a:rPr>
              <a:t>لازم به یکی از اهداف گردشگری ایران تبدیل شده است</a:t>
            </a:r>
            <a:r>
              <a:rPr lang="en-US" sz="3200" dirty="0" smtClean="0">
                <a:cs typeface="B Titr" panose="00000700000000000000" pitchFamily="2" charset="-78"/>
              </a:rPr>
              <a:t>.</a:t>
            </a:r>
            <a:endParaRPr lang="en-US" sz="3200" dirty="0">
              <a:cs typeface="B Titr" panose="00000700000000000000" pitchFamily="2" charset="-78"/>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68791" b="94203"/>
          <a:stretch/>
        </p:blipFill>
        <p:spPr bwMode="auto">
          <a:xfrm>
            <a:off x="972907" y="2570107"/>
            <a:ext cx="4039486" cy="40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006436"/>
            <a:ext cx="6154815" cy="3837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1659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dow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1" y="178667"/>
            <a:ext cx="879239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rtl="1"/>
            <a:r>
              <a:rPr lang="fa-IR" sz="3200" dirty="0" smtClean="0">
                <a:cs typeface="B Titr" panose="00000700000000000000" pitchFamily="2" charset="-78"/>
              </a:rPr>
              <a:t>پیشین</a:t>
            </a:r>
            <a:r>
              <a:rPr lang="fa-IR" sz="3200" dirty="0">
                <a:cs typeface="B Titr" panose="00000700000000000000" pitchFamily="2" charset="-78"/>
              </a:rPr>
              <a:t>ه</a:t>
            </a:r>
            <a:r>
              <a:rPr lang="fa-IR" sz="3200" dirty="0" smtClean="0">
                <a:cs typeface="B Titr" panose="00000700000000000000" pitchFamily="2" charset="-78"/>
              </a:rPr>
              <a:t> </a:t>
            </a:r>
            <a:r>
              <a:rPr lang="fa-IR" sz="3200" dirty="0">
                <a:cs typeface="B Titr" panose="00000700000000000000" pitchFamily="2" charset="-78"/>
              </a:rPr>
              <a:t>گردشگری در ایران</a:t>
            </a:r>
            <a:endParaRPr lang="en-US" sz="3200" dirty="0">
              <a:cs typeface="B Titr" panose="00000700000000000000" pitchFamily="2" charset="-78"/>
            </a:endParaRPr>
          </a:p>
        </p:txBody>
      </p:sp>
      <p:sp>
        <p:nvSpPr>
          <p:cNvPr id="3" name="Rectangle 2"/>
          <p:cNvSpPr/>
          <p:nvPr/>
        </p:nvSpPr>
        <p:spPr>
          <a:xfrm>
            <a:off x="152401" y="914400"/>
            <a:ext cx="8785469" cy="25545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rtl="1"/>
            <a:r>
              <a:rPr lang="fa-IR" sz="3200" dirty="0">
                <a:cs typeface="B Titr" panose="00000700000000000000" pitchFamily="2" charset="-78"/>
              </a:rPr>
              <a:t>ایران یکی از کشورهایی است که قدمت طولانی درگردشگری دارد. موقعیت جغرافیایی، تنوع نژادی، زبانی، قومی، فرهنگی، </a:t>
            </a:r>
            <a:r>
              <a:rPr lang="fa-IR" sz="3200" dirty="0" smtClean="0">
                <a:cs typeface="B Titr" panose="00000700000000000000" pitchFamily="2" charset="-78"/>
              </a:rPr>
              <a:t>جاذبه</a:t>
            </a:r>
            <a:r>
              <a:rPr lang="en-US" sz="3200" dirty="0" smtClean="0">
                <a:cs typeface="B Titr" panose="00000700000000000000" pitchFamily="2" charset="-78"/>
              </a:rPr>
              <a:t> </a:t>
            </a:r>
            <a:r>
              <a:rPr lang="fa-IR" sz="3200" dirty="0" smtClean="0">
                <a:cs typeface="B Titr" panose="00000700000000000000" pitchFamily="2" charset="-78"/>
              </a:rPr>
              <a:t>های </a:t>
            </a:r>
            <a:r>
              <a:rPr lang="fa-IR" sz="3200" dirty="0">
                <a:cs typeface="B Titr" panose="00000700000000000000" pitchFamily="2" charset="-78"/>
              </a:rPr>
              <a:t>طبیعی </a:t>
            </a:r>
            <a:r>
              <a:rPr lang="fa-IR" sz="3200" dirty="0" smtClean="0">
                <a:cs typeface="B Titr" panose="00000700000000000000" pitchFamily="2" charset="-78"/>
              </a:rPr>
              <a:t>و</a:t>
            </a:r>
            <a:r>
              <a:rPr lang="fa-IR" sz="3200" dirty="0">
                <a:cs typeface="B Titr" panose="00000700000000000000" pitchFamily="2" charset="-78"/>
              </a:rPr>
              <a:t>متنوع و همچنین</a:t>
            </a:r>
            <a:r>
              <a:rPr lang="en-US" sz="3200" dirty="0">
                <a:cs typeface="B Titr" panose="00000700000000000000" pitchFamily="2" charset="-78"/>
              </a:rPr>
              <a:t> </a:t>
            </a:r>
            <a:r>
              <a:rPr lang="fa-IR" sz="3200" dirty="0">
                <a:cs typeface="B Titr" panose="00000700000000000000" pitchFamily="2" charset="-78"/>
              </a:rPr>
              <a:t>ویژگی</a:t>
            </a:r>
            <a:r>
              <a:rPr lang="en-US" sz="3200" dirty="0">
                <a:cs typeface="B Titr" panose="00000700000000000000" pitchFamily="2" charset="-78"/>
              </a:rPr>
              <a:t> </a:t>
            </a:r>
            <a:r>
              <a:rPr lang="fa-IR" sz="3200" dirty="0">
                <a:cs typeface="B Titr" panose="00000700000000000000" pitchFamily="2" charset="-78"/>
              </a:rPr>
              <a:t>های اخلاقی مردم و علاقه به سیر و سفر از عوامل اصلی گردشگری در ایران محسوب می</a:t>
            </a:r>
            <a:r>
              <a:rPr lang="en-US" sz="3200" dirty="0">
                <a:cs typeface="B Titr" panose="00000700000000000000" pitchFamily="2" charset="-78"/>
              </a:rPr>
              <a:t> </a:t>
            </a:r>
            <a:r>
              <a:rPr lang="fa-IR" sz="3200" dirty="0">
                <a:cs typeface="B Titr" panose="00000700000000000000" pitchFamily="2" charset="-78"/>
              </a:rPr>
              <a:t>شود</a:t>
            </a:r>
            <a:r>
              <a:rPr lang="en-US" sz="3200" dirty="0" smtClean="0">
                <a:cs typeface="B Titr" panose="00000700000000000000" pitchFamily="2" charset="-78"/>
              </a:rPr>
              <a:t>.</a:t>
            </a:r>
            <a:endParaRPr lang="en-US" sz="3200" dirty="0">
              <a:cs typeface="B Titr" panose="00000700000000000000" pitchFamily="2" charset="-78"/>
            </a:endParaRPr>
          </a:p>
        </p:txBody>
      </p:sp>
      <p:sp>
        <p:nvSpPr>
          <p:cNvPr id="4" name="Rectangle 3"/>
          <p:cNvSpPr/>
          <p:nvPr/>
        </p:nvSpPr>
        <p:spPr>
          <a:xfrm>
            <a:off x="152401" y="3657600"/>
            <a:ext cx="8792397" cy="5232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fa-IR" sz="2800" dirty="0" smtClean="0">
                <a:cs typeface="B Titr" panose="00000700000000000000" pitchFamily="2" charset="-78"/>
              </a:rPr>
              <a:t>کاروانسرا</a:t>
            </a:r>
            <a:r>
              <a:rPr lang="fa-IR" sz="2800" dirty="0">
                <a:cs typeface="B Titr" panose="00000700000000000000" pitchFamily="2" charset="-78"/>
              </a:rPr>
              <a:t>: نشانگر قدمت و اهمیت سفر در ایران</a:t>
            </a:r>
            <a:endParaRPr lang="en-US" sz="2800" dirty="0">
              <a:cs typeface="B Titr" panose="00000700000000000000" pitchFamily="2" charset="-78"/>
            </a:endParaRPr>
          </a:p>
        </p:txBody>
      </p:sp>
      <p:sp>
        <p:nvSpPr>
          <p:cNvPr id="5" name="Rectangle 4"/>
          <p:cNvSpPr/>
          <p:nvPr/>
        </p:nvSpPr>
        <p:spPr>
          <a:xfrm>
            <a:off x="152400" y="4343400"/>
            <a:ext cx="8792397"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r>
              <a:rPr lang="fa-IR" sz="2800" dirty="0">
                <a:cs typeface="B Titr" panose="00000700000000000000" pitchFamily="2" charset="-78"/>
              </a:rPr>
              <a:t>کاروانسراها منازلی در بین مسیرهای طولانی </a:t>
            </a:r>
            <a:r>
              <a:rPr lang="fa-IR" sz="2800" dirty="0" smtClean="0">
                <a:cs typeface="B Titr" panose="00000700000000000000" pitchFamily="2" charset="-78"/>
              </a:rPr>
              <a:t>بودند</a:t>
            </a:r>
            <a:r>
              <a:rPr lang="fa-IR" sz="2800" dirty="0">
                <a:cs typeface="B Titr" panose="00000700000000000000" pitchFamily="2" charset="-78"/>
              </a:rPr>
              <a:t>. </a:t>
            </a:r>
            <a:r>
              <a:rPr lang="fa-IR" sz="2800" dirty="0" smtClean="0">
                <a:cs typeface="B Titr" panose="00000700000000000000" pitchFamily="2" charset="-78"/>
              </a:rPr>
              <a:t>مردم و کاروان های </a:t>
            </a:r>
            <a:r>
              <a:rPr lang="fa-IR" sz="2800" dirty="0">
                <a:cs typeface="B Titr" panose="00000700000000000000" pitchFamily="2" charset="-78"/>
              </a:rPr>
              <a:t>تجاری در این منازل اقامت </a:t>
            </a:r>
            <a:r>
              <a:rPr lang="fa-IR" sz="2800" dirty="0" smtClean="0">
                <a:cs typeface="B Titr" panose="00000700000000000000" pitchFamily="2" charset="-78"/>
              </a:rPr>
              <a:t>می کردند</a:t>
            </a:r>
            <a:r>
              <a:rPr lang="fa-IR" sz="2800" dirty="0">
                <a:cs typeface="B Titr" panose="00000700000000000000" pitchFamily="2" charset="-78"/>
              </a:rPr>
              <a:t>. این کاروانسراهاامکانات متفاوتی داشتند</a:t>
            </a:r>
            <a:r>
              <a:rPr lang="fa-IR" sz="2800" dirty="0" smtClean="0">
                <a:cs typeface="B Titr" panose="00000700000000000000" pitchFamily="2" charset="-78"/>
              </a:rPr>
              <a:t>.</a:t>
            </a:r>
            <a:endParaRPr lang="en-US" sz="2800" dirty="0">
              <a:cs typeface="B Titr" panose="00000700000000000000" pitchFamily="2" charset="-78"/>
            </a:endParaRPr>
          </a:p>
        </p:txBody>
      </p:sp>
      <p:sp>
        <p:nvSpPr>
          <p:cNvPr id="7" name="Rectangle 6"/>
          <p:cNvSpPr/>
          <p:nvPr/>
        </p:nvSpPr>
        <p:spPr>
          <a:xfrm>
            <a:off x="145473" y="5854922"/>
            <a:ext cx="8792397"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2800" dirty="0">
                <a:cs typeface="B Titr" panose="00000700000000000000" pitchFamily="2" charset="-78"/>
              </a:rPr>
              <a:t>امروزه با بازسازی برخی از این کاروانسراها آنها را به محل اقامت مسافران تبدیل </a:t>
            </a:r>
            <a:r>
              <a:rPr lang="fa-IR" sz="2800" dirty="0" smtClean="0">
                <a:cs typeface="B Titr" panose="00000700000000000000" pitchFamily="2" charset="-78"/>
              </a:rPr>
              <a:t>نموده اند</a:t>
            </a:r>
            <a:r>
              <a:rPr lang="fa-IR" sz="2800" dirty="0">
                <a:cs typeface="B Titr" panose="00000700000000000000" pitchFamily="2" charset="-78"/>
              </a:rPr>
              <a:t>.</a:t>
            </a:r>
            <a:endParaRPr lang="en-US" sz="2800" dirty="0">
              <a:cs typeface="B Titr" panose="00000700000000000000" pitchFamily="2" charset="-78"/>
            </a:endParaRPr>
          </a:p>
        </p:txBody>
      </p:sp>
    </p:spTree>
    <p:extLst>
      <p:ext uri="{BB962C8B-B14F-4D97-AF65-F5344CB8AC3E}">
        <p14:creationId xmlns:p14="http://schemas.microsoft.com/office/powerpoint/2010/main" val="3142097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5965658"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0"/>
            <a:ext cx="4010526"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9468" y="3810000"/>
            <a:ext cx="477453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88" y="982446"/>
            <a:ext cx="3966912" cy="244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6393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ipe(down)">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81288"/>
            <a:ext cx="9001125" cy="1495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6472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85800"/>
            <a:ext cx="8610600" cy="304698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r>
              <a:rPr lang="fa-IR" sz="3200" dirty="0">
                <a:cs typeface="B Titr" panose="00000700000000000000" pitchFamily="2" charset="-78"/>
              </a:rPr>
              <a:t>سیزده به در، سیزدهمین روز فروردین ماه و از </a:t>
            </a:r>
            <a:r>
              <a:rPr lang="fa-IR" sz="3200" dirty="0" smtClean="0">
                <a:cs typeface="B Titr" panose="00000700000000000000" pitchFamily="2" charset="-78"/>
              </a:rPr>
              <a:t>جشن های نوروزی است</a:t>
            </a:r>
            <a:r>
              <a:rPr lang="fa-IR" sz="3200" dirty="0">
                <a:cs typeface="B Titr" panose="00000700000000000000" pitchFamily="2" charset="-78"/>
              </a:rPr>
              <a:t>. ایرانیان باستان در آغاز سال نو، پس از دوازده روز </a:t>
            </a:r>
            <a:r>
              <a:rPr lang="fa-IR" sz="3200" dirty="0" smtClean="0">
                <a:cs typeface="B Titr" panose="00000700000000000000" pitchFamily="2" charset="-78"/>
              </a:rPr>
              <a:t>جشن و </a:t>
            </a:r>
            <a:r>
              <a:rPr lang="fa-IR" sz="3200" dirty="0">
                <a:cs typeface="B Titr" panose="00000700000000000000" pitchFamily="2" charset="-78"/>
              </a:rPr>
              <a:t>شادی به نشانه دوازده ماه سال، در روز سیزدهم با رفتن به </a:t>
            </a:r>
            <a:r>
              <a:rPr lang="fa-IR" sz="3200" dirty="0" smtClean="0">
                <a:cs typeface="B Titr" panose="00000700000000000000" pitchFamily="2" charset="-78"/>
              </a:rPr>
              <a:t>دامان طبیعت </a:t>
            </a:r>
            <a:r>
              <a:rPr lang="fa-IR" sz="3200" dirty="0">
                <a:cs typeface="B Titr" panose="00000700000000000000" pitchFamily="2" charset="-78"/>
              </a:rPr>
              <a:t>و همزیستی با آن خود را برای سالی نیکو و پر از برکت </a:t>
            </a:r>
            <a:r>
              <a:rPr lang="fa-IR" sz="3200" dirty="0" smtClean="0">
                <a:cs typeface="B Titr" panose="00000700000000000000" pitchFamily="2" charset="-78"/>
              </a:rPr>
              <a:t>آماده می کردند</a:t>
            </a:r>
            <a:r>
              <a:rPr lang="fa-IR" sz="3200" dirty="0">
                <a:cs typeface="B Titr" panose="00000700000000000000" pitchFamily="2" charset="-78"/>
              </a:rPr>
              <a:t>. سیزده به در، روز آشتی با زمین و طبیعت است</a:t>
            </a:r>
            <a:r>
              <a:rPr lang="fa-IR" sz="3200" dirty="0" smtClean="0">
                <a:cs typeface="B Titr" panose="00000700000000000000" pitchFamily="2" charset="-78"/>
              </a:rPr>
              <a:t>.</a:t>
            </a:r>
            <a:endParaRPr lang="en-US" sz="3200" dirty="0">
              <a:cs typeface="B Titr" panose="00000700000000000000" pitchFamily="2" charset="-78"/>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732788"/>
            <a:ext cx="433387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205820" y="66526"/>
            <a:ext cx="1681871"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fa-IR" sz="2800" dirty="0">
                <a:cs typeface="B Titr" panose="00000700000000000000" pitchFamily="2" charset="-78"/>
              </a:rPr>
              <a:t>سیزده به در</a:t>
            </a:r>
            <a:endParaRPr lang="en-US" sz="2800" dirty="0">
              <a:cs typeface="B Titr" panose="00000700000000000000" pitchFamily="2" charset="-78"/>
            </a:endParaRPr>
          </a:p>
        </p:txBody>
      </p:sp>
    </p:spTree>
    <p:extLst>
      <p:ext uri="{BB962C8B-B14F-4D97-AF65-F5344CB8AC3E}">
        <p14:creationId xmlns:p14="http://schemas.microsoft.com/office/powerpoint/2010/main" val="253366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circle(in)">
                                      <p:cBhvr>
                                        <p:cTn id="1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30475"/>
            <a:ext cx="8763000" cy="1795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1894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5" y="228600"/>
            <a:ext cx="88392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2800" b="1" dirty="0">
                <a:latin typeface="Adobe Arabic" panose="02040503050201020203" pitchFamily="18" charset="-78"/>
                <a:cs typeface="Adobe Arabic" panose="02040503050201020203" pitchFamily="18" charset="-78"/>
              </a:rPr>
              <a:t>کشور ما ایران </a:t>
            </a:r>
            <a:r>
              <a:rPr lang="fa-IR" sz="2800" b="1" dirty="0" smtClean="0">
                <a:latin typeface="Adobe Arabic" panose="02040503050201020203" pitchFamily="18" charset="-78"/>
                <a:cs typeface="Adobe Arabic" panose="02040503050201020203" pitchFamily="18" charset="-78"/>
              </a:rPr>
              <a:t>مکان های </a:t>
            </a:r>
            <a:r>
              <a:rPr lang="fa-IR" sz="2800" b="1" dirty="0">
                <a:latin typeface="Adobe Arabic" panose="02040503050201020203" pitchFamily="18" charset="-78"/>
                <a:cs typeface="Adobe Arabic" panose="02040503050201020203" pitchFamily="18" charset="-78"/>
              </a:rPr>
              <a:t>زیادی برای گردش دارد. برماست که در دوران زندگی خود از آنها دیدن کنیم و لذت </a:t>
            </a:r>
            <a:r>
              <a:rPr lang="fa-IR" sz="2800" b="1" dirty="0" smtClean="0">
                <a:latin typeface="Adobe Arabic" panose="02040503050201020203" pitchFamily="18" charset="-78"/>
                <a:cs typeface="Adobe Arabic" panose="02040503050201020203" pitchFamily="18" charset="-78"/>
              </a:rPr>
              <a:t>ببریم.</a:t>
            </a:r>
            <a:endParaRPr lang="en-US" sz="2800" b="1" dirty="0">
              <a:latin typeface="Adobe Arabic" panose="02040503050201020203" pitchFamily="18" charset="-78"/>
              <a:cs typeface="Adobe Arabic" panose="02040503050201020203" pitchFamily="18" charset="-78"/>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260" y="1614055"/>
            <a:ext cx="6367770" cy="4611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013" y="6243009"/>
            <a:ext cx="20859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3391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wipe(down)">
                                      <p:cBhvr>
                                        <p:cTn id="14" dur="500"/>
                                        <p:tgtEl>
                                          <p:spTgt spid="20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barn(inVertical)">
                                      <p:cBhvr>
                                        <p:cTn id="1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6357" y="314980"/>
            <a:ext cx="434340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a-IR" sz="2800" dirty="0">
                <a:cs typeface="B Titr" panose="00000700000000000000" pitchFamily="2" charset="-78"/>
              </a:rPr>
              <a:t>حج؛ نمادی از گردشگری مذهبی</a:t>
            </a:r>
            <a:endParaRPr lang="en-US" sz="2800" dirty="0">
              <a:cs typeface="B Titr" panose="00000700000000000000" pitchFamily="2" charset="-78"/>
            </a:endParaRPr>
          </a:p>
        </p:txBody>
      </p:sp>
      <p:sp>
        <p:nvSpPr>
          <p:cNvPr id="3" name="Rectangle 2"/>
          <p:cNvSpPr/>
          <p:nvPr/>
        </p:nvSpPr>
        <p:spPr>
          <a:xfrm>
            <a:off x="342957" y="990600"/>
            <a:ext cx="8686800" cy="181588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2800" dirty="0">
                <a:cs typeface="B Titr" panose="00000700000000000000" pitchFamily="2" charset="-78"/>
              </a:rPr>
              <a:t>در </a:t>
            </a:r>
            <a:r>
              <a:rPr lang="fa-IR" sz="2800" dirty="0" smtClean="0">
                <a:cs typeface="B Titr" panose="00000700000000000000" pitchFamily="2" charset="-78"/>
              </a:rPr>
              <a:t>زمینه </a:t>
            </a:r>
            <a:r>
              <a:rPr lang="fa-IR" sz="2800" dirty="0">
                <a:cs typeface="B Titr" panose="00000700000000000000" pitchFamily="2" charset="-78"/>
              </a:rPr>
              <a:t>اهمیت سیر و سیاحت در اسلام و قرآن همین بس که </a:t>
            </a:r>
            <a:r>
              <a:rPr lang="fa-IR" sz="2800" dirty="0" smtClean="0">
                <a:cs typeface="B Titr" panose="00000700000000000000" pitchFamily="2" charset="-78"/>
              </a:rPr>
              <a:t>تعداد</a:t>
            </a:r>
            <a:r>
              <a:rPr lang="fa-IR" sz="2800" dirty="0">
                <a:cs typeface="B Titr" panose="00000700000000000000" pitchFamily="2" charset="-78"/>
              </a:rPr>
              <a:t>29آیه از کلام ّ الله مجید به این امر اختصاص دارد که در هفت آیه صراحتا ُ به عنوان « قل سیروا فی الارض» و در هفت آیه دیگرعبارت « أ </a:t>
            </a:r>
            <a:r>
              <a:rPr lang="fa-IR" sz="2800" dirty="0" smtClean="0">
                <a:cs typeface="B Titr" panose="00000700000000000000" pitchFamily="2" charset="-78"/>
              </a:rPr>
              <a:t>َفلم َیِسیر ِو افی الار </a:t>
            </a:r>
            <a:r>
              <a:rPr lang="fa-IR" sz="2800" dirty="0">
                <a:cs typeface="B Titr" panose="00000700000000000000" pitchFamily="2" charset="-78"/>
              </a:rPr>
              <a:t>ِض» بیان شده است</a:t>
            </a:r>
            <a:r>
              <a:rPr lang="fa-IR" sz="2800" dirty="0" smtClean="0">
                <a:cs typeface="B Titr" panose="00000700000000000000" pitchFamily="2" charset="-78"/>
              </a:rPr>
              <a:t>.</a:t>
            </a:r>
            <a:endParaRPr lang="en-US" sz="2800" dirty="0">
              <a:cs typeface="B Titr" panose="00000700000000000000" pitchFamily="2" charset="-78"/>
            </a:endParaRPr>
          </a:p>
        </p:txBody>
      </p:sp>
      <p:sp>
        <p:nvSpPr>
          <p:cNvPr id="4" name="Rectangle 3"/>
          <p:cNvSpPr/>
          <p:nvPr/>
        </p:nvSpPr>
        <p:spPr>
          <a:xfrm>
            <a:off x="4800598" y="4191000"/>
            <a:ext cx="4229157"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rtl="1"/>
            <a:r>
              <a:rPr lang="fa-IR" sz="2400" dirty="0">
                <a:cs typeface="B Titr" panose="00000700000000000000" pitchFamily="2" charset="-78"/>
              </a:rPr>
              <a:t>حج از گذشته تاکنون، یکی از اهداف اصلی در ترغیب مسلمین به گردشگری بوده است. بسیاری از مسلمانان در مواجهه با مسلمانان </a:t>
            </a:r>
            <a:r>
              <a:rPr lang="fa-IR" sz="2400" dirty="0" smtClean="0">
                <a:cs typeface="B Titr" panose="00000700000000000000" pitchFamily="2" charset="-78"/>
              </a:rPr>
              <a:t>سایر</a:t>
            </a:r>
            <a:r>
              <a:rPr lang="fa-IR" sz="2400" dirty="0">
                <a:cs typeface="B Titr" panose="00000700000000000000" pitchFamily="2" charset="-78"/>
              </a:rPr>
              <a:t>کشورها به سفر و دیدن </a:t>
            </a:r>
            <a:r>
              <a:rPr lang="fa-IR" sz="2400" dirty="0" smtClean="0">
                <a:cs typeface="B Titr" panose="00000700000000000000" pitchFamily="2" charset="-78"/>
              </a:rPr>
              <a:t>سرزمین های </a:t>
            </a:r>
            <a:r>
              <a:rPr lang="fa-IR" sz="2400" dirty="0">
                <a:cs typeface="B Titr" panose="00000700000000000000" pitchFamily="2" charset="-78"/>
              </a:rPr>
              <a:t>دیگر تشویق </a:t>
            </a:r>
            <a:r>
              <a:rPr lang="fa-IR" sz="2400" dirty="0" smtClean="0">
                <a:cs typeface="B Titr" panose="00000700000000000000" pitchFamily="2" charset="-78"/>
              </a:rPr>
              <a:t>می شدند.</a:t>
            </a:r>
            <a:endParaRPr lang="en-US" sz="2400" dirty="0">
              <a:cs typeface="B Titr" panose="00000700000000000000" pitchFamily="2" charset="-78"/>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2992582"/>
            <a:ext cx="4843325" cy="348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36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wipe(down)">
                                      <p:cBhvr>
                                        <p:cTn id="2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2969"/>
            <a:ext cx="9144000" cy="4726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35121" y="44816"/>
            <a:ext cx="4155305"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a-IR" sz="2800" dirty="0">
                <a:cs typeface="B Titr" panose="00000700000000000000" pitchFamily="2" charset="-78"/>
              </a:rPr>
              <a:t>سفرنامه، یاد و </a:t>
            </a:r>
            <a:r>
              <a:rPr lang="fa-IR" sz="2800" dirty="0" smtClean="0">
                <a:cs typeface="B Titr" panose="00000700000000000000" pitchFamily="2" charset="-78"/>
              </a:rPr>
              <a:t>خاطره ای </a:t>
            </a:r>
            <a:r>
              <a:rPr lang="fa-IR" sz="2800" dirty="0">
                <a:cs typeface="B Titr" panose="00000700000000000000" pitchFamily="2" charset="-78"/>
              </a:rPr>
              <a:t>از سفر</a:t>
            </a:r>
            <a:endParaRPr lang="en-US" sz="2800" dirty="0">
              <a:cs typeface="B Titr" panose="00000700000000000000" pitchFamily="2" charset="-78"/>
            </a:endParaRPr>
          </a:p>
        </p:txBody>
      </p:sp>
      <p:sp>
        <p:nvSpPr>
          <p:cNvPr id="3" name="Rectangle 2"/>
          <p:cNvSpPr/>
          <p:nvPr/>
        </p:nvSpPr>
        <p:spPr>
          <a:xfrm>
            <a:off x="152399" y="607974"/>
            <a:ext cx="8838027"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rtl="1"/>
            <a:r>
              <a:rPr lang="fa-IR" sz="2800" dirty="0" smtClean="0">
                <a:cs typeface="B Titr" panose="00000700000000000000" pitchFamily="2" charset="-78"/>
              </a:rPr>
              <a:t>سفرنامه نویسی </a:t>
            </a:r>
            <a:r>
              <a:rPr lang="fa-IR" sz="2800" dirty="0">
                <a:cs typeface="B Titr" panose="00000700000000000000" pitchFamily="2" charset="-78"/>
              </a:rPr>
              <a:t>سبکی ادبی است که در آن شخص، </a:t>
            </a:r>
            <a:r>
              <a:rPr lang="fa-IR" sz="2800" dirty="0" smtClean="0">
                <a:cs typeface="B Titr" panose="00000700000000000000" pitchFamily="2" charset="-78"/>
              </a:rPr>
              <a:t>دیده ها،شنیده ها</a:t>
            </a:r>
            <a:r>
              <a:rPr lang="fa-IR" sz="2800" dirty="0">
                <a:cs typeface="B Titr" panose="00000700000000000000" pitchFamily="2" charset="-78"/>
              </a:rPr>
              <a:t>، جزئیات، احساسات و رخدادهای دوران سفر را برای دیگران </a:t>
            </a:r>
            <a:r>
              <a:rPr lang="fa-IR" sz="2800" dirty="0" smtClean="0">
                <a:cs typeface="B Titr" panose="00000700000000000000" pitchFamily="2" charset="-78"/>
              </a:rPr>
              <a:t>می نگارد.</a:t>
            </a:r>
            <a:endParaRPr lang="en-US" sz="2800" dirty="0">
              <a:cs typeface="B Titr" panose="00000700000000000000" pitchFamily="2" charset="-78"/>
            </a:endParaRPr>
          </a:p>
        </p:txBody>
      </p:sp>
    </p:spTree>
    <p:extLst>
      <p:ext uri="{BB962C8B-B14F-4D97-AF65-F5344CB8AC3E}">
        <p14:creationId xmlns:p14="http://schemas.microsoft.com/office/powerpoint/2010/main" val="842971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circle(in)">
                                      <p:cBhvr>
                                        <p:cTn id="1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2667000"/>
            <a:ext cx="9020175"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28751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0"/>
            <a:ext cx="4022255"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fa-IR" sz="2400" dirty="0">
                <a:cs typeface="B Titr" panose="00000700000000000000" pitchFamily="2" charset="-78"/>
              </a:rPr>
              <a:t>پیامدهای گردشگری بر محیط زیست</a:t>
            </a:r>
            <a:endParaRPr lang="en-US" sz="2400" dirty="0">
              <a:cs typeface="B Titr" panose="00000700000000000000" pitchFamily="2" charset="-78"/>
            </a:endParaRPr>
          </a:p>
        </p:txBody>
      </p:sp>
      <p:sp>
        <p:nvSpPr>
          <p:cNvPr id="3" name="Rectangle 2"/>
          <p:cNvSpPr/>
          <p:nvPr/>
        </p:nvSpPr>
        <p:spPr>
          <a:xfrm>
            <a:off x="48491" y="477866"/>
            <a:ext cx="9144000" cy="63709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r>
              <a:rPr lang="fa-IR" sz="2400" dirty="0" smtClean="0">
                <a:cs typeface="B Titr" panose="00000700000000000000" pitchFamily="2" charset="-78"/>
              </a:rPr>
              <a:t>توسعه گردشگری </a:t>
            </a:r>
            <a:r>
              <a:rPr lang="fa-IR" sz="2400" dirty="0">
                <a:cs typeface="B Titr" panose="00000700000000000000" pitchFamily="2" charset="-78"/>
              </a:rPr>
              <a:t>نقش مهمی در حفاظت از محیط زیست کشورها دارد. رفتار گردشگران هنگام سفر تداوم گردشگری را تضمین می کند</a:t>
            </a:r>
            <a:r>
              <a:rPr lang="fa-IR" sz="2400" dirty="0" smtClean="0">
                <a:cs typeface="B Titr" panose="00000700000000000000" pitchFamily="2" charset="-78"/>
              </a:rPr>
              <a:t>.</a:t>
            </a:r>
          </a:p>
          <a:p>
            <a:pPr algn="just" rtl="1"/>
            <a:r>
              <a:rPr lang="fa-IR" sz="2400" dirty="0">
                <a:solidFill>
                  <a:srgbClr val="0070C0"/>
                </a:solidFill>
                <a:cs typeface="B Titr" panose="00000700000000000000" pitchFamily="2" charset="-78"/>
              </a:rPr>
              <a:t>آثار نامطلوب گردشگری بدون برنامه ریزی و مدیریت </a:t>
            </a:r>
          </a:p>
          <a:p>
            <a:pPr algn="just" rtl="1"/>
            <a:r>
              <a:rPr lang="fa-IR" sz="2400" dirty="0" smtClean="0">
                <a:cs typeface="B Titr" panose="00000700000000000000" pitchFamily="2" charset="-78"/>
              </a:rPr>
              <a:t>1-</a:t>
            </a:r>
            <a:r>
              <a:rPr lang="fa-IR" sz="2400" u="sng" dirty="0" smtClean="0">
                <a:cs typeface="B Titr" panose="00000700000000000000" pitchFamily="2" charset="-78"/>
              </a:rPr>
              <a:t>گاهی گردشگران </a:t>
            </a:r>
            <a:r>
              <a:rPr lang="fa-IR" sz="2400" u="sng" dirty="0">
                <a:cs typeface="B Titr" panose="00000700000000000000" pitchFamily="2" charset="-78"/>
              </a:rPr>
              <a:t>بناهای تاریخی را تخریب می کنند</a:t>
            </a:r>
            <a:r>
              <a:rPr lang="fa-IR" sz="2400" dirty="0">
                <a:cs typeface="B Titr" panose="00000700000000000000" pitchFamily="2" charset="-78"/>
              </a:rPr>
              <a:t>. برای مثال قطعه ای از یک اثر تاریخی </a:t>
            </a:r>
            <a:r>
              <a:rPr lang="fa-IR" sz="2400" dirty="0" smtClean="0">
                <a:cs typeface="B Titr" panose="00000700000000000000" pitchFamily="2" charset="-78"/>
              </a:rPr>
              <a:t>رابرمی دارندو به عنوان </a:t>
            </a:r>
            <a:r>
              <a:rPr lang="fa-IR" sz="2400" dirty="0">
                <a:cs typeface="B Titr" panose="00000700000000000000" pitchFamily="2" charset="-78"/>
              </a:rPr>
              <a:t>یادگاری با خود می برند. آثار </a:t>
            </a:r>
            <a:r>
              <a:rPr lang="fa-IR" sz="2400" dirty="0" smtClean="0">
                <a:cs typeface="B Titr" panose="00000700000000000000" pitchFamily="2" charset="-78"/>
              </a:rPr>
              <a:t>هنری را </a:t>
            </a:r>
            <a:r>
              <a:rPr lang="fa-IR" sz="2400" dirty="0">
                <a:cs typeface="B Titr" panose="00000700000000000000" pitchFamily="2" charset="-78"/>
              </a:rPr>
              <a:t>از مساجد، صومعه ها، کلیساها و معابد برمی دارند. کاشی ها را از دیوارها در می آورند و نام خود را روی دیوارهای باستانی و آثار طبیعی </a:t>
            </a:r>
            <a:r>
              <a:rPr lang="fa-IR" sz="2400" dirty="0" smtClean="0">
                <a:cs typeface="B Titr" panose="00000700000000000000" pitchFamily="2" charset="-78"/>
              </a:rPr>
              <a:t>حک می </a:t>
            </a:r>
            <a:r>
              <a:rPr lang="fa-IR" sz="2400" dirty="0">
                <a:cs typeface="B Titr" panose="00000700000000000000" pitchFamily="2" charset="-78"/>
              </a:rPr>
              <a:t>کنند. از اصلی ترین پیامدهای حضور گردشگر، ایجاد تغییرات و تخریب ها در چشم اندازها و منظرهای طبیعی است که قطعا در دراز </a:t>
            </a:r>
            <a:r>
              <a:rPr lang="fa-IR" sz="2400" dirty="0" smtClean="0">
                <a:cs typeface="B Titr" panose="00000700000000000000" pitchFamily="2" charset="-78"/>
              </a:rPr>
              <a:t>مدت نقشی </a:t>
            </a:r>
            <a:r>
              <a:rPr lang="fa-IR" sz="2400" dirty="0">
                <a:cs typeface="B Titr" panose="00000700000000000000" pitchFamily="2" charset="-78"/>
              </a:rPr>
              <a:t>اساسی در تغییر محیط زیست هر منطقه دارد</a:t>
            </a:r>
            <a:r>
              <a:rPr lang="fa-IR" sz="2400" dirty="0" smtClean="0">
                <a:cs typeface="B Titr" panose="00000700000000000000" pitchFamily="2" charset="-78"/>
              </a:rPr>
              <a:t>.</a:t>
            </a:r>
          </a:p>
          <a:p>
            <a:pPr algn="just" rtl="1"/>
            <a:r>
              <a:rPr lang="fa-IR" sz="2400" dirty="0" smtClean="0">
                <a:cs typeface="B Titr" panose="00000700000000000000" pitchFamily="2" charset="-78"/>
              </a:rPr>
              <a:t>2- </a:t>
            </a:r>
            <a:r>
              <a:rPr lang="fa-IR" sz="2400" u="sng" dirty="0">
                <a:cs typeface="B Titr" panose="00000700000000000000" pitchFamily="2" charset="-78"/>
              </a:rPr>
              <a:t>استفاده </a:t>
            </a:r>
            <a:r>
              <a:rPr lang="fa-IR" sz="2400" u="sng" dirty="0" smtClean="0">
                <a:cs typeface="B Titr" panose="00000700000000000000" pitchFamily="2" charset="-78"/>
              </a:rPr>
              <a:t>بی </a:t>
            </a:r>
            <a:r>
              <a:rPr lang="fa-IR" sz="2400" u="sng" dirty="0">
                <a:cs typeface="B Titr" panose="00000700000000000000" pitchFamily="2" charset="-78"/>
              </a:rPr>
              <a:t>رویه از منابع طبیعی، آب </a:t>
            </a:r>
            <a:r>
              <a:rPr lang="fa-IR" sz="2400" dirty="0">
                <a:cs typeface="B Titr" panose="00000700000000000000" pitchFamily="2" charset="-78"/>
              </a:rPr>
              <a:t>و سایر اجزای زنده و غیره زنده محیط زیست </a:t>
            </a:r>
            <a:r>
              <a:rPr lang="fa-IR" sz="2400" dirty="0" smtClean="0">
                <a:cs typeface="B Titr" panose="00000700000000000000" pitchFamily="2" charset="-78"/>
              </a:rPr>
              <a:t>می تواند یکی دیگر </a:t>
            </a:r>
            <a:r>
              <a:rPr lang="fa-IR" sz="2400" dirty="0">
                <a:cs typeface="B Titr" panose="00000700000000000000" pitchFamily="2" charset="-78"/>
              </a:rPr>
              <a:t>از آثار نامطلوب گردشگری بدون برنامه ریزی و مدیریت باشد. </a:t>
            </a:r>
            <a:endParaRPr lang="fa-IR" sz="2400" dirty="0" smtClean="0">
              <a:cs typeface="B Titr" panose="00000700000000000000" pitchFamily="2" charset="-78"/>
            </a:endParaRPr>
          </a:p>
          <a:p>
            <a:pPr algn="just" rtl="1"/>
            <a:r>
              <a:rPr lang="fa-IR" sz="2400" dirty="0" smtClean="0">
                <a:cs typeface="B Titr" panose="00000700000000000000" pitchFamily="2" charset="-78"/>
              </a:rPr>
              <a:t>3-در </a:t>
            </a:r>
            <a:r>
              <a:rPr lang="fa-IR" sz="2400" dirty="0">
                <a:cs typeface="B Titr" panose="00000700000000000000" pitchFamily="2" charset="-78"/>
              </a:rPr>
              <a:t>برخی از مناطق گردشگری، </a:t>
            </a:r>
            <a:r>
              <a:rPr lang="fa-IR" sz="2400" u="sng" dirty="0">
                <a:cs typeface="B Titr" panose="00000700000000000000" pitchFamily="2" charset="-78"/>
              </a:rPr>
              <a:t>انواع اماکن اقامتی، مجتمع های گردشگری </a:t>
            </a:r>
            <a:r>
              <a:rPr lang="fa-IR" sz="2400" u="sng" dirty="0" smtClean="0">
                <a:cs typeface="B Titr" panose="00000700000000000000" pitchFamily="2" charset="-78"/>
              </a:rPr>
              <a:t>و</a:t>
            </a:r>
            <a:r>
              <a:rPr lang="fa-IR" sz="2400" u="sng" dirty="0">
                <a:cs typeface="B Titr" panose="00000700000000000000" pitchFamily="2" charset="-78"/>
              </a:rPr>
              <a:t>تجاری ساخته می شوند</a:t>
            </a:r>
            <a:r>
              <a:rPr lang="fa-IR" sz="2400" dirty="0">
                <a:cs typeface="B Titr" panose="00000700000000000000" pitchFamily="2" charset="-78"/>
              </a:rPr>
              <a:t> </a:t>
            </a:r>
            <a:r>
              <a:rPr lang="fa-IR" sz="2400" u="sng" dirty="0">
                <a:cs typeface="B Titr" panose="00000700000000000000" pitchFamily="2" charset="-78"/>
              </a:rPr>
              <a:t>که بدون توجه به شرایط طبیعی و توان محیط زیست توسعه می یابند</a:t>
            </a:r>
            <a:r>
              <a:rPr lang="fa-IR" sz="2400" dirty="0">
                <a:cs typeface="B Titr" panose="00000700000000000000" pitchFamily="2" charset="-78"/>
              </a:rPr>
              <a:t>. گاهی اوقات ورود به </a:t>
            </a:r>
            <a:r>
              <a:rPr lang="fa-IR" sz="2400" dirty="0" smtClean="0">
                <a:cs typeface="B Titr" panose="00000700000000000000" pitchFamily="2" charset="-78"/>
              </a:rPr>
              <a:t>پهنه های </a:t>
            </a:r>
            <a:r>
              <a:rPr lang="fa-IR" sz="2400" dirty="0">
                <a:cs typeface="B Titr" panose="00000700000000000000" pitchFamily="2" charset="-78"/>
              </a:rPr>
              <a:t>بومی شرایط را </a:t>
            </a:r>
            <a:r>
              <a:rPr lang="fa-IR" sz="2400" dirty="0" smtClean="0">
                <a:cs typeface="B Titr" panose="00000700000000000000" pitchFamily="2" charset="-78"/>
              </a:rPr>
              <a:t>برای مردم </a:t>
            </a:r>
            <a:r>
              <a:rPr lang="fa-IR" sz="2400" dirty="0">
                <a:cs typeface="B Titr" panose="00000700000000000000" pitchFamily="2" charset="-78"/>
              </a:rPr>
              <a:t>محلی نیز غیر قابل تحمل می کند</a:t>
            </a:r>
            <a:r>
              <a:rPr lang="fa-IR" sz="2400" dirty="0" smtClean="0">
                <a:cs typeface="B Titr" panose="00000700000000000000" pitchFamily="2" charset="-78"/>
              </a:rPr>
              <a:t>.</a:t>
            </a:r>
            <a:endParaRPr lang="fa-IR" sz="2400" dirty="0">
              <a:cs typeface="B Titr" panose="00000700000000000000" pitchFamily="2" charset="-78"/>
            </a:endParaRPr>
          </a:p>
        </p:txBody>
      </p:sp>
    </p:spTree>
    <p:extLst>
      <p:ext uri="{BB962C8B-B14F-4D97-AF65-F5344CB8AC3E}">
        <p14:creationId xmlns:p14="http://schemas.microsoft.com/office/powerpoint/2010/main" val="1174351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circle(in)">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heel(1)">
                                      <p:cBhvr>
                                        <p:cTn id="3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2204" y="228600"/>
            <a:ext cx="4230645"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fa-IR" sz="2800" dirty="0">
                <a:cs typeface="B Titr" panose="00000700000000000000" pitchFamily="2" charset="-78"/>
              </a:rPr>
              <a:t>1ـ باداب سورت در دست تخریب</a:t>
            </a:r>
            <a:endParaRPr lang="en-US" sz="2800" dirty="0">
              <a:cs typeface="B Titr" panose="00000700000000000000" pitchFamily="2" charset="-78"/>
            </a:endParaRPr>
          </a:p>
        </p:txBody>
      </p:sp>
      <p:sp>
        <p:nvSpPr>
          <p:cNvPr id="3" name="Rectangle 2"/>
          <p:cNvSpPr/>
          <p:nvPr/>
        </p:nvSpPr>
        <p:spPr>
          <a:xfrm>
            <a:off x="304800" y="1524000"/>
            <a:ext cx="8534400"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rtl="1"/>
            <a:r>
              <a:rPr lang="fa-IR" sz="2800" dirty="0">
                <a:cs typeface="B Titr" panose="00000700000000000000" pitchFamily="2" charset="-78"/>
              </a:rPr>
              <a:t>یکی از چشمه های پلکانی و تراورتنی </a:t>
            </a:r>
            <a:r>
              <a:rPr lang="fa-IR" sz="2800" dirty="0" smtClean="0">
                <a:cs typeface="B Titr" panose="00000700000000000000" pitchFamily="2" charset="-78"/>
              </a:rPr>
              <a:t>کم نظیردرجهان</a:t>
            </a:r>
            <a:r>
              <a:rPr lang="fa-IR" sz="2800" dirty="0">
                <a:cs typeface="B Titr" panose="00000700000000000000" pitchFamily="2" charset="-78"/>
              </a:rPr>
              <a:t>، </a:t>
            </a:r>
            <a:r>
              <a:rPr lang="fa-IR" sz="3200" dirty="0">
                <a:solidFill>
                  <a:srgbClr val="FF0000"/>
                </a:solidFill>
                <a:cs typeface="B Titr" panose="00000700000000000000" pitchFamily="2" charset="-78"/>
              </a:rPr>
              <a:t>باداب سورت </a:t>
            </a:r>
            <a:r>
              <a:rPr lang="fa-IR" sz="2800" dirty="0">
                <a:cs typeface="B Titr" panose="00000700000000000000" pitchFamily="2" charset="-78"/>
              </a:rPr>
              <a:t>در نزدیکی کیاسر ساری در استان مازندران است. این </a:t>
            </a:r>
            <a:r>
              <a:rPr lang="fa-IR" sz="2800" dirty="0" smtClean="0">
                <a:cs typeface="B Titr" panose="00000700000000000000" pitchFamily="2" charset="-78"/>
              </a:rPr>
              <a:t>چشمه هادومین </a:t>
            </a:r>
            <a:r>
              <a:rPr lang="fa-IR" sz="2800" dirty="0">
                <a:cs typeface="B Titr" panose="00000700000000000000" pitchFamily="2" charset="-78"/>
              </a:rPr>
              <a:t>میراث طبیعی ایران بعد از کوه دماوند </a:t>
            </a:r>
            <a:r>
              <a:rPr lang="fa-IR" sz="2800" dirty="0" smtClean="0">
                <a:cs typeface="B Titr" panose="00000700000000000000" pitchFamily="2" charset="-78"/>
              </a:rPr>
              <a:t>است.</a:t>
            </a:r>
          </a:p>
          <a:p>
            <a:pPr algn="just" rtl="1"/>
            <a:r>
              <a:rPr lang="fa-IR" sz="2800" dirty="0">
                <a:cs typeface="B Titr" panose="00000700000000000000" pitchFamily="2" charset="-78"/>
              </a:rPr>
              <a:t>متأسفانه گردشگران بدون توجه به اصول و مقررات حفاظت از بوم سازگان (اکوسیستم) به راحتی با کفش به داخل چشمه </a:t>
            </a:r>
            <a:r>
              <a:rPr lang="fa-IR" sz="2800" dirty="0" smtClean="0">
                <a:cs typeface="B Titr" panose="00000700000000000000" pitchFamily="2" charset="-78"/>
              </a:rPr>
              <a:t>می روند</a:t>
            </a:r>
            <a:r>
              <a:rPr lang="fa-IR" sz="2800" dirty="0">
                <a:cs typeface="B Titr" panose="00000700000000000000" pitchFamily="2" charset="-78"/>
              </a:rPr>
              <a:t>.</a:t>
            </a:r>
          </a:p>
          <a:p>
            <a:pPr algn="just" rtl="1"/>
            <a:r>
              <a:rPr lang="fa-IR" sz="2800" dirty="0">
                <a:cs typeface="B Titr" panose="00000700000000000000" pitchFamily="2" charset="-78"/>
              </a:rPr>
              <a:t>این در حالی است که به دلیل شرایط و موقعیت خاص این چشمه نباید به آن وارد شد. چرا که بلورهایی که به زیبایی در طول </a:t>
            </a:r>
            <a:r>
              <a:rPr lang="fa-IR" sz="2800" dirty="0" smtClean="0">
                <a:cs typeface="B Titr" panose="00000700000000000000" pitchFamily="2" charset="-78"/>
              </a:rPr>
              <a:t>هزاران سال </a:t>
            </a:r>
            <a:r>
              <a:rPr lang="fa-IR" sz="2800" dirty="0">
                <a:cs typeface="B Titr" panose="00000700000000000000" pitchFamily="2" charset="-78"/>
              </a:rPr>
              <a:t>تشکیل </a:t>
            </a:r>
            <a:r>
              <a:rPr lang="fa-IR" sz="2800" dirty="0" smtClean="0">
                <a:cs typeface="B Titr" panose="00000700000000000000" pitchFamily="2" charset="-78"/>
              </a:rPr>
              <a:t>شده اند </a:t>
            </a:r>
            <a:r>
              <a:rPr lang="fa-IR" sz="2800" dirty="0">
                <a:cs typeface="B Titr" panose="00000700000000000000" pitchFamily="2" charset="-78"/>
              </a:rPr>
              <a:t>در چشم </a:t>
            </a:r>
            <a:r>
              <a:rPr lang="fa-IR" sz="2800" dirty="0" smtClean="0">
                <a:cs typeface="B Titr" panose="00000700000000000000" pitchFamily="2" charset="-78"/>
              </a:rPr>
              <a:t>به هم </a:t>
            </a:r>
            <a:r>
              <a:rPr lang="fa-IR" sz="2800" dirty="0">
                <a:cs typeface="B Titr" panose="00000700000000000000" pitchFamily="2" charset="-78"/>
              </a:rPr>
              <a:t>زدنی از بین </a:t>
            </a:r>
            <a:r>
              <a:rPr lang="fa-IR" sz="2800" dirty="0" smtClean="0">
                <a:cs typeface="B Titr" panose="00000700000000000000" pitchFamily="2" charset="-78"/>
              </a:rPr>
              <a:t>می روند.ایجاد </a:t>
            </a:r>
            <a:r>
              <a:rPr lang="fa-IR" sz="2800" dirty="0">
                <a:cs typeface="B Titr" panose="00000700000000000000" pitchFamily="2" charset="-78"/>
              </a:rPr>
              <a:t>یک مسیر مناسب برای گردشگران در این مکان بسیار ضروری است</a:t>
            </a:r>
            <a:r>
              <a:rPr lang="fa-IR" sz="2800" dirty="0" smtClean="0">
                <a:cs typeface="B Titr" panose="00000700000000000000" pitchFamily="2" charset="-78"/>
              </a:rPr>
              <a:t>.</a:t>
            </a:r>
            <a:endParaRPr lang="en-US" sz="2800" dirty="0">
              <a:cs typeface="B Titr" panose="00000700000000000000" pitchFamily="2" charset="-78"/>
            </a:endParaRPr>
          </a:p>
        </p:txBody>
      </p:sp>
    </p:spTree>
    <p:extLst>
      <p:ext uri="{BB962C8B-B14F-4D97-AF65-F5344CB8AC3E}">
        <p14:creationId xmlns:p14="http://schemas.microsoft.com/office/powerpoint/2010/main" val="35359055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049" t="90074"/>
          <a:stretch/>
        </p:blipFill>
        <p:spPr bwMode="auto">
          <a:xfrm>
            <a:off x="2819400" y="6307569"/>
            <a:ext cx="3790086"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 y="304800"/>
            <a:ext cx="9150563" cy="6002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96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wheel(1)">
                                      <p:cBhvr>
                                        <p:cTn id="14"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9510"/>
          <a:stretch/>
        </p:blipFill>
        <p:spPr bwMode="auto">
          <a:xfrm>
            <a:off x="1447800" y="6428506"/>
            <a:ext cx="5097758" cy="41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8" y="-31218"/>
            <a:ext cx="9150927" cy="6473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7388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down)">
                                      <p:cBhvr>
                                        <p:cTn id="7" dur="5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2428875"/>
            <a:ext cx="9039225" cy="2000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16549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20281"/>
            <a:ext cx="84582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2800" dirty="0">
                <a:cs typeface="B Titr" panose="00000700000000000000" pitchFamily="2" charset="-78"/>
              </a:rPr>
              <a:t>2ـ تالاب کانی برازان: تجربه ای موفق در حفاظت از محیط زیست</a:t>
            </a:r>
            <a:endParaRPr lang="en-US" sz="2800" dirty="0">
              <a:cs typeface="B Titr" panose="00000700000000000000" pitchFamily="2" charset="-78"/>
            </a:endParaRPr>
          </a:p>
        </p:txBody>
      </p:sp>
      <p:sp>
        <p:nvSpPr>
          <p:cNvPr id="3" name="Rectangle 2"/>
          <p:cNvSpPr/>
          <p:nvPr/>
        </p:nvSpPr>
        <p:spPr>
          <a:xfrm>
            <a:off x="228600" y="1295400"/>
            <a:ext cx="8763000"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r>
              <a:rPr lang="fa-IR" sz="3600" dirty="0">
                <a:cs typeface="B Titr" panose="00000700000000000000" pitchFamily="2" charset="-78"/>
              </a:rPr>
              <a:t>تالاب کانی برازان در نزدیکی مهاباد در آذربایجان غربی واقع شده است. اهالی روستا با بخشیدن </a:t>
            </a:r>
            <a:r>
              <a:rPr lang="fa-IR" sz="3600" dirty="0" smtClean="0">
                <a:cs typeface="B Titr" panose="00000700000000000000" pitchFamily="2" charset="-78"/>
              </a:rPr>
              <a:t>حقابه های </a:t>
            </a:r>
            <a:r>
              <a:rPr lang="fa-IR" sz="3600" dirty="0">
                <a:cs typeface="B Titr" panose="00000700000000000000" pitchFamily="2" charset="-78"/>
              </a:rPr>
              <a:t>خود به دریاچه از </a:t>
            </a:r>
            <a:r>
              <a:rPr lang="fa-IR" sz="3600" dirty="0" smtClean="0">
                <a:cs typeface="B Titr" panose="00000700000000000000" pitchFamily="2" charset="-78"/>
              </a:rPr>
              <a:t>خشک شدن </a:t>
            </a:r>
            <a:r>
              <a:rPr lang="fa-IR" sz="3600" dirty="0">
                <a:cs typeface="B Titr" panose="00000700000000000000" pitchFamily="2" charset="-78"/>
              </a:rPr>
              <a:t>آن جلوگیری کرده و از تالاب و پرندگان آن محافظت </a:t>
            </a:r>
            <a:r>
              <a:rPr lang="fa-IR" sz="3600" dirty="0" smtClean="0">
                <a:cs typeface="B Titr" panose="00000700000000000000" pitchFamily="2" charset="-78"/>
              </a:rPr>
              <a:t>می نمایند</a:t>
            </a:r>
            <a:r>
              <a:rPr lang="fa-IR" sz="3600" dirty="0">
                <a:cs typeface="B Titr" panose="00000700000000000000" pitchFamily="2" charset="-78"/>
              </a:rPr>
              <a:t>. صدای پرندگان و امواج کوچک آب و صدها جلوه طبیعی، </a:t>
            </a:r>
            <a:r>
              <a:rPr lang="fa-IR" sz="3600" dirty="0" smtClean="0">
                <a:cs typeface="B Titr" panose="00000700000000000000" pitchFamily="2" charset="-78"/>
              </a:rPr>
              <a:t>آن را </a:t>
            </a:r>
            <a:r>
              <a:rPr lang="fa-IR" sz="3600" dirty="0">
                <a:cs typeface="B Titr" panose="00000700000000000000" pitchFamily="2" charset="-78"/>
              </a:rPr>
              <a:t>به بهشت پرندگان ایران تبدیل کرده است. با همت مردم محلی تالاب کانی برازان به اولین سایت </a:t>
            </a:r>
            <a:r>
              <a:rPr lang="fa-IR" sz="3600" dirty="0" smtClean="0">
                <a:cs typeface="B Titr" panose="00000700000000000000" pitchFamily="2" charset="-78"/>
              </a:rPr>
              <a:t>پرنده نگری </a:t>
            </a:r>
            <a:r>
              <a:rPr lang="fa-IR" sz="3600" dirty="0">
                <a:cs typeface="B Titr" panose="00000700000000000000" pitchFamily="2" charset="-78"/>
              </a:rPr>
              <a:t>ایران تبدیل شده است</a:t>
            </a:r>
            <a:r>
              <a:rPr lang="fa-IR" sz="3600" dirty="0" smtClean="0">
                <a:cs typeface="B Titr" panose="00000700000000000000" pitchFamily="2" charset="-78"/>
              </a:rPr>
              <a:t>.</a:t>
            </a:r>
            <a:endParaRPr lang="fa-IR" sz="3600" dirty="0">
              <a:cs typeface="B Titr" panose="00000700000000000000" pitchFamily="2" charset="-78"/>
            </a:endParaRPr>
          </a:p>
        </p:txBody>
      </p:sp>
    </p:spTree>
    <p:extLst>
      <p:ext uri="{BB962C8B-B14F-4D97-AF65-F5344CB8AC3E}">
        <p14:creationId xmlns:p14="http://schemas.microsoft.com/office/powerpoint/2010/main" val="1739416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13217"/>
            <a:ext cx="9144000" cy="47256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1929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7178605" cy="5257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114" y="6248400"/>
            <a:ext cx="20859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6985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circle(in)">
                                      <p:cBhvr>
                                        <p:cTn id="12"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600075"/>
            <a:ext cx="9029700" cy="5657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640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0"/>
            <a:ext cx="4597734" cy="64633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a-IR" sz="3600" dirty="0" smtClean="0">
                <a:cs typeface="B Titr" panose="00000700000000000000" pitchFamily="2" charset="-78"/>
              </a:rPr>
              <a:t>بوم گردشگری </a:t>
            </a:r>
            <a:r>
              <a:rPr lang="fa-IR" sz="3600" dirty="0">
                <a:cs typeface="B Titr" panose="00000700000000000000" pitchFamily="2" charset="-78"/>
              </a:rPr>
              <a:t>(</a:t>
            </a:r>
            <a:r>
              <a:rPr lang="fa-IR" sz="3600" dirty="0" smtClean="0">
                <a:cs typeface="B Titr" panose="00000700000000000000" pitchFamily="2" charset="-78"/>
              </a:rPr>
              <a:t>اکوتوریسم)</a:t>
            </a:r>
            <a:endParaRPr lang="en-US" sz="3600" dirty="0">
              <a:cs typeface="B Titr" panose="00000700000000000000" pitchFamily="2" charset="-78"/>
            </a:endParaRPr>
          </a:p>
        </p:txBody>
      </p:sp>
      <p:sp>
        <p:nvSpPr>
          <p:cNvPr id="3" name="Rectangle 2"/>
          <p:cNvSpPr/>
          <p:nvPr/>
        </p:nvSpPr>
        <p:spPr>
          <a:xfrm>
            <a:off x="76201" y="762000"/>
            <a:ext cx="9053944" cy="600164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rtl="1"/>
            <a:r>
              <a:rPr lang="fa-IR" sz="2400" dirty="0" smtClean="0">
                <a:solidFill>
                  <a:srgbClr val="0070C0"/>
                </a:solidFill>
                <a:cs typeface="B Titr" panose="00000700000000000000" pitchFamily="2" charset="-78"/>
              </a:rPr>
              <a:t>بوم گردشگری چیست؟</a:t>
            </a:r>
          </a:p>
          <a:p>
            <a:pPr algn="just" rtl="1"/>
            <a:r>
              <a:rPr lang="fa-IR" sz="2400" dirty="0" smtClean="0">
                <a:cs typeface="B Titr" panose="00000700000000000000" pitchFamily="2" charset="-78"/>
              </a:rPr>
              <a:t>بوم </a:t>
            </a:r>
            <a:r>
              <a:rPr lang="fa-IR" sz="2400" dirty="0">
                <a:cs typeface="B Titr" panose="00000700000000000000" pitchFamily="2" charset="-78"/>
              </a:rPr>
              <a:t>گردشگری </a:t>
            </a:r>
            <a:r>
              <a:rPr lang="fa-IR" sz="2400" u="sng" dirty="0">
                <a:cs typeface="B Titr" panose="00000700000000000000" pitchFamily="2" charset="-78"/>
              </a:rPr>
              <a:t>یک مسافرت مسئولانه به مناطق طبیعی است که محیط زیست راحفظ </a:t>
            </a:r>
            <a:r>
              <a:rPr lang="fa-IR" sz="2400" u="sng" dirty="0" smtClean="0">
                <a:cs typeface="B Titr" panose="00000700000000000000" pitchFamily="2" charset="-78"/>
              </a:rPr>
              <a:t>می کند </a:t>
            </a:r>
            <a:r>
              <a:rPr lang="fa-IR" sz="2400" u="sng" dirty="0">
                <a:cs typeface="B Titr" panose="00000700000000000000" pitchFamily="2" charset="-78"/>
              </a:rPr>
              <a:t>و در ارتقای سطح زندگی مردم محلی نقش </a:t>
            </a:r>
            <a:r>
              <a:rPr lang="fa-IR" sz="2400" u="sng" dirty="0" smtClean="0">
                <a:cs typeface="B Titr" panose="00000700000000000000" pitchFamily="2" charset="-78"/>
              </a:rPr>
              <a:t>بسزایی دارد</a:t>
            </a:r>
            <a:r>
              <a:rPr lang="fa-IR" sz="2400" dirty="0" smtClean="0">
                <a:cs typeface="B Titr" panose="00000700000000000000" pitchFamily="2" charset="-78"/>
              </a:rPr>
              <a:t>.</a:t>
            </a:r>
          </a:p>
          <a:p>
            <a:pPr algn="just" rtl="1"/>
            <a:r>
              <a:rPr lang="fa-IR" sz="2400" dirty="0" smtClean="0">
                <a:solidFill>
                  <a:srgbClr val="0070C0"/>
                </a:solidFill>
                <a:cs typeface="B Titr" panose="00000700000000000000" pitchFamily="2" charset="-78"/>
              </a:rPr>
              <a:t>انواع بوم </a:t>
            </a:r>
            <a:r>
              <a:rPr lang="fa-IR" sz="2400" dirty="0" smtClean="0">
                <a:solidFill>
                  <a:srgbClr val="0070C0"/>
                </a:solidFill>
                <a:cs typeface="B Titr" panose="00000700000000000000" pitchFamily="2" charset="-78"/>
              </a:rPr>
              <a:t>گردشگری:</a:t>
            </a:r>
            <a:endParaRPr lang="fa-IR" sz="2400" dirty="0">
              <a:solidFill>
                <a:srgbClr val="0070C0"/>
              </a:solidFill>
              <a:cs typeface="B Titr" panose="00000700000000000000" pitchFamily="2" charset="-78"/>
            </a:endParaRPr>
          </a:p>
          <a:p>
            <a:pPr algn="just" rtl="1"/>
            <a:r>
              <a:rPr lang="fa-IR" sz="2400" dirty="0" smtClean="0">
                <a:cs typeface="B Titr" panose="00000700000000000000" pitchFamily="2" charset="-78"/>
              </a:rPr>
              <a:t>بوم </a:t>
            </a:r>
            <a:r>
              <a:rPr lang="fa-IR" sz="2400" dirty="0">
                <a:cs typeface="B Titr" panose="00000700000000000000" pitchFamily="2" charset="-78"/>
              </a:rPr>
              <a:t>گردشگری انواع مختلفی از گردشگری را شامل می شود که می تواند حتی یک </a:t>
            </a:r>
            <a:r>
              <a:rPr lang="fa-IR" sz="2400" u="sng" dirty="0">
                <a:cs typeface="B Titr" panose="00000700000000000000" pitchFamily="2" charset="-78"/>
              </a:rPr>
              <a:t>سفر علمی یا گذراندن تعطیلات آخر هفته در </a:t>
            </a:r>
            <a:r>
              <a:rPr lang="fa-IR" sz="2400" u="sng" dirty="0" smtClean="0">
                <a:cs typeface="B Titr" panose="00000700000000000000" pitchFamily="2" charset="-78"/>
              </a:rPr>
              <a:t>حومه یک شهر </a:t>
            </a:r>
            <a:r>
              <a:rPr lang="fa-IR" sz="2400" u="sng" dirty="0">
                <a:cs typeface="B Titr" panose="00000700000000000000" pitchFamily="2" charset="-78"/>
              </a:rPr>
              <a:t>یا روستا </a:t>
            </a:r>
            <a:r>
              <a:rPr lang="fa-IR" sz="2400" dirty="0">
                <a:cs typeface="B Titr" panose="00000700000000000000" pitchFamily="2" charset="-78"/>
              </a:rPr>
              <a:t>باشد. </a:t>
            </a:r>
            <a:r>
              <a:rPr lang="fa-IR" sz="2400" u="sng" dirty="0">
                <a:cs typeface="B Titr" panose="00000700000000000000" pitchFamily="2" charset="-78"/>
              </a:rPr>
              <a:t>تمام انواع گردشگری به نوعی می توانند در طبقه بندی بوم گردشگری بگنجند</a:t>
            </a:r>
            <a:r>
              <a:rPr lang="fa-IR" sz="2400" dirty="0" smtClean="0">
                <a:cs typeface="B Titr" panose="00000700000000000000" pitchFamily="2" charset="-78"/>
              </a:rPr>
              <a:t>.</a:t>
            </a:r>
          </a:p>
          <a:p>
            <a:pPr algn="just" rtl="1"/>
            <a:r>
              <a:rPr lang="fa-IR" sz="2400" dirty="0" smtClean="0">
                <a:solidFill>
                  <a:srgbClr val="0070C0"/>
                </a:solidFill>
                <a:cs typeface="B Titr" panose="00000700000000000000" pitchFamily="2" charset="-78"/>
              </a:rPr>
              <a:t>معنای عام بوم گردشگری:</a:t>
            </a:r>
            <a:endParaRPr lang="fa-IR" sz="2400" dirty="0">
              <a:solidFill>
                <a:srgbClr val="0070C0"/>
              </a:solidFill>
              <a:cs typeface="B Titr" panose="00000700000000000000" pitchFamily="2" charset="-78"/>
            </a:endParaRPr>
          </a:p>
          <a:p>
            <a:pPr algn="just" rtl="1"/>
            <a:r>
              <a:rPr lang="fa-IR" sz="2400" dirty="0">
                <a:cs typeface="B Titr" panose="00000700000000000000" pitchFamily="2" charset="-78"/>
              </a:rPr>
              <a:t>در مفهوم عام، بوم گردشگری شامل </a:t>
            </a:r>
            <a:r>
              <a:rPr lang="fa-IR" sz="2400" u="sng" dirty="0">
                <a:cs typeface="B Titr" panose="00000700000000000000" pitchFamily="2" charset="-78"/>
              </a:rPr>
              <a:t>گشت وگذار در محیط های طبیعی و بکر دارای عناصر طبیعی منحصر به فرد است</a:t>
            </a:r>
            <a:r>
              <a:rPr lang="fa-IR" sz="2400" dirty="0">
                <a:cs typeface="B Titr" panose="00000700000000000000" pitchFamily="2" charset="-78"/>
              </a:rPr>
              <a:t>، برای مثال گردش </a:t>
            </a:r>
            <a:r>
              <a:rPr lang="fa-IR" sz="2400" dirty="0" smtClean="0">
                <a:cs typeface="B Titr" panose="00000700000000000000" pitchFamily="2" charset="-78"/>
              </a:rPr>
              <a:t>در</a:t>
            </a:r>
            <a:r>
              <a:rPr lang="fa-IR" sz="2400" dirty="0">
                <a:cs typeface="B Titr" panose="00000700000000000000" pitchFamily="2" charset="-78"/>
              </a:rPr>
              <a:t>غارها، کوه ها، آبشارها، بیابان ها، کویرها، جنگل ها، تندرا و دیگر عوارض و پدیده های </a:t>
            </a:r>
            <a:r>
              <a:rPr lang="fa-IR" sz="2400" dirty="0" smtClean="0">
                <a:cs typeface="B Titr" panose="00000700000000000000" pitchFamily="2" charset="-78"/>
              </a:rPr>
              <a:t>طبیعی.</a:t>
            </a:r>
            <a:endParaRPr lang="fa-IR" sz="2400" dirty="0">
              <a:cs typeface="B Titr" panose="00000700000000000000" pitchFamily="2" charset="-78"/>
            </a:endParaRPr>
          </a:p>
          <a:p>
            <a:pPr algn="just" rtl="1"/>
            <a:r>
              <a:rPr lang="fa-IR" sz="2400" dirty="0" smtClean="0">
                <a:solidFill>
                  <a:srgbClr val="0070C0"/>
                </a:solidFill>
                <a:cs typeface="B Titr" panose="00000700000000000000" pitchFamily="2" charset="-78"/>
              </a:rPr>
              <a:t>درچه صورتی بازدیدازمکان های تاریخی و باستانی ازمصادیق بوم گردشگری است؟</a:t>
            </a:r>
            <a:endParaRPr lang="fa-IR" sz="2400" dirty="0">
              <a:solidFill>
                <a:srgbClr val="0070C0"/>
              </a:solidFill>
              <a:cs typeface="B Titr" panose="00000700000000000000" pitchFamily="2" charset="-78"/>
            </a:endParaRPr>
          </a:p>
          <a:p>
            <a:pPr algn="just" rtl="1"/>
            <a:r>
              <a:rPr lang="fa-IR" sz="2400" dirty="0">
                <a:cs typeface="B Titr" panose="00000700000000000000" pitchFamily="2" charset="-78"/>
              </a:rPr>
              <a:t>اما بازدید از مکان های تاریخی و باستانی با انواع فرهنگ ها و قومیت ها که جنبه های زیبایی شناختی و فرهنگی دارد، </a:t>
            </a:r>
            <a:r>
              <a:rPr lang="fa-IR" sz="2400" u="sng" dirty="0">
                <a:cs typeface="B Titr" panose="00000700000000000000" pitchFamily="2" charset="-78"/>
              </a:rPr>
              <a:t>اگر سازگار با حفظ و </a:t>
            </a:r>
            <a:r>
              <a:rPr lang="fa-IR" sz="2400" u="sng" dirty="0" smtClean="0">
                <a:cs typeface="B Titr" panose="00000700000000000000" pitchFamily="2" charset="-78"/>
              </a:rPr>
              <a:t>حمایت از </a:t>
            </a:r>
            <a:r>
              <a:rPr lang="fa-IR" sz="2400" u="sng" dirty="0">
                <a:cs typeface="B Titr" panose="00000700000000000000" pitchFamily="2" charset="-78"/>
              </a:rPr>
              <a:t>محیط زیست باشد </a:t>
            </a:r>
            <a:r>
              <a:rPr lang="fa-IR" sz="2400" dirty="0">
                <a:cs typeface="B Titr" panose="00000700000000000000" pitchFamily="2" charset="-78"/>
              </a:rPr>
              <a:t>نیز از مصادیق بوم گردشگری است.</a:t>
            </a:r>
            <a:endParaRPr lang="en-US" sz="2400" dirty="0">
              <a:cs typeface="B Titr" panose="00000700000000000000" pitchFamily="2" charset="-78"/>
            </a:endParaRPr>
          </a:p>
          <a:p>
            <a:pPr algn="just" rtl="1"/>
            <a:endParaRPr lang="fa-IR" sz="2400" dirty="0">
              <a:cs typeface="B Titr" panose="00000700000000000000" pitchFamily="2" charset="-78"/>
            </a:endParaRPr>
          </a:p>
        </p:txBody>
      </p:sp>
    </p:spTree>
    <p:extLst>
      <p:ext uri="{BB962C8B-B14F-4D97-AF65-F5344CB8AC3E}">
        <p14:creationId xmlns:p14="http://schemas.microsoft.com/office/powerpoint/2010/main" val="160125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heel(1)">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circle(in)">
                                      <p:cBhvr>
                                        <p:cTn id="42" dur="20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circle(in)">
                                      <p:cBhvr>
                                        <p:cTn id="47" dur="20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circle(in)">
                                      <p:cBhvr>
                                        <p:cTn id="5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792" y="838200"/>
            <a:ext cx="6393735" cy="533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46828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14324"/>
            <a:ext cx="6744154"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just" rtl="1"/>
            <a:r>
              <a:rPr lang="fa-IR" sz="2800" dirty="0" smtClean="0">
                <a:cs typeface="B Titr" panose="00000700000000000000" pitchFamily="2" charset="-78"/>
              </a:rPr>
              <a:t>به </a:t>
            </a:r>
            <a:r>
              <a:rPr lang="fa-IR" sz="2800" dirty="0">
                <a:cs typeface="B Titr" panose="00000700000000000000" pitchFamily="2" charset="-78"/>
              </a:rPr>
              <a:t>عبارت دیگر بوم گردشگری دارای سه ویژگی </a:t>
            </a:r>
            <a:r>
              <a:rPr lang="fa-IR" sz="2800" dirty="0" smtClean="0">
                <a:cs typeface="B Titr" panose="00000700000000000000" pitchFamily="2" charset="-78"/>
              </a:rPr>
              <a:t>است:</a:t>
            </a:r>
            <a:endParaRPr lang="en-US" sz="2800" dirty="0">
              <a:cs typeface="B Titr" panose="00000700000000000000" pitchFamily="2" charset="-78"/>
            </a:endParaRPr>
          </a:p>
        </p:txBody>
      </p:sp>
      <p:sp>
        <p:nvSpPr>
          <p:cNvPr id="3" name="Rectangle 2"/>
          <p:cNvSpPr/>
          <p:nvPr/>
        </p:nvSpPr>
        <p:spPr>
          <a:xfrm>
            <a:off x="304799" y="1447800"/>
            <a:ext cx="8534399" cy="440120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rtl="1"/>
            <a:r>
              <a:rPr lang="fa-IR" sz="4000" dirty="0">
                <a:cs typeface="B Titr" panose="00000700000000000000" pitchFamily="2" charset="-78"/>
              </a:rPr>
              <a:t>1ــ سفری که حامی حفاظت از تنوع زیستی </a:t>
            </a:r>
            <a:r>
              <a:rPr lang="fa-IR" sz="4000" dirty="0" smtClean="0">
                <a:cs typeface="B Titr" panose="00000700000000000000" pitchFamily="2" charset="-78"/>
              </a:rPr>
              <a:t>ومحیط زیست </a:t>
            </a:r>
            <a:r>
              <a:rPr lang="fa-IR" sz="4000" dirty="0">
                <a:cs typeface="B Titr" panose="00000700000000000000" pitchFamily="2" charset="-78"/>
              </a:rPr>
              <a:t>و با حداقل آثار نامطلوب </a:t>
            </a:r>
            <a:r>
              <a:rPr lang="fa-IR" sz="4000" dirty="0" smtClean="0">
                <a:cs typeface="B Titr" panose="00000700000000000000" pitchFamily="2" charset="-78"/>
              </a:rPr>
              <a:t>محیط زیستی </a:t>
            </a:r>
            <a:r>
              <a:rPr lang="fa-IR" sz="4000" dirty="0">
                <a:cs typeface="B Titr" panose="00000700000000000000" pitchFamily="2" charset="-78"/>
              </a:rPr>
              <a:t>باشد.</a:t>
            </a:r>
          </a:p>
          <a:p>
            <a:pPr algn="just" rtl="1"/>
            <a:r>
              <a:rPr lang="fa-IR" sz="4000" dirty="0">
                <a:cs typeface="B Titr" panose="00000700000000000000" pitchFamily="2" charset="-78"/>
              </a:rPr>
              <a:t>2ــ سفری که برای جوامع میزبان محلی سودمند باشد.</a:t>
            </a:r>
          </a:p>
          <a:p>
            <a:pPr algn="just" rtl="1"/>
            <a:r>
              <a:rPr lang="fa-IR" sz="4000" dirty="0">
                <a:cs typeface="B Titr" panose="00000700000000000000" pitchFamily="2" charset="-78"/>
              </a:rPr>
              <a:t>3ــ سفری که به درک و فهم عمیق از طبیعت و </a:t>
            </a:r>
            <a:r>
              <a:rPr lang="fa-IR" sz="4000" dirty="0" smtClean="0">
                <a:cs typeface="B Titr" panose="00000700000000000000" pitchFamily="2" charset="-78"/>
              </a:rPr>
              <a:t>محیط زیست </a:t>
            </a:r>
            <a:r>
              <a:rPr lang="fa-IR" sz="4000" dirty="0">
                <a:cs typeface="B Titr" panose="00000700000000000000" pitchFamily="2" charset="-78"/>
              </a:rPr>
              <a:t>منجر </a:t>
            </a:r>
            <a:r>
              <a:rPr lang="fa-IR" sz="4000" dirty="0" smtClean="0">
                <a:cs typeface="B Titr" panose="00000700000000000000" pitchFamily="2" charset="-78"/>
              </a:rPr>
              <a:t>شود.</a:t>
            </a:r>
            <a:endParaRPr lang="en-US" sz="4000" dirty="0">
              <a:cs typeface="B Titr" panose="00000700000000000000" pitchFamily="2" charset="-78"/>
            </a:endParaRPr>
          </a:p>
        </p:txBody>
      </p:sp>
    </p:spTree>
    <p:extLst>
      <p:ext uri="{BB962C8B-B14F-4D97-AF65-F5344CB8AC3E}">
        <p14:creationId xmlns:p14="http://schemas.microsoft.com/office/powerpoint/2010/main" val="2982519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534400" cy="65556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2800" dirty="0" smtClean="0">
                <a:solidFill>
                  <a:srgbClr val="0070C0"/>
                </a:solidFill>
                <a:cs typeface="B Titr" panose="00000700000000000000" pitchFamily="2" charset="-78"/>
              </a:rPr>
              <a:t>هدف اصلی بوم گردشگری</a:t>
            </a:r>
          </a:p>
          <a:p>
            <a:pPr algn="just" rtl="1"/>
            <a:r>
              <a:rPr lang="fa-IR" sz="2800" dirty="0" smtClean="0">
                <a:cs typeface="B Titr" panose="00000700000000000000" pitchFamily="2" charset="-78"/>
              </a:rPr>
              <a:t>در </a:t>
            </a:r>
            <a:r>
              <a:rPr lang="fa-IR" sz="2800" dirty="0">
                <a:cs typeface="B Titr" panose="00000700000000000000" pitchFamily="2" charset="-78"/>
              </a:rPr>
              <a:t>واقع </a:t>
            </a:r>
            <a:r>
              <a:rPr lang="fa-IR" sz="2800" dirty="0" smtClean="0">
                <a:cs typeface="B Titr" panose="00000700000000000000" pitchFamily="2" charset="-78"/>
              </a:rPr>
              <a:t>دست یابی </a:t>
            </a:r>
            <a:r>
              <a:rPr lang="fa-IR" sz="2800" dirty="0">
                <a:cs typeface="B Titr" panose="00000700000000000000" pitchFamily="2" charset="-78"/>
              </a:rPr>
              <a:t>به </a:t>
            </a:r>
            <a:r>
              <a:rPr lang="fa-IR" sz="2800" u="sng" dirty="0">
                <a:solidFill>
                  <a:srgbClr val="FF0000"/>
                </a:solidFill>
                <a:cs typeface="B Titr" panose="00000700000000000000" pitchFamily="2" charset="-78"/>
              </a:rPr>
              <a:t>پایداری محیط زیست </a:t>
            </a:r>
            <a:r>
              <a:rPr lang="fa-IR" sz="2800" dirty="0">
                <a:cs typeface="B Titr" panose="00000700000000000000" pitchFamily="2" charset="-78"/>
              </a:rPr>
              <a:t>هدف اصلی بوم گردشگری است</a:t>
            </a:r>
            <a:r>
              <a:rPr lang="fa-IR" sz="2800" dirty="0" smtClean="0">
                <a:cs typeface="B Titr" panose="00000700000000000000" pitchFamily="2" charset="-78"/>
              </a:rPr>
              <a:t>.</a:t>
            </a:r>
          </a:p>
          <a:p>
            <a:pPr algn="just" rtl="1"/>
            <a:r>
              <a:rPr lang="fa-IR" sz="2800" dirty="0" smtClean="0">
                <a:solidFill>
                  <a:srgbClr val="0070C0"/>
                </a:solidFill>
                <a:cs typeface="B Titr" panose="00000700000000000000" pitchFamily="2" charset="-78"/>
              </a:rPr>
              <a:t>برای دست یابی به توسعه پایدارگردشگری چه اقداماتی لازم است؟</a:t>
            </a:r>
            <a:endParaRPr lang="fa-IR" sz="2800" dirty="0">
              <a:solidFill>
                <a:srgbClr val="0070C0"/>
              </a:solidFill>
              <a:cs typeface="B Titr" panose="00000700000000000000" pitchFamily="2" charset="-78"/>
            </a:endParaRPr>
          </a:p>
          <a:p>
            <a:pPr algn="just" rtl="1"/>
            <a:r>
              <a:rPr lang="fa-IR" sz="2800" dirty="0" smtClean="0">
                <a:cs typeface="B Titr" panose="00000700000000000000" pitchFamily="2" charset="-78"/>
              </a:rPr>
              <a:t> </a:t>
            </a:r>
            <a:r>
              <a:rPr lang="fa-IR" sz="2800" dirty="0">
                <a:cs typeface="B Titr" panose="00000700000000000000" pitchFamily="2" charset="-78"/>
              </a:rPr>
              <a:t>برای دستیابی به توسعه </a:t>
            </a:r>
            <a:r>
              <a:rPr lang="fa-IR" sz="2800" dirty="0" smtClean="0">
                <a:cs typeface="B Titr" panose="00000700000000000000" pitchFamily="2" charset="-78"/>
              </a:rPr>
              <a:t>پایدار </a:t>
            </a:r>
            <a:r>
              <a:rPr lang="fa-IR" sz="2800" dirty="0">
                <a:cs typeface="B Titr" panose="00000700000000000000" pitchFamily="2" charset="-78"/>
              </a:rPr>
              <a:t>گردشگری </a:t>
            </a:r>
            <a:r>
              <a:rPr lang="fa-IR" sz="2800" u="sng" dirty="0">
                <a:cs typeface="B Titr" panose="00000700000000000000" pitchFamily="2" charset="-78"/>
              </a:rPr>
              <a:t>ارائه انواع </a:t>
            </a:r>
            <a:r>
              <a:rPr lang="fa-IR" sz="2800" u="sng" dirty="0" smtClean="0">
                <a:cs typeface="B Titr" panose="00000700000000000000" pitchFamily="2" charset="-78"/>
              </a:rPr>
              <a:t>آموزش هابسیار </a:t>
            </a:r>
            <a:r>
              <a:rPr lang="fa-IR" sz="2800" u="sng" dirty="0">
                <a:cs typeface="B Titr" panose="00000700000000000000" pitchFamily="2" charset="-78"/>
              </a:rPr>
              <a:t>اهمیت دارد</a:t>
            </a:r>
            <a:r>
              <a:rPr lang="fa-IR" sz="2800" dirty="0">
                <a:cs typeface="B Titr" panose="00000700000000000000" pitchFamily="2" charset="-78"/>
              </a:rPr>
              <a:t>، </a:t>
            </a:r>
            <a:r>
              <a:rPr lang="fa-IR" sz="2800" dirty="0" smtClean="0">
                <a:cs typeface="B Titr" panose="00000700000000000000" pitchFamily="2" charset="-78"/>
              </a:rPr>
              <a:t>به طوری که </a:t>
            </a:r>
            <a:r>
              <a:rPr lang="fa-IR" sz="2800" dirty="0">
                <a:cs typeface="B Titr" panose="00000700000000000000" pitchFamily="2" charset="-78"/>
              </a:rPr>
              <a:t>فرهنگ گردشگران به سمت حفظ و حمایت از </a:t>
            </a:r>
            <a:r>
              <a:rPr lang="fa-IR" sz="2800" dirty="0" smtClean="0">
                <a:cs typeface="B Titr" panose="00000700000000000000" pitchFamily="2" charset="-78"/>
              </a:rPr>
              <a:t>محیط زیست </a:t>
            </a:r>
            <a:r>
              <a:rPr lang="fa-IR" sz="2800" dirty="0">
                <a:cs typeface="B Titr" panose="00000700000000000000" pitchFamily="2" charset="-78"/>
              </a:rPr>
              <a:t>سوق داده شود</a:t>
            </a:r>
            <a:r>
              <a:rPr lang="fa-IR" sz="2800" dirty="0" smtClean="0">
                <a:cs typeface="B Titr" panose="00000700000000000000" pitchFamily="2" charset="-78"/>
              </a:rPr>
              <a:t>.</a:t>
            </a:r>
          </a:p>
          <a:p>
            <a:pPr algn="just" rtl="1"/>
            <a:r>
              <a:rPr lang="fa-IR" sz="2800" dirty="0" smtClean="0">
                <a:solidFill>
                  <a:srgbClr val="0070C0"/>
                </a:solidFill>
                <a:cs typeface="B Titr" panose="00000700000000000000" pitchFamily="2" charset="-78"/>
              </a:rPr>
              <a:t>درک ساده از بوم گردشگری چیست؟</a:t>
            </a:r>
            <a:endParaRPr lang="fa-IR" sz="2800" dirty="0">
              <a:solidFill>
                <a:srgbClr val="0070C0"/>
              </a:solidFill>
              <a:cs typeface="B Titr" panose="00000700000000000000" pitchFamily="2" charset="-78"/>
            </a:endParaRPr>
          </a:p>
          <a:p>
            <a:pPr algn="just" rtl="1"/>
            <a:r>
              <a:rPr lang="fa-IR" sz="2800" dirty="0">
                <a:cs typeface="B Titr" panose="00000700000000000000" pitchFamily="2" charset="-78"/>
              </a:rPr>
              <a:t>شاید درک ساده ای از بوم گردشگری تنها </a:t>
            </a:r>
            <a:r>
              <a:rPr lang="fa-IR" sz="2800" u="sng" dirty="0">
                <a:cs typeface="B Titr" panose="00000700000000000000" pitchFamily="2" charset="-78"/>
              </a:rPr>
              <a:t>وقت گذرانی و انجام هر فعالیتی در طبیعت باشد</a:t>
            </a:r>
            <a:r>
              <a:rPr lang="fa-IR" sz="2800" dirty="0" smtClean="0">
                <a:cs typeface="B Titr" panose="00000700000000000000" pitchFamily="2" charset="-78"/>
              </a:rPr>
              <a:t>.</a:t>
            </a:r>
          </a:p>
          <a:p>
            <a:pPr algn="just" rtl="1"/>
            <a:r>
              <a:rPr lang="fa-IR" sz="2800" dirty="0" smtClean="0">
                <a:cs typeface="B Titr" panose="00000700000000000000" pitchFamily="2" charset="-78"/>
              </a:rPr>
              <a:t> </a:t>
            </a:r>
            <a:r>
              <a:rPr lang="fa-IR" sz="2800" dirty="0" smtClean="0">
                <a:cs typeface="B Titr" panose="00000700000000000000" pitchFamily="2" charset="-78"/>
              </a:rPr>
              <a:t>به طور </a:t>
            </a:r>
            <a:r>
              <a:rPr lang="fa-IR" sz="2800" dirty="0">
                <a:cs typeface="B Titr" panose="00000700000000000000" pitchFamily="2" charset="-78"/>
              </a:rPr>
              <a:t>مثال آیا شکار، </a:t>
            </a:r>
            <a:r>
              <a:rPr lang="fa-IR" sz="2800" dirty="0" smtClean="0">
                <a:cs typeface="B Titr" panose="00000700000000000000" pitchFamily="2" charset="-78"/>
              </a:rPr>
              <a:t>آفرود و موتورسواری برروی </a:t>
            </a:r>
            <a:r>
              <a:rPr lang="fa-IR" sz="2800" dirty="0">
                <a:cs typeface="B Titr" panose="00000700000000000000" pitchFamily="2" charset="-78"/>
              </a:rPr>
              <a:t>رمل های بیابان، تاب بستن به درختان و تردد ماشین در جاده های جنگلی انبوه و دست نخورده می تواند نوعی از </a:t>
            </a:r>
            <a:r>
              <a:rPr lang="fa-IR" sz="2800" dirty="0" smtClean="0">
                <a:cs typeface="B Titr" panose="00000700000000000000" pitchFamily="2" charset="-78"/>
              </a:rPr>
              <a:t>فعالیت های بوم گردشگری </a:t>
            </a:r>
            <a:r>
              <a:rPr lang="fa-IR" sz="2800" dirty="0">
                <a:cs typeface="B Titr" panose="00000700000000000000" pitchFamily="2" charset="-78"/>
              </a:rPr>
              <a:t>باشد؟</a:t>
            </a:r>
            <a:endParaRPr lang="en-US" sz="2800" dirty="0">
              <a:cs typeface="B Titr" panose="00000700000000000000" pitchFamily="2" charset="-78"/>
            </a:endParaRPr>
          </a:p>
          <a:p>
            <a:pPr algn="just" rtl="1"/>
            <a:endParaRPr lang="fa-IR" sz="2800" dirty="0">
              <a:cs typeface="B Titr" panose="00000700000000000000" pitchFamily="2" charset="-78"/>
            </a:endParaRPr>
          </a:p>
        </p:txBody>
      </p:sp>
    </p:spTree>
    <p:extLst>
      <p:ext uri="{BB962C8B-B14F-4D97-AF65-F5344CB8AC3E}">
        <p14:creationId xmlns:p14="http://schemas.microsoft.com/office/powerpoint/2010/main" val="3087104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circle(in)">
                                      <p:cBhvr>
                                        <p:cTn id="22" dur="20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circle(in)">
                                      <p:cBhvr>
                                        <p:cTn id="27" dur="20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circle(in)">
                                      <p:cBhvr>
                                        <p:cTn id="32" dur="20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down)">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900113"/>
            <a:ext cx="7896225" cy="5057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8214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091" y="304800"/>
            <a:ext cx="8610600" cy="60016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r>
              <a:rPr lang="fa-IR" sz="2400" dirty="0" smtClean="0">
                <a:solidFill>
                  <a:srgbClr val="0070C0"/>
                </a:solidFill>
                <a:cs typeface="B Titr" panose="00000700000000000000" pitchFamily="2" charset="-78"/>
              </a:rPr>
              <a:t>چه چیزهایی از مصادیق بوم گردشگری نیست؟</a:t>
            </a:r>
          </a:p>
          <a:p>
            <a:pPr algn="just" rtl="1"/>
            <a:r>
              <a:rPr lang="fa-IR" sz="2400" dirty="0" smtClean="0">
                <a:cs typeface="B Titr" panose="00000700000000000000" pitchFamily="2" charset="-78"/>
              </a:rPr>
              <a:t>هر گردشگری که در </a:t>
            </a:r>
            <a:r>
              <a:rPr lang="fa-IR" sz="2400" u="sng" dirty="0" smtClean="0">
                <a:cs typeface="B Titr" panose="00000700000000000000" pitchFamily="2" charset="-78"/>
              </a:rPr>
              <a:t>تضاد با اصول پایداری محیط </a:t>
            </a:r>
            <a:r>
              <a:rPr lang="fa-IR" sz="2400" dirty="0" smtClean="0">
                <a:cs typeface="B Titr" panose="00000700000000000000" pitchFamily="2" charset="-78"/>
              </a:rPr>
              <a:t>باشد، از مصادیق بوم گردشگری نیست. برای مثال سفر یک گروه بزرگ از گردشگران تنها برای کسب منافع بیشتر اقتصادی به داخل یک جنگل انبوه، بوم گردشگری نیست. در حالی که گردش یک گروه کوچک از</a:t>
            </a:r>
            <a:r>
              <a:rPr lang="fa-IR" sz="2400" dirty="0">
                <a:cs typeface="B Titr" panose="00000700000000000000" pitchFamily="2" charset="-78"/>
              </a:rPr>
              <a:t>بازدیدکنندگان به همراه آموزش های مناسب محیط زیستی در داخل جنگل، مطابق با مفاهیم پایداری است</a:t>
            </a:r>
            <a:r>
              <a:rPr lang="fa-IR" sz="2400" dirty="0" smtClean="0">
                <a:cs typeface="B Titr" panose="00000700000000000000" pitchFamily="2" charset="-78"/>
              </a:rPr>
              <a:t>.</a:t>
            </a:r>
          </a:p>
          <a:p>
            <a:pPr algn="just" rtl="1"/>
            <a:r>
              <a:rPr lang="fa-IR" sz="2400" dirty="0" smtClean="0">
                <a:solidFill>
                  <a:srgbClr val="0070C0"/>
                </a:solidFill>
                <a:cs typeface="B Titr" panose="00000700000000000000" pitchFamily="2" charset="-78"/>
              </a:rPr>
              <a:t>پیامدهای مثبت بوم گردشگری</a:t>
            </a:r>
            <a:endParaRPr lang="fa-IR" sz="2400" dirty="0">
              <a:solidFill>
                <a:srgbClr val="0070C0"/>
              </a:solidFill>
              <a:cs typeface="B Titr" panose="00000700000000000000" pitchFamily="2" charset="-78"/>
            </a:endParaRPr>
          </a:p>
          <a:p>
            <a:pPr algn="just" rtl="1"/>
            <a:r>
              <a:rPr lang="fa-IR" sz="2400" dirty="0">
                <a:cs typeface="B Titr" panose="00000700000000000000" pitchFamily="2" charset="-78"/>
              </a:rPr>
              <a:t>بوم گردشگری </a:t>
            </a:r>
            <a:r>
              <a:rPr lang="fa-IR" sz="2400" u="sng" dirty="0">
                <a:cs typeface="B Titr" panose="00000700000000000000" pitchFamily="2" charset="-78"/>
              </a:rPr>
              <a:t>به افزایش آگاهی و فرهنگ محیط زیستی و همچنین جلوگیری از تخریب و بهبود زندگی جوامع محلی </a:t>
            </a:r>
            <a:r>
              <a:rPr lang="fa-IR" sz="2400" dirty="0">
                <a:cs typeface="B Titr" panose="00000700000000000000" pitchFamily="2" charset="-78"/>
              </a:rPr>
              <a:t>در سراسر </a:t>
            </a:r>
            <a:r>
              <a:rPr lang="fa-IR" sz="2400" dirty="0" smtClean="0">
                <a:cs typeface="B Titr" panose="00000700000000000000" pitchFamily="2" charset="-78"/>
              </a:rPr>
              <a:t>جهان کمک </a:t>
            </a:r>
            <a:r>
              <a:rPr lang="fa-IR" sz="2400" dirty="0">
                <a:cs typeface="B Titr" panose="00000700000000000000" pitchFamily="2" charset="-78"/>
              </a:rPr>
              <a:t>می کند.</a:t>
            </a:r>
          </a:p>
          <a:p>
            <a:pPr algn="just" rtl="1"/>
            <a:r>
              <a:rPr lang="fa-IR" sz="2400" dirty="0" smtClean="0">
                <a:solidFill>
                  <a:srgbClr val="0070C0"/>
                </a:solidFill>
                <a:cs typeface="B Titr" panose="00000700000000000000" pitchFamily="2" charset="-78"/>
              </a:rPr>
              <a:t>انواع زیرساخت ها در بوم گردشگری</a:t>
            </a:r>
            <a:endParaRPr lang="fa-IR" sz="2400" dirty="0">
              <a:solidFill>
                <a:srgbClr val="0070C0"/>
              </a:solidFill>
              <a:cs typeface="B Titr" panose="00000700000000000000" pitchFamily="2" charset="-78"/>
            </a:endParaRPr>
          </a:p>
          <a:p>
            <a:pPr algn="just" rtl="1"/>
            <a:r>
              <a:rPr lang="fa-IR" sz="2400" dirty="0" smtClean="0">
                <a:cs typeface="B Titr" panose="00000700000000000000" pitchFamily="2" charset="-78"/>
              </a:rPr>
              <a:t>انواع </a:t>
            </a:r>
            <a:r>
              <a:rPr lang="fa-IR" sz="2400" dirty="0">
                <a:cs typeface="B Titr" panose="00000700000000000000" pitchFamily="2" charset="-78"/>
              </a:rPr>
              <a:t>زیرساخت ها در بوم گردشگری مورد استفاده قرار می گیرند</a:t>
            </a:r>
            <a:r>
              <a:rPr lang="fa-IR" sz="2400" u="sng" dirty="0">
                <a:cs typeface="B Titr" panose="00000700000000000000" pitchFamily="2" charset="-78"/>
              </a:rPr>
              <a:t>. </a:t>
            </a:r>
            <a:r>
              <a:rPr lang="fa-IR" sz="2400" u="sng" dirty="0" smtClean="0">
                <a:cs typeface="B Titr" panose="00000700000000000000" pitchFamily="2" charset="-78"/>
              </a:rPr>
              <a:t>اقامتگاه های </a:t>
            </a:r>
            <a:r>
              <a:rPr lang="fa-IR" sz="2400" u="sng" dirty="0">
                <a:cs typeface="B Titr" panose="00000700000000000000" pitchFamily="2" charset="-78"/>
              </a:rPr>
              <a:t>سازگار با </a:t>
            </a:r>
            <a:r>
              <a:rPr lang="fa-IR" sz="2400" u="sng" dirty="0" smtClean="0">
                <a:cs typeface="B Titr" panose="00000700000000000000" pitchFamily="2" charset="-78"/>
              </a:rPr>
              <a:t>محیط زیست </a:t>
            </a:r>
            <a:r>
              <a:rPr lang="fa-IR" sz="2400" u="sng" dirty="0">
                <a:cs typeface="B Titr" panose="00000700000000000000" pitchFamily="2" charset="-78"/>
              </a:rPr>
              <a:t>که با مواد قابل بازیافت و </a:t>
            </a:r>
            <a:r>
              <a:rPr lang="fa-IR" sz="2400" u="sng" dirty="0" smtClean="0">
                <a:cs typeface="B Titr" panose="00000700000000000000" pitchFamily="2" charset="-78"/>
              </a:rPr>
              <a:t>انواع روش های </a:t>
            </a:r>
            <a:r>
              <a:rPr lang="fa-IR" sz="2400" u="sng" dirty="0">
                <a:cs typeface="B Titr" panose="00000700000000000000" pitchFamily="2" charset="-78"/>
              </a:rPr>
              <a:t>تأمین آب و انرژی </a:t>
            </a:r>
            <a:r>
              <a:rPr lang="fa-IR" sz="2400" u="sng" dirty="0" smtClean="0">
                <a:cs typeface="B Titr" panose="00000700000000000000" pitchFamily="2" charset="-78"/>
              </a:rPr>
              <a:t>هم سو </a:t>
            </a:r>
            <a:r>
              <a:rPr lang="fa-IR" sz="2400" u="sng" dirty="0">
                <a:cs typeface="B Titr" panose="00000700000000000000" pitchFamily="2" charset="-78"/>
              </a:rPr>
              <a:t>با ملاحظات </a:t>
            </a:r>
            <a:r>
              <a:rPr lang="fa-IR" sz="2400" u="sng" dirty="0" smtClean="0">
                <a:cs typeface="B Titr" panose="00000700000000000000" pitchFamily="2" charset="-78"/>
              </a:rPr>
              <a:t>محیط زیستی </a:t>
            </a:r>
            <a:r>
              <a:rPr lang="fa-IR" sz="2400" u="sng" dirty="0">
                <a:cs typeface="B Titr" panose="00000700000000000000" pitchFamily="2" charset="-78"/>
              </a:rPr>
              <a:t>ساخته </a:t>
            </a:r>
            <a:r>
              <a:rPr lang="fa-IR" sz="2400" u="sng" dirty="0" smtClean="0">
                <a:cs typeface="B Titr" panose="00000700000000000000" pitchFamily="2" charset="-78"/>
              </a:rPr>
              <a:t>می شوند </a:t>
            </a:r>
            <a:r>
              <a:rPr lang="fa-IR" sz="2400" u="sng" dirty="0">
                <a:cs typeface="B Titr" panose="00000700000000000000" pitchFamily="2" charset="-78"/>
              </a:rPr>
              <a:t>و مسیرهای دسترسی به مناطقی برای </a:t>
            </a:r>
            <a:r>
              <a:rPr lang="fa-IR" sz="2400" u="sng" dirty="0" smtClean="0">
                <a:cs typeface="B Titr" panose="00000700000000000000" pitchFamily="2" charset="-78"/>
              </a:rPr>
              <a:t>پرنده نگری</a:t>
            </a:r>
            <a:r>
              <a:rPr lang="fa-IR" sz="2400" u="sng" dirty="0">
                <a:cs typeface="B Titr" panose="00000700000000000000" pitchFamily="2" charset="-78"/>
              </a:rPr>
              <a:t>، پیاده روی، قایقرانی و بازدید از جاذبه های محلی در فضای باز </a:t>
            </a:r>
            <a:r>
              <a:rPr lang="fa-IR" sz="2400" dirty="0">
                <a:cs typeface="B Titr" panose="00000700000000000000" pitchFamily="2" charset="-78"/>
              </a:rPr>
              <a:t>را دارند.</a:t>
            </a:r>
            <a:endParaRPr lang="en-US" sz="2400" dirty="0">
              <a:cs typeface="B Titr" panose="00000700000000000000" pitchFamily="2" charset="-78"/>
            </a:endParaRPr>
          </a:p>
          <a:p>
            <a:pPr algn="just" rtl="1"/>
            <a:endParaRPr lang="fa-IR" sz="2400" dirty="0">
              <a:cs typeface="B Titr" panose="00000700000000000000" pitchFamily="2" charset="-78"/>
            </a:endParaRPr>
          </a:p>
        </p:txBody>
      </p:sp>
    </p:spTree>
    <p:extLst>
      <p:ext uri="{BB962C8B-B14F-4D97-AF65-F5344CB8AC3E}">
        <p14:creationId xmlns:p14="http://schemas.microsoft.com/office/powerpoint/2010/main" val="3509235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circle(in)">
                                      <p:cBhvr>
                                        <p:cTn id="19" dur="20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circle(in)">
                                      <p:cBhvr>
                                        <p:cTn id="24" dur="20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circle(in)">
                                      <p:cBhvr>
                                        <p:cTn id="29" dur="20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circle(in)">
                                      <p:cBhvr>
                                        <p:cTn id="34" dur="20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circle(in)">
                                      <p:cBhvr>
                                        <p:cTn id="39"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361950"/>
            <a:ext cx="8963025" cy="6134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3503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09600"/>
            <a:ext cx="8686800" cy="56938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r>
              <a:rPr lang="fa-IR" sz="2800" dirty="0" smtClean="0">
                <a:solidFill>
                  <a:srgbClr val="0070C0"/>
                </a:solidFill>
                <a:cs typeface="B Titr" panose="00000700000000000000" pitchFamily="2" charset="-78"/>
              </a:rPr>
              <a:t>چرا مزارع روستایی از مقاصد بوم گردشگری است؟</a:t>
            </a:r>
          </a:p>
          <a:p>
            <a:pPr algn="just" rtl="1"/>
            <a:r>
              <a:rPr lang="fa-IR" sz="2800" dirty="0" smtClean="0">
                <a:cs typeface="B Titr" panose="00000700000000000000" pitchFamily="2" charset="-78"/>
              </a:rPr>
              <a:t>مزارع </a:t>
            </a:r>
            <a:r>
              <a:rPr lang="fa-IR" sz="2800" dirty="0">
                <a:cs typeface="B Titr" panose="00000700000000000000" pitchFamily="2" charset="-78"/>
              </a:rPr>
              <a:t>روستایی به منظور </a:t>
            </a:r>
            <a:r>
              <a:rPr lang="fa-IR" sz="2800" u="sng" dirty="0">
                <a:cs typeface="B Titr" panose="00000700000000000000" pitchFamily="2" charset="-78"/>
              </a:rPr>
              <a:t>حمایت از کشاورزی پایدار بومی در کشورهای محروم برای کشت و پرورش انواع گونه های خاص گیاهی و </a:t>
            </a:r>
            <a:r>
              <a:rPr lang="fa-IR" sz="2800" u="sng" dirty="0" smtClean="0">
                <a:cs typeface="B Titr" panose="00000700000000000000" pitchFamily="2" charset="-78"/>
              </a:rPr>
              <a:t>جانوری نیز </a:t>
            </a:r>
            <a:r>
              <a:rPr lang="fa-IR" sz="2800" u="sng" dirty="0">
                <a:cs typeface="B Titr" panose="00000700000000000000" pitchFamily="2" charset="-78"/>
              </a:rPr>
              <a:t>از مقاصد بوم گردشگری هستند</a:t>
            </a:r>
            <a:r>
              <a:rPr lang="fa-IR" sz="2800" dirty="0" smtClean="0">
                <a:cs typeface="B Titr" panose="00000700000000000000" pitchFamily="2" charset="-78"/>
              </a:rPr>
              <a:t>.</a:t>
            </a:r>
          </a:p>
          <a:p>
            <a:pPr algn="just" rtl="1"/>
            <a:r>
              <a:rPr lang="fa-IR" sz="2800" dirty="0" smtClean="0">
                <a:solidFill>
                  <a:srgbClr val="0070C0"/>
                </a:solidFill>
                <a:cs typeface="B Titr" panose="00000700000000000000" pitchFamily="2" charset="-78"/>
              </a:rPr>
              <a:t>مهم ترین اهداف بوم گردشگری درجوامع درمعرض خطر</a:t>
            </a:r>
            <a:endParaRPr lang="fa-IR" sz="2800" dirty="0">
              <a:solidFill>
                <a:srgbClr val="0070C0"/>
              </a:solidFill>
              <a:cs typeface="B Titr" panose="00000700000000000000" pitchFamily="2" charset="-78"/>
            </a:endParaRPr>
          </a:p>
          <a:p>
            <a:pPr algn="just" rtl="1"/>
            <a:r>
              <a:rPr lang="fa-IR" sz="2800" dirty="0" smtClean="0">
                <a:cs typeface="B Titr" panose="00000700000000000000" pitchFamily="2" charset="-78"/>
              </a:rPr>
              <a:t>برخی </a:t>
            </a:r>
            <a:r>
              <a:rPr lang="fa-IR" sz="2800" dirty="0">
                <a:cs typeface="B Titr" panose="00000700000000000000" pitchFamily="2" charset="-78"/>
              </a:rPr>
              <a:t>از </a:t>
            </a:r>
            <a:r>
              <a:rPr lang="fa-IR" sz="2800" dirty="0" smtClean="0">
                <a:cs typeface="B Titr" panose="00000700000000000000" pitchFamily="2" charset="-78"/>
              </a:rPr>
              <a:t>اهداف بوم </a:t>
            </a:r>
            <a:r>
              <a:rPr lang="fa-IR" sz="2800" dirty="0">
                <a:cs typeface="B Titr" panose="00000700000000000000" pitchFamily="2" charset="-78"/>
              </a:rPr>
              <a:t>گردشگری به </a:t>
            </a:r>
            <a:r>
              <a:rPr lang="fa-IR" sz="2800" u="sng" dirty="0">
                <a:cs typeface="B Titr" panose="00000700000000000000" pitchFamily="2" charset="-78"/>
              </a:rPr>
              <a:t>حفاظت از زمین و معیشت جوامع در معرض خطر</a:t>
            </a:r>
            <a:r>
              <a:rPr lang="fa-IR" sz="2800" dirty="0">
                <a:cs typeface="B Titr" panose="00000700000000000000" pitchFamily="2" charset="-78"/>
              </a:rPr>
              <a:t> به دلیل توسعه ناپایدار صنعت، </a:t>
            </a:r>
            <a:r>
              <a:rPr lang="fa-IR" sz="2800" dirty="0" smtClean="0">
                <a:cs typeface="B Titr" panose="00000700000000000000" pitchFamily="2" charset="-78"/>
              </a:rPr>
              <a:t>جنگل زدایی و</a:t>
            </a:r>
            <a:r>
              <a:rPr lang="fa-IR" sz="2800" dirty="0">
                <a:cs typeface="B Titr" panose="00000700000000000000" pitchFamily="2" charset="-78"/>
              </a:rPr>
              <a:t>غیره تمرکز </a:t>
            </a:r>
            <a:r>
              <a:rPr lang="fa-IR" sz="2800" dirty="0" smtClean="0">
                <a:cs typeface="B Titr" panose="00000700000000000000" pitchFamily="2" charset="-78"/>
              </a:rPr>
              <a:t>می کنند.</a:t>
            </a:r>
          </a:p>
          <a:p>
            <a:pPr algn="just" rtl="1"/>
            <a:r>
              <a:rPr lang="fa-IR" sz="2800" dirty="0" smtClean="0">
                <a:solidFill>
                  <a:srgbClr val="0070C0"/>
                </a:solidFill>
                <a:cs typeface="B Titr" panose="00000700000000000000" pitchFamily="2" charset="-78"/>
              </a:rPr>
              <a:t>مهم ترین اقدامات بوم گردشگری درجوامع درمعرض خطر</a:t>
            </a:r>
            <a:endParaRPr lang="fa-IR" sz="2800" dirty="0">
              <a:solidFill>
                <a:srgbClr val="0070C0"/>
              </a:solidFill>
              <a:cs typeface="B Titr" panose="00000700000000000000" pitchFamily="2" charset="-78"/>
            </a:endParaRPr>
          </a:p>
          <a:p>
            <a:pPr algn="just" rtl="1"/>
            <a:r>
              <a:rPr lang="fa-IR" sz="2800" dirty="0" smtClean="0">
                <a:cs typeface="B Titr" panose="00000700000000000000" pitchFamily="2" charset="-78"/>
              </a:rPr>
              <a:t> </a:t>
            </a:r>
            <a:r>
              <a:rPr lang="fa-IR" sz="2800" dirty="0">
                <a:cs typeface="B Titr" panose="00000700000000000000" pitchFamily="2" charset="-78"/>
              </a:rPr>
              <a:t>در این جهت </a:t>
            </a:r>
            <a:r>
              <a:rPr lang="fa-IR" sz="2800" u="sng" dirty="0">
                <a:cs typeface="B Titr" panose="00000700000000000000" pitchFamily="2" charset="-78"/>
              </a:rPr>
              <a:t>تعامل با مردم محلی برای کاشت درختان، توسعه معاملات محلی، تجهیز خانه ها و ارائه </a:t>
            </a:r>
            <a:r>
              <a:rPr lang="fa-IR" sz="2800" u="sng" dirty="0" smtClean="0">
                <a:cs typeface="B Titr" panose="00000700000000000000" pitchFamily="2" charset="-78"/>
              </a:rPr>
              <a:t>آموزش های لازم برای </a:t>
            </a:r>
            <a:r>
              <a:rPr lang="fa-IR" sz="2800" u="sng" dirty="0">
                <a:cs typeface="B Titr" panose="00000700000000000000" pitchFamily="2" charset="-78"/>
              </a:rPr>
              <a:t>ارتقای آگاهی، حفظ و احترام به </a:t>
            </a:r>
            <a:r>
              <a:rPr lang="fa-IR" sz="2800" u="sng" dirty="0" smtClean="0">
                <a:cs typeface="B Titr" panose="00000700000000000000" pitchFamily="2" charset="-78"/>
              </a:rPr>
              <a:t>محیط زیست </a:t>
            </a:r>
            <a:r>
              <a:rPr lang="fa-IR" sz="2800" u="sng" dirty="0">
                <a:cs typeface="B Titr" panose="00000700000000000000" pitchFamily="2" charset="-78"/>
              </a:rPr>
              <a:t>و فرهنگ مردم </a:t>
            </a:r>
            <a:r>
              <a:rPr lang="fa-IR" sz="2800" dirty="0">
                <a:cs typeface="B Titr" panose="00000700000000000000" pitchFamily="2" charset="-78"/>
              </a:rPr>
              <a:t>محلی انجام می شود</a:t>
            </a:r>
            <a:r>
              <a:rPr lang="fa-IR" sz="2800" dirty="0" smtClean="0">
                <a:cs typeface="B Titr" panose="00000700000000000000" pitchFamily="2" charset="-78"/>
              </a:rPr>
              <a:t>.</a:t>
            </a:r>
            <a:endParaRPr lang="en-US" sz="2800" dirty="0">
              <a:cs typeface="B Titr" panose="00000700000000000000" pitchFamily="2" charset="-78"/>
            </a:endParaRPr>
          </a:p>
        </p:txBody>
      </p:sp>
    </p:spTree>
    <p:extLst>
      <p:ext uri="{BB962C8B-B14F-4D97-AF65-F5344CB8AC3E}">
        <p14:creationId xmlns:p14="http://schemas.microsoft.com/office/powerpoint/2010/main" val="4277257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circle(in)">
                                      <p:cBhvr>
                                        <p:cTn id="22" dur="20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circle(in)">
                                      <p:cBhvr>
                                        <p:cTn id="27" dur="20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circle(in)">
                                      <p:cBhvr>
                                        <p:cTn id="32" dur="20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circle(in)">
                                      <p:cBhvr>
                                        <p:cTn id="37"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40582" y="3196679"/>
            <a:ext cx="2997937" cy="76944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a-IR" sz="4400" b="1" dirty="0">
                <a:latin typeface="Adobe Arabic" panose="02040503050201020203" pitchFamily="18" charset="-78"/>
                <a:cs typeface="Adobe Arabic" panose="02040503050201020203" pitchFamily="18" charset="-78"/>
              </a:rPr>
              <a:t>انواع بوم گردشگری</a:t>
            </a:r>
            <a:endParaRPr lang="en-US" sz="4400" b="1" dirty="0">
              <a:latin typeface="Adobe Arabic" panose="02040503050201020203" pitchFamily="18" charset="-78"/>
              <a:cs typeface="Adobe Arabic" panose="02040503050201020203" pitchFamily="18" charset="-78"/>
            </a:endParaRPr>
          </a:p>
        </p:txBody>
      </p:sp>
      <p:sp>
        <p:nvSpPr>
          <p:cNvPr id="3" name="Rectangle 2"/>
          <p:cNvSpPr/>
          <p:nvPr/>
        </p:nvSpPr>
        <p:spPr>
          <a:xfrm>
            <a:off x="6109068" y="92241"/>
            <a:ext cx="281940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a-IR" sz="3200" b="1" dirty="0" smtClean="0">
                <a:latin typeface="Adobe Arabic" panose="02040503050201020203" pitchFamily="18" charset="-78"/>
                <a:cs typeface="Adobe Arabic" panose="02040503050201020203" pitchFamily="18" charset="-78"/>
              </a:rPr>
              <a:t>برای مطالعه</a:t>
            </a:r>
            <a:endParaRPr lang="en-US" sz="3200" b="1" dirty="0">
              <a:latin typeface="Adobe Arabic" panose="02040503050201020203" pitchFamily="18" charset="-78"/>
              <a:cs typeface="Adobe Arabic" panose="02040503050201020203" pitchFamily="18" charset="-78"/>
            </a:endParaRPr>
          </a:p>
        </p:txBody>
      </p:sp>
      <p:sp>
        <p:nvSpPr>
          <p:cNvPr id="4" name="Right Brace 3"/>
          <p:cNvSpPr/>
          <p:nvPr/>
        </p:nvSpPr>
        <p:spPr>
          <a:xfrm>
            <a:off x="4724400" y="549441"/>
            <a:ext cx="1295400" cy="600375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b="1">
              <a:latin typeface="Adobe Arabic" panose="02040503050201020203" pitchFamily="18" charset="-78"/>
              <a:cs typeface="Adobe Arabic" panose="02040503050201020203" pitchFamily="18" charset="-78"/>
            </a:endParaRPr>
          </a:p>
        </p:txBody>
      </p:sp>
      <p:sp>
        <p:nvSpPr>
          <p:cNvPr id="5" name="Rectangle 4"/>
          <p:cNvSpPr/>
          <p:nvPr/>
        </p:nvSpPr>
        <p:spPr>
          <a:xfrm>
            <a:off x="309954" y="163185"/>
            <a:ext cx="4605748" cy="76944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a-IR" sz="4400" b="1" dirty="0" smtClean="0">
                <a:latin typeface="Adobe Arabic" panose="02040503050201020203" pitchFamily="18" charset="-78"/>
                <a:cs typeface="Adobe Arabic" panose="02040503050201020203" pitchFamily="18" charset="-78"/>
              </a:rPr>
              <a:t>1-زمين </a:t>
            </a:r>
            <a:r>
              <a:rPr lang="fa-IR" sz="4400" b="1" dirty="0">
                <a:latin typeface="Adobe Arabic" panose="02040503050201020203" pitchFamily="18" charset="-78"/>
                <a:cs typeface="Adobe Arabic" panose="02040503050201020203" pitchFamily="18" charset="-78"/>
              </a:rPr>
              <a:t>گردشگري (</a:t>
            </a:r>
            <a:r>
              <a:rPr lang="fa-IR" sz="4400" b="1" dirty="0" smtClean="0">
                <a:latin typeface="Adobe Arabic" panose="02040503050201020203" pitchFamily="18" charset="-78"/>
                <a:cs typeface="Adobe Arabic" panose="02040503050201020203" pitchFamily="18" charset="-78"/>
              </a:rPr>
              <a:t>ژئوتوريسم)</a:t>
            </a:r>
            <a:endParaRPr lang="en-US" sz="4400" b="1" dirty="0">
              <a:latin typeface="Adobe Arabic" panose="02040503050201020203" pitchFamily="18" charset="-78"/>
              <a:cs typeface="Adobe Arabic" panose="02040503050201020203" pitchFamily="18" charset="-78"/>
            </a:endParaRPr>
          </a:p>
        </p:txBody>
      </p:sp>
      <p:sp>
        <p:nvSpPr>
          <p:cNvPr id="6" name="Rectangle 5"/>
          <p:cNvSpPr/>
          <p:nvPr/>
        </p:nvSpPr>
        <p:spPr>
          <a:xfrm>
            <a:off x="2065872" y="2369640"/>
            <a:ext cx="2876108" cy="76944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a-IR" sz="4400" b="1" dirty="0" smtClean="0">
                <a:latin typeface="Adobe Arabic" panose="02040503050201020203" pitchFamily="18" charset="-78"/>
                <a:cs typeface="Adobe Arabic" panose="02040503050201020203" pitchFamily="18" charset="-78"/>
              </a:rPr>
              <a:t>3-اسکی </a:t>
            </a:r>
            <a:r>
              <a:rPr lang="fa-IR" sz="4400" b="1" dirty="0">
                <a:latin typeface="Adobe Arabic" panose="02040503050201020203" pitchFamily="18" charset="-78"/>
                <a:cs typeface="Adobe Arabic" panose="02040503050201020203" pitchFamily="18" charset="-78"/>
              </a:rPr>
              <a:t>گردشگري</a:t>
            </a:r>
            <a:endParaRPr lang="en-US" sz="4400" b="1" dirty="0">
              <a:latin typeface="Adobe Arabic" panose="02040503050201020203" pitchFamily="18" charset="-78"/>
              <a:cs typeface="Adobe Arabic" panose="02040503050201020203" pitchFamily="18" charset="-78"/>
            </a:endParaRPr>
          </a:p>
        </p:txBody>
      </p:sp>
      <p:sp>
        <p:nvSpPr>
          <p:cNvPr id="7" name="Rectangle 6"/>
          <p:cNvSpPr/>
          <p:nvPr/>
        </p:nvSpPr>
        <p:spPr>
          <a:xfrm>
            <a:off x="0" y="3524637"/>
            <a:ext cx="4950394" cy="76944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a-IR" sz="4400" b="1" dirty="0" smtClean="0">
                <a:latin typeface="Adobe Arabic" panose="02040503050201020203" pitchFamily="18" charset="-78"/>
                <a:cs typeface="Adobe Arabic" panose="02040503050201020203" pitchFamily="18" charset="-78"/>
              </a:rPr>
              <a:t>4-آب </a:t>
            </a:r>
            <a:r>
              <a:rPr lang="fa-IR" sz="4400" b="1" dirty="0">
                <a:latin typeface="Adobe Arabic" panose="02040503050201020203" pitchFamily="18" charset="-78"/>
                <a:cs typeface="Adobe Arabic" panose="02040503050201020203" pitchFamily="18" charset="-78"/>
              </a:rPr>
              <a:t>گردشگري (</a:t>
            </a:r>
            <a:r>
              <a:rPr lang="fa-IR" sz="4400" b="1" dirty="0" smtClean="0">
                <a:latin typeface="Adobe Arabic" panose="02040503050201020203" pitchFamily="18" charset="-78"/>
                <a:cs typeface="Adobe Arabic" panose="02040503050201020203" pitchFamily="18" charset="-78"/>
              </a:rPr>
              <a:t>هيدروتوريسم)</a:t>
            </a:r>
            <a:endParaRPr lang="en-US" sz="4400" b="1" dirty="0">
              <a:latin typeface="Adobe Arabic" panose="02040503050201020203" pitchFamily="18" charset="-78"/>
              <a:cs typeface="Adobe Arabic" panose="02040503050201020203" pitchFamily="18" charset="-78"/>
            </a:endParaRPr>
          </a:p>
        </p:txBody>
      </p:sp>
      <p:sp>
        <p:nvSpPr>
          <p:cNvPr id="8" name="Rectangle 7"/>
          <p:cNvSpPr/>
          <p:nvPr/>
        </p:nvSpPr>
        <p:spPr>
          <a:xfrm>
            <a:off x="32575" y="4648200"/>
            <a:ext cx="4924746" cy="76944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a-IR" sz="4400" b="1" dirty="0" smtClean="0">
                <a:latin typeface="Adobe Arabic" panose="02040503050201020203" pitchFamily="18" charset="-78"/>
                <a:cs typeface="Adobe Arabic" panose="02040503050201020203" pitchFamily="18" charset="-78"/>
              </a:rPr>
              <a:t>5-زيست </a:t>
            </a:r>
            <a:r>
              <a:rPr lang="fa-IR" sz="4400" b="1" dirty="0">
                <a:latin typeface="Adobe Arabic" panose="02040503050201020203" pitchFamily="18" charset="-78"/>
                <a:cs typeface="Adobe Arabic" panose="02040503050201020203" pitchFamily="18" charset="-78"/>
              </a:rPr>
              <a:t>گردشگري (</a:t>
            </a:r>
            <a:r>
              <a:rPr lang="fa-IR" sz="4400" b="1" dirty="0" smtClean="0">
                <a:latin typeface="Adobe Arabic" panose="02040503050201020203" pitchFamily="18" charset="-78"/>
                <a:cs typeface="Adobe Arabic" panose="02040503050201020203" pitchFamily="18" charset="-78"/>
              </a:rPr>
              <a:t>بيوتوريسم)</a:t>
            </a:r>
            <a:endParaRPr lang="en-US" sz="4400" b="1" dirty="0">
              <a:latin typeface="Adobe Arabic" panose="02040503050201020203" pitchFamily="18" charset="-78"/>
              <a:cs typeface="Adobe Arabic" panose="02040503050201020203" pitchFamily="18" charset="-78"/>
            </a:endParaRPr>
          </a:p>
        </p:txBody>
      </p:sp>
      <p:sp>
        <p:nvSpPr>
          <p:cNvPr id="9" name="Rectangle 8"/>
          <p:cNvSpPr/>
          <p:nvPr/>
        </p:nvSpPr>
        <p:spPr>
          <a:xfrm>
            <a:off x="32575" y="5783759"/>
            <a:ext cx="4988866" cy="76944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a-IR" sz="4400" b="1" dirty="0" smtClean="0">
                <a:latin typeface="Adobe Arabic" panose="02040503050201020203" pitchFamily="18" charset="-78"/>
                <a:cs typeface="Adobe Arabic" panose="02040503050201020203" pitchFamily="18" charset="-78"/>
              </a:rPr>
              <a:t>6-اقليم </a:t>
            </a:r>
            <a:r>
              <a:rPr lang="fa-IR" sz="4400" b="1" dirty="0">
                <a:latin typeface="Adobe Arabic" panose="02040503050201020203" pitchFamily="18" charset="-78"/>
                <a:cs typeface="Adobe Arabic" panose="02040503050201020203" pitchFamily="18" charset="-78"/>
              </a:rPr>
              <a:t>گردشگري (</a:t>
            </a:r>
            <a:r>
              <a:rPr lang="fa-IR" sz="4400" b="1" dirty="0" smtClean="0">
                <a:latin typeface="Adobe Arabic" panose="02040503050201020203" pitchFamily="18" charset="-78"/>
                <a:cs typeface="Adobe Arabic" panose="02040503050201020203" pitchFamily="18" charset="-78"/>
              </a:rPr>
              <a:t>کليماتوريسم)</a:t>
            </a:r>
            <a:endParaRPr lang="en-US" sz="4400" b="1" dirty="0">
              <a:latin typeface="Adobe Arabic" panose="02040503050201020203" pitchFamily="18" charset="-78"/>
              <a:cs typeface="Adobe Arabic" panose="02040503050201020203" pitchFamily="18" charset="-78"/>
            </a:endParaRPr>
          </a:p>
        </p:txBody>
      </p:sp>
      <p:sp>
        <p:nvSpPr>
          <p:cNvPr id="11" name="TextBox 10"/>
          <p:cNvSpPr txBox="1"/>
          <p:nvPr/>
        </p:nvSpPr>
        <p:spPr>
          <a:xfrm>
            <a:off x="2196114" y="1207017"/>
            <a:ext cx="2754280" cy="76944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fa-IR" sz="4400" b="1" dirty="0" smtClean="0">
                <a:latin typeface="Adobe Arabic" panose="02040503050201020203" pitchFamily="18" charset="-78"/>
                <a:cs typeface="Adobe Arabic" panose="02040503050201020203" pitchFamily="18" charset="-78"/>
              </a:rPr>
              <a:t>2-طبیعت درمانی</a:t>
            </a:r>
            <a:endParaRPr lang="en-US" sz="4400"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0853359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249" y="1066800"/>
            <a:ext cx="6594833"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677" y="5867400"/>
            <a:ext cx="20859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6769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wipe(down)">
                                      <p:cBhvr>
                                        <p:cTn id="12"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9468" y="381000"/>
            <a:ext cx="4315605"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just" rtl="1"/>
            <a:r>
              <a:rPr lang="fa-IR" sz="2800" dirty="0" smtClean="0">
                <a:cs typeface="B Titr" panose="00000700000000000000" pitchFamily="2" charset="-78"/>
              </a:rPr>
              <a:t>1ـ </a:t>
            </a:r>
            <a:r>
              <a:rPr lang="fa-IR" sz="2800" dirty="0">
                <a:cs typeface="B Titr" panose="00000700000000000000" pitchFamily="2" charset="-78"/>
              </a:rPr>
              <a:t>زیست گردشگری (بیوتوریسم)</a:t>
            </a:r>
            <a:endParaRPr lang="en-US" sz="2800" dirty="0">
              <a:cs typeface="B Titr" panose="00000700000000000000" pitchFamily="2" charset="-78"/>
            </a:endParaRPr>
          </a:p>
        </p:txBody>
      </p:sp>
      <p:sp>
        <p:nvSpPr>
          <p:cNvPr id="3" name="Rectangle 2"/>
          <p:cNvSpPr/>
          <p:nvPr/>
        </p:nvSpPr>
        <p:spPr>
          <a:xfrm>
            <a:off x="307576" y="1371600"/>
            <a:ext cx="8458200"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a-IR" sz="2400" dirty="0">
                <a:cs typeface="B Titr" panose="00000700000000000000" pitchFamily="2" charset="-78"/>
              </a:rPr>
              <a:t>شامل گردشگری در فضاهای محیط زیستی برای درک </a:t>
            </a:r>
            <a:r>
              <a:rPr lang="fa-IR" sz="2400" dirty="0" smtClean="0">
                <a:cs typeface="B Titr" panose="00000700000000000000" pitchFamily="2" charset="-78"/>
              </a:rPr>
              <a:t>و</a:t>
            </a:r>
            <a:r>
              <a:rPr lang="fa-IR" sz="2400" dirty="0">
                <a:cs typeface="B Titr" panose="00000700000000000000" pitchFamily="2" charset="-78"/>
              </a:rPr>
              <a:t>شناخت بهتر تنوع زیستی و استفاده از شرایط آب و </a:t>
            </a:r>
            <a:r>
              <a:rPr lang="fa-IR" sz="2400" dirty="0" smtClean="0">
                <a:cs typeface="B Titr" panose="00000700000000000000" pitchFamily="2" charset="-78"/>
              </a:rPr>
              <a:t>هوایی است.</a:t>
            </a:r>
            <a:endParaRPr lang="fa-IR" sz="2400" dirty="0">
              <a:cs typeface="B Titr" panose="00000700000000000000" pitchFamily="2" charset="-78"/>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14600"/>
            <a:ext cx="5220253" cy="381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0258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wipe(down)">
                                      <p:cBhvr>
                                        <p:cTn id="19"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39341"/>
            <a:ext cx="5021346"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866887" y="347805"/>
            <a:ext cx="2860078" cy="5847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a-IR" sz="3200" dirty="0" smtClean="0">
                <a:cs typeface="B Titr" panose="00000700000000000000" pitchFamily="2" charset="-78"/>
              </a:rPr>
              <a:t>2ـ </a:t>
            </a:r>
            <a:r>
              <a:rPr lang="fa-IR" sz="3200" dirty="0">
                <a:cs typeface="B Titr" panose="00000700000000000000" pitchFamily="2" charset="-78"/>
              </a:rPr>
              <a:t>طبیعت درمانی</a:t>
            </a:r>
            <a:endParaRPr lang="en-US" sz="3200" dirty="0">
              <a:cs typeface="B Titr" panose="00000700000000000000" pitchFamily="2" charset="-78"/>
            </a:endParaRPr>
          </a:p>
        </p:txBody>
      </p:sp>
      <p:sp>
        <p:nvSpPr>
          <p:cNvPr id="3" name="Rectangle 2"/>
          <p:cNvSpPr/>
          <p:nvPr/>
        </p:nvSpPr>
        <p:spPr>
          <a:xfrm>
            <a:off x="228600" y="1285015"/>
            <a:ext cx="868680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3600" dirty="0">
                <a:cs typeface="B Titr" panose="00000700000000000000" pitchFamily="2" charset="-78"/>
              </a:rPr>
              <a:t>استفاده از عناصر و حس طبیعت به منظور سلامت، </a:t>
            </a:r>
            <a:r>
              <a:rPr lang="fa-IR" sz="3600" dirty="0" smtClean="0">
                <a:cs typeface="B Titr" panose="00000700000000000000" pitchFamily="2" charset="-78"/>
              </a:rPr>
              <a:t>تمرکز</a:t>
            </a:r>
            <a:r>
              <a:rPr lang="fa-IR" sz="3600" dirty="0">
                <a:cs typeface="B Titr" panose="00000700000000000000" pitchFamily="2" charset="-78"/>
              </a:rPr>
              <a:t>و تعادل جسمانی، روانی و روحی است</a:t>
            </a:r>
            <a:r>
              <a:rPr lang="fa-IR" sz="3600" dirty="0" smtClean="0">
                <a:cs typeface="B Titr" panose="00000700000000000000" pitchFamily="2" charset="-78"/>
              </a:rPr>
              <a:t>.</a:t>
            </a:r>
            <a:endParaRPr lang="en-US" sz="3600" dirty="0">
              <a:cs typeface="B Titr" panose="00000700000000000000" pitchFamily="2" charset="-78"/>
            </a:endParaRPr>
          </a:p>
        </p:txBody>
      </p:sp>
    </p:spTree>
    <p:extLst>
      <p:ext uri="{BB962C8B-B14F-4D97-AF65-F5344CB8AC3E}">
        <p14:creationId xmlns:p14="http://schemas.microsoft.com/office/powerpoint/2010/main" val="3358255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386"/>
                                        </p:tgtEl>
                                        <p:attrNameLst>
                                          <p:attrName>style.visibility</p:attrName>
                                        </p:attrNameLst>
                                      </p:cBhvr>
                                      <p:to>
                                        <p:strVal val="visible"/>
                                      </p:to>
                                    </p:set>
                                    <p:animEffect transition="in" filter="barn(inVertical)">
                                      <p:cBhvr>
                                        <p:cTn id="1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 y="1447800"/>
            <a:ext cx="9138471"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174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down)">
                                      <p:cBhvr>
                                        <p:cTn id="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033463"/>
            <a:ext cx="9077325" cy="4791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9739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862" y="362634"/>
            <a:ext cx="8650125"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fa-IR" sz="3200" dirty="0">
                <a:cs typeface="B Titr" panose="00000700000000000000" pitchFamily="2" charset="-78"/>
              </a:rPr>
              <a:t>مناطق تحت حفاظت </a:t>
            </a:r>
            <a:r>
              <a:rPr lang="fa-IR" sz="3200" dirty="0" smtClean="0">
                <a:cs typeface="B Titr" panose="00000700000000000000" pitchFamily="2" charset="-78"/>
              </a:rPr>
              <a:t>ایران توسط سازمان محیط زیست کشور</a:t>
            </a:r>
            <a:endParaRPr lang="en-US" sz="3200" dirty="0">
              <a:cs typeface="B Titr" panose="00000700000000000000" pitchFamily="2" charset="-78"/>
            </a:endParaRPr>
          </a:p>
        </p:txBody>
      </p:sp>
      <p:sp>
        <p:nvSpPr>
          <p:cNvPr id="3" name="Rectangle 2"/>
          <p:cNvSpPr/>
          <p:nvPr/>
        </p:nvSpPr>
        <p:spPr>
          <a:xfrm>
            <a:off x="228600" y="1628507"/>
            <a:ext cx="8658862" cy="403187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rtl="1"/>
            <a:r>
              <a:rPr lang="fa-IR" sz="3200" dirty="0">
                <a:cs typeface="B Titr" panose="00000700000000000000" pitchFamily="2" charset="-78"/>
              </a:rPr>
              <a:t>سازمان حفاظت محیط زیست در سال  1353به منظور حفظ </a:t>
            </a:r>
            <a:r>
              <a:rPr lang="fa-IR" sz="3200" dirty="0" smtClean="0">
                <a:cs typeface="B Titr" panose="00000700000000000000" pitchFamily="2" charset="-78"/>
              </a:rPr>
              <a:t>عرصه ها </a:t>
            </a:r>
            <a:r>
              <a:rPr lang="fa-IR" sz="3200" dirty="0">
                <a:cs typeface="B Titr" panose="00000700000000000000" pitchFamily="2" charset="-78"/>
              </a:rPr>
              <a:t>و میراث طبیعی ایران، چهار منطقه را تحت مدیریت قرار داد</a:t>
            </a:r>
            <a:r>
              <a:rPr lang="fa-IR" sz="3200" dirty="0" smtClean="0">
                <a:cs typeface="B Titr" panose="00000700000000000000" pitchFamily="2" charset="-78"/>
              </a:rPr>
              <a:t>.</a:t>
            </a:r>
            <a:r>
              <a:rPr lang="fa-IR" sz="3200" dirty="0">
                <a:cs typeface="B Titr" panose="00000700000000000000" pitchFamily="2" charset="-78"/>
              </a:rPr>
              <a:t> این مناطق </a:t>
            </a:r>
            <a:r>
              <a:rPr lang="fa-IR" sz="3200" dirty="0" smtClean="0">
                <a:cs typeface="B Titr" panose="00000700000000000000" pitchFamily="2" charset="-78"/>
              </a:rPr>
              <a:t>عبارت اند از:</a:t>
            </a:r>
          </a:p>
          <a:p>
            <a:pPr algn="just" rtl="1"/>
            <a:r>
              <a:rPr lang="fa-IR" sz="3200" dirty="0">
                <a:cs typeface="B Titr" panose="00000700000000000000" pitchFamily="2" charset="-78"/>
              </a:rPr>
              <a:t>1ــ </a:t>
            </a:r>
            <a:r>
              <a:rPr lang="fa-IR" sz="3200" dirty="0" smtClean="0">
                <a:cs typeface="B Titr" panose="00000700000000000000" pitchFamily="2" charset="-78"/>
              </a:rPr>
              <a:t>پارک های ملی</a:t>
            </a:r>
          </a:p>
          <a:p>
            <a:pPr algn="just" rtl="1"/>
            <a:r>
              <a:rPr lang="fa-IR" sz="3200" dirty="0">
                <a:cs typeface="B Titr" panose="00000700000000000000" pitchFamily="2" charset="-78"/>
              </a:rPr>
              <a:t>2ــ آثار طبیعی </a:t>
            </a:r>
            <a:r>
              <a:rPr lang="fa-IR" sz="3200" dirty="0" smtClean="0">
                <a:cs typeface="B Titr" panose="00000700000000000000" pitchFamily="2" charset="-78"/>
              </a:rPr>
              <a:t>ملی</a:t>
            </a:r>
          </a:p>
          <a:p>
            <a:pPr algn="just" rtl="1"/>
            <a:r>
              <a:rPr lang="fa-IR" sz="3200" dirty="0">
                <a:cs typeface="B Titr" panose="00000700000000000000" pitchFamily="2" charset="-78"/>
              </a:rPr>
              <a:t>۳ــ منطقه حفاظت </a:t>
            </a:r>
            <a:r>
              <a:rPr lang="fa-IR" sz="3200" dirty="0" smtClean="0">
                <a:cs typeface="B Titr" panose="00000700000000000000" pitchFamily="2" charset="-78"/>
              </a:rPr>
              <a:t>شده</a:t>
            </a:r>
          </a:p>
          <a:p>
            <a:pPr algn="just" rtl="1"/>
            <a:r>
              <a:rPr lang="fa-IR" sz="3200" dirty="0">
                <a:cs typeface="B Titr" panose="00000700000000000000" pitchFamily="2" charset="-78"/>
              </a:rPr>
              <a:t>۴ــ پناهگاه حیات وحش</a:t>
            </a:r>
          </a:p>
          <a:p>
            <a:pPr algn="just" rtl="1"/>
            <a:endParaRPr lang="fa-IR" sz="3200" dirty="0">
              <a:cs typeface="B Titr" panose="00000700000000000000" pitchFamily="2" charset="-78"/>
            </a:endParaRPr>
          </a:p>
        </p:txBody>
      </p:sp>
    </p:spTree>
    <p:extLst>
      <p:ext uri="{BB962C8B-B14F-4D97-AF65-F5344CB8AC3E}">
        <p14:creationId xmlns:p14="http://schemas.microsoft.com/office/powerpoint/2010/main" val="913672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heel(1)">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circle(in)">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circle(in)">
                                      <p:cBhvr>
                                        <p:cTn id="3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55" y="228600"/>
            <a:ext cx="9039602"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3582" y="2590800"/>
            <a:ext cx="4839418" cy="415498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lgn="just" rtl="1"/>
            <a:r>
              <a:rPr lang="fa-IR" sz="2400" dirty="0">
                <a:solidFill>
                  <a:srgbClr val="FF0000"/>
                </a:solidFill>
                <a:cs typeface="B Titr" panose="00000700000000000000" pitchFamily="2" charset="-78"/>
              </a:rPr>
              <a:t>1-پارک ملی</a:t>
            </a:r>
          </a:p>
          <a:p>
            <a:pPr lvl="0" algn="just" rtl="1"/>
            <a:r>
              <a:rPr lang="fa-IR" sz="2400" dirty="0">
                <a:solidFill>
                  <a:prstClr val="black"/>
                </a:solidFill>
                <a:cs typeface="B Titr" panose="00000700000000000000" pitchFamily="2" charset="-78"/>
              </a:rPr>
              <a:t>به محدودهای از منابع طبیعی کشور گفته می شودکه نمایانگر نمونه های برجسته ای از مظاهر طبیعی ایران است. پارک های ملی به منظور حفظ و ایجاد محیط مناسب برای تکثیرو پرورش جانوران وحشی و رشد رستنی ها در شرایط کاملاًطبیعی تحت حفاظت قرار می گیرند. گردشگری در پارک های ملی با رعایت قوانین و مقررات سازمان حفاظت محیط زیست و در مناطق مشخص شده انجام می شود.</a:t>
            </a:r>
          </a:p>
        </p:txBody>
      </p:sp>
    </p:spTree>
    <p:extLst>
      <p:ext uri="{BB962C8B-B14F-4D97-AF65-F5344CB8AC3E}">
        <p14:creationId xmlns:p14="http://schemas.microsoft.com/office/powerpoint/2010/main" val="32776862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3014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58145" y="1151737"/>
            <a:ext cx="4572000" cy="2677656"/>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lvl="0" algn="just" rtl="1"/>
            <a:r>
              <a:rPr lang="fa-IR" sz="2800" dirty="0">
                <a:solidFill>
                  <a:srgbClr val="FF0000"/>
                </a:solidFill>
                <a:cs typeface="B Titr" panose="00000700000000000000" pitchFamily="2" charset="-78"/>
              </a:rPr>
              <a:t>2ــ آثار طبیعی ملی</a:t>
            </a:r>
          </a:p>
          <a:p>
            <a:pPr lvl="0" algn="just" rtl="1"/>
            <a:r>
              <a:rPr lang="fa-IR" sz="2800" dirty="0">
                <a:solidFill>
                  <a:prstClr val="black"/>
                </a:solidFill>
                <a:cs typeface="B Titr" panose="00000700000000000000" pitchFamily="2" charset="-78"/>
              </a:rPr>
              <a:t>پدیده ها یا مجموعه های گیاهی و جانوری به نسبت کوچک، جالب،کم نظیر، استثنایی و غیرقابل جایگزین که دارای ارزش های حفاظتی، علمی، تاریخی یا طبیعی هستند.</a:t>
            </a:r>
          </a:p>
        </p:txBody>
      </p:sp>
    </p:spTree>
    <p:extLst>
      <p:ext uri="{BB962C8B-B14F-4D97-AF65-F5344CB8AC3E}">
        <p14:creationId xmlns:p14="http://schemas.microsoft.com/office/powerpoint/2010/main" val="63550232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458230"/>
            <a:ext cx="9145584" cy="594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458230"/>
            <a:ext cx="5334000" cy="34163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rtl="1"/>
            <a:r>
              <a:rPr lang="fa-IR" sz="2400" dirty="0">
                <a:solidFill>
                  <a:srgbClr val="FF0000"/>
                </a:solidFill>
                <a:cs typeface="B Titr" panose="00000700000000000000" pitchFamily="2" charset="-78"/>
              </a:rPr>
              <a:t>۳ــ منطقه حفاظت شده</a:t>
            </a:r>
          </a:p>
          <a:p>
            <a:pPr lvl="0" algn="just" rtl="1"/>
            <a:r>
              <a:rPr lang="fa-IR" sz="2400" dirty="0">
                <a:solidFill>
                  <a:prstClr val="black"/>
                </a:solidFill>
                <a:cs typeface="B Titr" panose="00000700000000000000" pitchFamily="2" charset="-78"/>
              </a:rPr>
              <a:t>اراضی که از نظر حفاظت دارای ارزش استراتژیک است و به منظور حراست، ترمیم و احیای حیات جانوری و گیاهی و جلوگیری از انهدام تدریجی آنها انتخاب می شوند. این مناطق که نسبتاً وسیع هستند برای فعالیت های تفرجگاهی و گردشگری براساس مقررات و محدودیت های تنظیم شده مورد استفاده قرار می گیرند.</a:t>
            </a:r>
          </a:p>
        </p:txBody>
      </p:sp>
    </p:spTree>
    <p:extLst>
      <p:ext uri="{BB962C8B-B14F-4D97-AF65-F5344CB8AC3E}">
        <p14:creationId xmlns:p14="http://schemas.microsoft.com/office/powerpoint/2010/main" val="120845801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228600"/>
            <a:ext cx="9144000" cy="6500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3400" y="609600"/>
            <a:ext cx="8610600" cy="163121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rtl="1"/>
            <a:r>
              <a:rPr lang="fa-IR" sz="2000" dirty="0" smtClean="0">
                <a:solidFill>
                  <a:srgbClr val="FF0000"/>
                </a:solidFill>
                <a:cs typeface="B Titr" panose="00000700000000000000" pitchFamily="2" charset="-78"/>
              </a:rPr>
              <a:t>۴ــ </a:t>
            </a:r>
            <a:r>
              <a:rPr lang="fa-IR" sz="2000" dirty="0">
                <a:solidFill>
                  <a:srgbClr val="FF0000"/>
                </a:solidFill>
                <a:cs typeface="B Titr" panose="00000700000000000000" pitchFamily="2" charset="-78"/>
              </a:rPr>
              <a:t>پناهگاه حیات وحش</a:t>
            </a:r>
          </a:p>
          <a:p>
            <a:pPr algn="just" rtl="1"/>
            <a:r>
              <a:rPr lang="fa-IR" sz="2000" dirty="0">
                <a:solidFill>
                  <a:prstClr val="black"/>
                </a:solidFill>
                <a:cs typeface="B Titr" panose="00000700000000000000" pitchFamily="2" charset="-78"/>
              </a:rPr>
              <a:t>مناطقی از انواع </a:t>
            </a:r>
            <a:r>
              <a:rPr lang="fa-IR" sz="2000" dirty="0" smtClean="0">
                <a:solidFill>
                  <a:prstClr val="black"/>
                </a:solidFill>
                <a:cs typeface="B Titr" panose="00000700000000000000" pitchFamily="2" charset="-78"/>
              </a:rPr>
              <a:t>زیستگاه های نمونه اند </a:t>
            </a:r>
            <a:r>
              <a:rPr lang="fa-IR" sz="2000" dirty="0">
                <a:solidFill>
                  <a:prstClr val="black"/>
                </a:solidFill>
                <a:cs typeface="B Titr" panose="00000700000000000000" pitchFamily="2" charset="-78"/>
              </a:rPr>
              <a:t>که برای حمایت از جمعیت </a:t>
            </a:r>
            <a:r>
              <a:rPr lang="fa-IR" sz="2000" dirty="0" smtClean="0">
                <a:solidFill>
                  <a:prstClr val="black"/>
                </a:solidFill>
                <a:cs typeface="B Titr" panose="00000700000000000000" pitchFamily="2" charset="-78"/>
              </a:rPr>
              <a:t>گونه های </a:t>
            </a:r>
            <a:r>
              <a:rPr lang="fa-IR" sz="2000" dirty="0">
                <a:solidFill>
                  <a:prstClr val="black"/>
                </a:solidFill>
                <a:cs typeface="B Titr" panose="00000700000000000000" pitchFamily="2" charset="-78"/>
              </a:rPr>
              <a:t>حیات وحش که اهمیت ملی دارند، انتخاب </a:t>
            </a:r>
            <a:r>
              <a:rPr lang="fa-IR" sz="2000" dirty="0" smtClean="0">
                <a:solidFill>
                  <a:prstClr val="black"/>
                </a:solidFill>
                <a:cs typeface="B Titr" panose="00000700000000000000" pitchFamily="2" charset="-78"/>
              </a:rPr>
              <a:t>می شوند</a:t>
            </a:r>
            <a:r>
              <a:rPr lang="fa-IR" sz="2000" dirty="0" smtClean="0">
                <a:solidFill>
                  <a:prstClr val="black"/>
                </a:solidFill>
                <a:cs typeface="B Titr" panose="00000700000000000000" pitchFamily="2" charset="-78"/>
              </a:rPr>
              <a:t>.</a:t>
            </a:r>
            <a:r>
              <a:rPr lang="fa-IR" sz="2000" dirty="0">
                <a:solidFill>
                  <a:prstClr val="black"/>
                </a:solidFill>
                <a:cs typeface="B Titr" panose="00000700000000000000" pitchFamily="2" charset="-78"/>
              </a:rPr>
              <a:t> این مناطق، </a:t>
            </a:r>
            <a:r>
              <a:rPr lang="fa-IR" sz="2000" dirty="0" smtClean="0">
                <a:solidFill>
                  <a:prstClr val="black"/>
                </a:solidFill>
                <a:cs typeface="B Titr" panose="00000700000000000000" pitchFamily="2" charset="-78"/>
              </a:rPr>
              <a:t>محیط های </a:t>
            </a:r>
            <a:r>
              <a:rPr lang="fa-IR" sz="2000" dirty="0">
                <a:solidFill>
                  <a:prstClr val="black"/>
                </a:solidFill>
                <a:cs typeface="B Titr" panose="00000700000000000000" pitchFamily="2" charset="-78"/>
              </a:rPr>
              <a:t>مناسبی برای </a:t>
            </a:r>
            <a:r>
              <a:rPr lang="fa-IR" sz="2000" dirty="0" smtClean="0">
                <a:solidFill>
                  <a:prstClr val="black"/>
                </a:solidFill>
                <a:cs typeface="B Titr" panose="00000700000000000000" pitchFamily="2" charset="-78"/>
              </a:rPr>
              <a:t>فعالیت های </a:t>
            </a:r>
            <a:r>
              <a:rPr lang="fa-IR" sz="2000" dirty="0">
                <a:solidFill>
                  <a:prstClr val="black"/>
                </a:solidFill>
                <a:cs typeface="B Titr" panose="00000700000000000000" pitchFamily="2" charset="-78"/>
              </a:rPr>
              <a:t>آموزشی و پژوهشی محسوب میشوند. </a:t>
            </a:r>
            <a:r>
              <a:rPr lang="fa-IR" sz="2000" dirty="0" smtClean="0">
                <a:solidFill>
                  <a:prstClr val="black"/>
                </a:solidFill>
                <a:cs typeface="B Titr" panose="00000700000000000000" pitchFamily="2" charset="-78"/>
              </a:rPr>
              <a:t>فعالیت های </a:t>
            </a:r>
            <a:r>
              <a:rPr lang="fa-IR" sz="2000" dirty="0">
                <a:solidFill>
                  <a:prstClr val="black"/>
                </a:solidFill>
                <a:cs typeface="B Titr" panose="00000700000000000000" pitchFamily="2" charset="-78"/>
              </a:rPr>
              <a:t>گردشگری کنترل شده و </a:t>
            </a:r>
            <a:r>
              <a:rPr lang="fa-IR" sz="2000" dirty="0" smtClean="0">
                <a:solidFill>
                  <a:prstClr val="black"/>
                </a:solidFill>
                <a:cs typeface="B Titr" panose="00000700000000000000" pitchFamily="2" charset="-78"/>
              </a:rPr>
              <a:t>در</a:t>
            </a:r>
            <a:r>
              <a:rPr lang="fa-IR" sz="2000" dirty="0">
                <a:solidFill>
                  <a:prstClr val="black"/>
                </a:solidFill>
                <a:cs typeface="B Titr" panose="00000700000000000000" pitchFamily="2" charset="-78"/>
              </a:rPr>
              <a:t>ابعاد محدود در </a:t>
            </a:r>
            <a:r>
              <a:rPr lang="fa-IR" sz="2000" dirty="0" smtClean="0">
                <a:solidFill>
                  <a:prstClr val="black"/>
                </a:solidFill>
                <a:cs typeface="B Titr" panose="00000700000000000000" pitchFamily="2" charset="-78"/>
              </a:rPr>
              <a:t>پناه گاهها </a:t>
            </a:r>
            <a:r>
              <a:rPr lang="fa-IR" sz="2000" dirty="0">
                <a:solidFill>
                  <a:prstClr val="black"/>
                </a:solidFill>
                <a:cs typeface="B Titr" panose="00000700000000000000" pitchFamily="2" charset="-78"/>
              </a:rPr>
              <a:t>مجاز </a:t>
            </a:r>
            <a:r>
              <a:rPr lang="fa-IR" sz="2000" dirty="0" smtClean="0">
                <a:solidFill>
                  <a:prstClr val="black"/>
                </a:solidFill>
                <a:cs typeface="B Titr" panose="00000700000000000000" pitchFamily="2" charset="-78"/>
              </a:rPr>
              <a:t>است</a:t>
            </a:r>
            <a:r>
              <a:rPr lang="fa-IR" sz="2000" dirty="0" smtClean="0">
                <a:solidFill>
                  <a:prstClr val="black"/>
                </a:solidFill>
                <a:cs typeface="B Titr" panose="00000700000000000000" pitchFamily="2" charset="-78"/>
              </a:rPr>
              <a:t>.</a:t>
            </a:r>
            <a:endParaRPr lang="fa-IR" sz="2000" dirty="0">
              <a:solidFill>
                <a:prstClr val="black"/>
              </a:solidFill>
              <a:cs typeface="B Titr" panose="00000700000000000000" pitchFamily="2" charset="-78"/>
            </a:endParaRPr>
          </a:p>
        </p:txBody>
      </p:sp>
    </p:spTree>
    <p:extLst>
      <p:ext uri="{BB962C8B-B14F-4D97-AF65-F5344CB8AC3E}">
        <p14:creationId xmlns:p14="http://schemas.microsoft.com/office/powerpoint/2010/main" val="2796125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359" y="131618"/>
            <a:ext cx="5343896"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09" y="3581400"/>
            <a:ext cx="3096491" cy="3096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07" y="228600"/>
            <a:ext cx="4106097"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5369" y="3724167"/>
            <a:ext cx="5463886" cy="2807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421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anim calcmode="lin" valueType="num">
                                      <p:cBhvr>
                                        <p:cTn id="8" dur="1000" fill="hold"/>
                                        <p:tgtEl>
                                          <p:spTgt spid="19458"/>
                                        </p:tgtEl>
                                        <p:attrNameLst>
                                          <p:attrName>ppt_x</p:attrName>
                                        </p:attrNameLst>
                                      </p:cBhvr>
                                      <p:tavLst>
                                        <p:tav tm="0">
                                          <p:val>
                                            <p:strVal val="#ppt_x"/>
                                          </p:val>
                                        </p:tav>
                                        <p:tav tm="100000">
                                          <p:val>
                                            <p:strVal val="#ppt_x"/>
                                          </p:val>
                                        </p:tav>
                                      </p:tavLst>
                                    </p:anim>
                                    <p:anim calcmode="lin" valueType="num">
                                      <p:cBhvr>
                                        <p:cTn id="9"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Effect transition="in" filter="barn(inVertical)">
                                      <p:cBhvr>
                                        <p:cTn id="14" dur="500"/>
                                        <p:tgtEl>
                                          <p:spTgt spid="1945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460"/>
                                        </p:tgtEl>
                                        <p:attrNameLst>
                                          <p:attrName>style.visibility</p:attrName>
                                        </p:attrNameLst>
                                      </p:cBhvr>
                                      <p:to>
                                        <p:strVal val="visible"/>
                                      </p:to>
                                    </p:set>
                                    <p:animEffect transition="in" filter="wipe(down)">
                                      <p:cBhvr>
                                        <p:cTn id="19" dur="500"/>
                                        <p:tgtEl>
                                          <p:spTgt spid="1946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9461"/>
                                        </p:tgtEl>
                                        <p:attrNameLst>
                                          <p:attrName>style.visibility</p:attrName>
                                        </p:attrNameLst>
                                      </p:cBhvr>
                                      <p:to>
                                        <p:strVal val="visible"/>
                                      </p:to>
                                    </p:set>
                                    <p:animEffect transition="in" filter="circle(in)">
                                      <p:cBhvr>
                                        <p:cTn id="24" dur="2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6672449" cy="472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835" y="6390409"/>
            <a:ext cx="20859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5334000"/>
            <a:ext cx="84582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2400" b="1" dirty="0">
                <a:latin typeface="Adobe Arabic" panose="02040503050201020203" pitchFamily="18" charset="-78"/>
                <a:cs typeface="Adobe Arabic" panose="02040503050201020203" pitchFamily="18" charset="-78"/>
              </a:rPr>
              <a:t>شکل های بالا نمونه هایی از جاذبه های گردشگری کشورمان را نشان </a:t>
            </a:r>
            <a:r>
              <a:rPr lang="fa-IR" sz="2400" b="1" dirty="0" smtClean="0">
                <a:latin typeface="Adobe Arabic" panose="02040503050201020203" pitchFamily="18" charset="-78"/>
                <a:cs typeface="Adobe Arabic" panose="02040503050201020203" pitchFamily="18" charset="-78"/>
              </a:rPr>
              <a:t>می دهد</a:t>
            </a:r>
            <a:r>
              <a:rPr lang="fa-IR" sz="2400" b="1" dirty="0">
                <a:latin typeface="Adobe Arabic" panose="02040503050201020203" pitchFamily="18" charset="-78"/>
                <a:cs typeface="Adobe Arabic" panose="02040503050201020203" pitchFamily="18" charset="-78"/>
              </a:rPr>
              <a:t>. هر یک از آنها زیبایی خاص خود را داراست. برخی مربوط </a:t>
            </a:r>
            <a:r>
              <a:rPr lang="fa-IR" sz="2400" b="1" dirty="0" smtClean="0">
                <a:latin typeface="Adobe Arabic" panose="02040503050201020203" pitchFamily="18" charset="-78"/>
                <a:cs typeface="Adobe Arabic" panose="02040503050201020203" pitchFamily="18" charset="-78"/>
              </a:rPr>
              <a:t>به چشم </a:t>
            </a:r>
            <a:r>
              <a:rPr lang="fa-IR" sz="2400" b="1" dirty="0">
                <a:latin typeface="Adobe Arabic" panose="02040503050201020203" pitchFamily="18" charset="-78"/>
                <a:cs typeface="Adobe Arabic" panose="02040503050201020203" pitchFamily="18" charset="-78"/>
              </a:rPr>
              <a:t>اندازهای طبیعی و برخی میراث گذشتگان </a:t>
            </a:r>
            <a:r>
              <a:rPr lang="fa-IR" sz="2400" b="1" dirty="0" smtClean="0">
                <a:latin typeface="Adobe Arabic" panose="02040503050201020203" pitchFamily="18" charset="-78"/>
                <a:cs typeface="Adobe Arabic" panose="02040503050201020203" pitchFamily="18" charset="-78"/>
              </a:rPr>
              <a:t>است.</a:t>
            </a:r>
            <a:endParaRPr lang="en-US" sz="2400"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29337557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wipe(down)">
                                      <p:cBhvr>
                                        <p:cTn id="1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50953"/>
            <a:ext cx="69342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a-IR" sz="2400" dirty="0">
                <a:cs typeface="B Titr" panose="00000700000000000000" pitchFamily="2" charset="-78"/>
              </a:rPr>
              <a:t>تجربه ای موفق در گردشگری سازگار با فرهنگ و آداب و رسوم</a:t>
            </a:r>
            <a:endParaRPr lang="en-US" sz="2400" dirty="0">
              <a:cs typeface="B Titr" panose="00000700000000000000" pitchFamily="2" charset="-78"/>
            </a:endParaRPr>
          </a:p>
        </p:txBody>
      </p:sp>
      <p:sp>
        <p:nvSpPr>
          <p:cNvPr id="3" name="Rectangle 2"/>
          <p:cNvSpPr/>
          <p:nvPr/>
        </p:nvSpPr>
        <p:spPr>
          <a:xfrm>
            <a:off x="152400" y="914400"/>
            <a:ext cx="8763000" cy="538609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rtl="1"/>
            <a:r>
              <a:rPr lang="fa-IR" sz="2000" dirty="0">
                <a:cs typeface="B Titr" panose="00000700000000000000" pitchFamily="2" charset="-78"/>
              </a:rPr>
              <a:t>اهالی تعدادی از روستاهای مسلمان نشین تایلند نگران تأثیر احتمالی گردشگری بر </a:t>
            </a:r>
            <a:r>
              <a:rPr lang="fa-IR" sz="2000" dirty="0" smtClean="0">
                <a:cs typeface="B Titr" panose="00000700000000000000" pitchFamily="2" charset="-78"/>
              </a:rPr>
              <a:t>سنت هایشان </a:t>
            </a:r>
            <a:r>
              <a:rPr lang="fa-IR" sz="2000" dirty="0">
                <a:cs typeface="B Titr" panose="00000700000000000000" pitchFamily="2" charset="-78"/>
              </a:rPr>
              <a:t>بودند.برای رفع نگرانی اهالی </a:t>
            </a:r>
            <a:r>
              <a:rPr lang="fa-IR" sz="2000" dirty="0" smtClean="0">
                <a:cs typeface="B Titr" panose="00000700000000000000" pitchFamily="2" charset="-78"/>
              </a:rPr>
              <a:t>روستای</a:t>
            </a:r>
            <a:r>
              <a:rPr lang="fa-IR" sz="2000" dirty="0">
                <a:cs typeface="B Titr" panose="00000700000000000000" pitchFamily="2" charset="-78"/>
              </a:rPr>
              <a:t>بان </a:t>
            </a:r>
            <a:r>
              <a:rPr lang="fa-IR" sz="2400" dirty="0" smtClean="0">
                <a:solidFill>
                  <a:srgbClr val="FF0000"/>
                </a:solidFill>
                <a:cs typeface="B Titr" panose="00000700000000000000" pitchFamily="2" charset="-78"/>
              </a:rPr>
              <a:t>بان</a:t>
            </a:r>
            <a:r>
              <a:rPr lang="fa-IR" sz="2000" dirty="0" smtClean="0">
                <a:cs typeface="B Titr" panose="00000700000000000000" pitchFamily="2" charset="-78"/>
              </a:rPr>
              <a:t> </a:t>
            </a:r>
            <a:r>
              <a:rPr lang="fa-IR" sz="2400" dirty="0" smtClean="0">
                <a:solidFill>
                  <a:srgbClr val="FF0000"/>
                </a:solidFill>
                <a:cs typeface="B Titr" panose="00000700000000000000" pitchFamily="2" charset="-78"/>
              </a:rPr>
              <a:t>تالای </a:t>
            </a:r>
            <a:r>
              <a:rPr lang="fa-IR" sz="2400" dirty="0">
                <a:solidFill>
                  <a:srgbClr val="FF0000"/>
                </a:solidFill>
                <a:cs typeface="B Titr" panose="00000700000000000000" pitchFamily="2" charset="-78"/>
              </a:rPr>
              <a:t>نوک </a:t>
            </a:r>
            <a:r>
              <a:rPr lang="fa-IR" sz="2000" dirty="0">
                <a:cs typeface="B Titr" panose="00000700000000000000" pitchFamily="2" charset="-78"/>
              </a:rPr>
              <a:t>گردشگری جامعه محور پیشنهاد شد. در این نوع گردشگری ماهیت اصیل زندگی روستایی وفرهنگ و سبک زندگی آنها حفظ شده و با تشکیل </a:t>
            </a:r>
            <a:r>
              <a:rPr lang="fa-IR" sz="2000" dirty="0" smtClean="0">
                <a:cs typeface="B Titr" panose="00000700000000000000" pitchFamily="2" charset="-78"/>
              </a:rPr>
              <a:t>خانه </a:t>
            </a:r>
            <a:r>
              <a:rPr lang="fa-IR" sz="2000" dirty="0">
                <a:cs typeface="B Titr" panose="00000700000000000000" pitchFamily="2" charset="-78"/>
              </a:rPr>
              <a:t>مسافر درآمد پایدارتری دارند</a:t>
            </a:r>
            <a:r>
              <a:rPr lang="fa-IR" sz="2000" dirty="0" smtClean="0">
                <a:cs typeface="B Titr" panose="00000700000000000000" pitchFamily="2" charset="-78"/>
              </a:rPr>
              <a:t>.</a:t>
            </a:r>
            <a:endParaRPr lang="fa-IR" sz="2000" dirty="0">
              <a:cs typeface="B Titr" panose="00000700000000000000" pitchFamily="2" charset="-78"/>
            </a:endParaRPr>
          </a:p>
          <a:p>
            <a:pPr algn="just" rtl="1"/>
            <a:r>
              <a:rPr lang="fa-IR" sz="2000" dirty="0" smtClean="0">
                <a:cs typeface="B Titr" panose="00000700000000000000" pitchFamily="2" charset="-78"/>
              </a:rPr>
              <a:t>برای فعالیت های </a:t>
            </a:r>
            <a:r>
              <a:rPr lang="fa-IR" sz="2000" dirty="0">
                <a:cs typeface="B Titr" panose="00000700000000000000" pitchFamily="2" charset="-78"/>
              </a:rPr>
              <a:t>خانه مسافر </a:t>
            </a:r>
            <a:r>
              <a:rPr lang="fa-IR" sz="2000" dirty="0" smtClean="0">
                <a:cs typeface="B Titr" panose="00000700000000000000" pitchFamily="2" charset="-78"/>
              </a:rPr>
              <a:t>برنامه </a:t>
            </a:r>
            <a:r>
              <a:rPr lang="fa-IR" sz="2000" dirty="0">
                <a:cs typeface="B Titr" panose="00000700000000000000" pitchFamily="2" charset="-78"/>
              </a:rPr>
              <a:t>زمانی درنظر گرفته </a:t>
            </a:r>
            <a:r>
              <a:rPr lang="fa-IR" sz="2000" dirty="0" smtClean="0">
                <a:cs typeface="B Titr" panose="00000700000000000000" pitchFamily="2" charset="-78"/>
              </a:rPr>
              <a:t>می شود</a:t>
            </a:r>
            <a:r>
              <a:rPr lang="fa-IR" sz="2000" dirty="0">
                <a:cs typeface="B Titr" panose="00000700000000000000" pitchFamily="2" charset="-78"/>
              </a:rPr>
              <a:t>. در روز اول گردشگران به محض ورود، اطلاعات لازم را دربار </a:t>
            </a:r>
            <a:r>
              <a:rPr lang="fa-IR" sz="2000" dirty="0" smtClean="0">
                <a:cs typeface="B Titr" panose="00000700000000000000" pitchFamily="2" charset="-78"/>
              </a:rPr>
              <a:t>ه سازماندهی کار </a:t>
            </a:r>
            <a:r>
              <a:rPr lang="fa-IR" sz="2000" dirty="0">
                <a:cs typeface="B Titr" panose="00000700000000000000" pitchFamily="2" charset="-78"/>
              </a:rPr>
              <a:t>دریافت و سپس به روستا برده </a:t>
            </a:r>
            <a:r>
              <a:rPr lang="fa-IR" sz="2000" dirty="0" smtClean="0">
                <a:cs typeface="B Titr" panose="00000700000000000000" pitchFamily="2" charset="-78"/>
              </a:rPr>
              <a:t>می شوند </a:t>
            </a:r>
            <a:r>
              <a:rPr lang="fa-IR" sz="2000" dirty="0">
                <a:cs typeface="B Titr" panose="00000700000000000000" pitchFamily="2" charset="-78"/>
              </a:rPr>
              <a:t>و در آنجا </a:t>
            </a:r>
            <a:r>
              <a:rPr lang="fa-IR" sz="2000" dirty="0" smtClean="0">
                <a:cs typeface="B Titr" panose="00000700000000000000" pitchFamily="2" charset="-78"/>
              </a:rPr>
              <a:t>اتاق هایشان </a:t>
            </a:r>
            <a:r>
              <a:rPr lang="fa-IR" sz="2000" dirty="0">
                <a:cs typeface="B Titr" panose="00000700000000000000" pitchFamily="2" charset="-78"/>
              </a:rPr>
              <a:t>را در یک خانه روستایی دریافت </a:t>
            </a:r>
            <a:r>
              <a:rPr lang="fa-IR" sz="2000" dirty="0" smtClean="0">
                <a:cs typeface="B Titr" panose="00000700000000000000" pitchFamily="2" charset="-78"/>
              </a:rPr>
              <a:t>می کنند</a:t>
            </a:r>
            <a:r>
              <a:rPr lang="fa-IR" sz="2000" dirty="0">
                <a:cs typeface="B Titr" panose="00000700000000000000" pitchFamily="2" charset="-78"/>
              </a:rPr>
              <a:t>. پس از آن یک سفر کوتاه </a:t>
            </a:r>
            <a:r>
              <a:rPr lang="fa-IR" sz="2000" dirty="0" smtClean="0">
                <a:cs typeface="B Titr" panose="00000700000000000000" pitchFamily="2" charset="-78"/>
              </a:rPr>
              <a:t>به روستا </a:t>
            </a:r>
            <a:r>
              <a:rPr lang="fa-IR" sz="2000" dirty="0">
                <a:cs typeface="B Titr" panose="00000700000000000000" pitchFamily="2" charset="-78"/>
              </a:rPr>
              <a:t>و جلسه اطلاعات و پرسش برگزار </a:t>
            </a:r>
            <a:r>
              <a:rPr lang="fa-IR" sz="2000" dirty="0" smtClean="0">
                <a:cs typeface="B Titr" panose="00000700000000000000" pitchFamily="2" charset="-78"/>
              </a:rPr>
              <a:t>می شود</a:t>
            </a:r>
            <a:r>
              <a:rPr lang="fa-IR" sz="2000" dirty="0">
                <a:cs typeface="B Titr" panose="00000700000000000000" pitchFamily="2" charset="-78"/>
              </a:rPr>
              <a:t>. روز دوم پس از صرف صبحانه، گردشگران فرصت دارند به تولید پارچه باتیک </a:t>
            </a:r>
            <a:r>
              <a:rPr lang="fa-IR" sz="2000" dirty="0" smtClean="0">
                <a:cs typeface="B Titr" panose="00000700000000000000" pitchFamily="2" charset="-78"/>
              </a:rPr>
              <a:t>تایلندی اقدام </a:t>
            </a:r>
            <a:r>
              <a:rPr lang="fa-IR" sz="2000" dirty="0">
                <a:cs typeface="B Titr" panose="00000700000000000000" pitchFamily="2" charset="-78"/>
              </a:rPr>
              <a:t>کنند. بعد از ظهر، آنها در فعالیت ترمیم گیاه </a:t>
            </a:r>
            <a:r>
              <a:rPr lang="fa-IR" sz="2000" dirty="0" smtClean="0">
                <a:cs typeface="B Titr" panose="00000700000000000000" pitchFamily="2" charset="-78"/>
              </a:rPr>
              <a:t>شاه پسند </a:t>
            </a:r>
            <a:r>
              <a:rPr lang="fa-IR" sz="2000" dirty="0">
                <a:cs typeface="B Titr" panose="00000700000000000000" pitchFamily="2" charset="-78"/>
              </a:rPr>
              <a:t>با برخی از افراد محلی مشارکت </a:t>
            </a:r>
            <a:r>
              <a:rPr lang="fa-IR" sz="2000" dirty="0" smtClean="0">
                <a:cs typeface="B Titr" panose="00000700000000000000" pitchFamily="2" charset="-78"/>
              </a:rPr>
              <a:t>می کنند </a:t>
            </a:r>
            <a:r>
              <a:rPr lang="fa-IR" sz="2000" dirty="0">
                <a:cs typeface="B Titr" panose="00000700000000000000" pitchFamily="2" charset="-78"/>
              </a:rPr>
              <a:t>و در جایی که سونامی باعث </a:t>
            </a:r>
            <a:r>
              <a:rPr lang="fa-IR" sz="2000" dirty="0" smtClean="0">
                <a:cs typeface="B Titr" panose="00000700000000000000" pitchFamily="2" charset="-78"/>
              </a:rPr>
              <a:t>تخریب شده </a:t>
            </a:r>
            <a:r>
              <a:rPr lang="fa-IR" sz="2000" dirty="0">
                <a:cs typeface="B Titr" panose="00000700000000000000" pitchFamily="2" charset="-78"/>
              </a:rPr>
              <a:t>بود، درختان را </a:t>
            </a:r>
            <a:r>
              <a:rPr lang="fa-IR" sz="2000" dirty="0" smtClean="0">
                <a:cs typeface="B Titr" panose="00000700000000000000" pitchFamily="2" charset="-78"/>
              </a:rPr>
              <a:t>می کارند</a:t>
            </a:r>
            <a:r>
              <a:rPr lang="fa-IR" sz="2000" dirty="0">
                <a:cs typeface="B Titr" panose="00000700000000000000" pitchFamily="2" charset="-78"/>
              </a:rPr>
              <a:t>. آنها </a:t>
            </a:r>
            <a:r>
              <a:rPr lang="fa-IR" sz="2000" dirty="0" smtClean="0">
                <a:cs typeface="B Titr" panose="00000700000000000000" pitchFamily="2" charset="-78"/>
              </a:rPr>
              <a:t>می آموزند </a:t>
            </a:r>
            <a:r>
              <a:rPr lang="fa-IR" sz="2000" dirty="0">
                <a:cs typeface="B Titr" panose="00000700000000000000" pitchFamily="2" charset="-78"/>
              </a:rPr>
              <a:t>که یک پیام به زبان تایلندی بدهند. فعالیت عصرانه شامل تهیه گوشت کبابی برای شام در کنارساحل با برخی روستاییان قبل از پوشیدن لباسهای اسلامی است که یک تبادل فرهنگی نامیده </a:t>
            </a:r>
            <a:r>
              <a:rPr lang="fa-IR" sz="2000" dirty="0" smtClean="0">
                <a:cs typeface="B Titr" panose="00000700000000000000" pitchFamily="2" charset="-78"/>
              </a:rPr>
              <a:t>می شود.روز </a:t>
            </a:r>
            <a:r>
              <a:rPr lang="fa-IR" sz="2000" dirty="0">
                <a:cs typeface="B Titr" panose="00000700000000000000" pitchFamily="2" charset="-78"/>
              </a:rPr>
              <a:t>سوم نیز </a:t>
            </a:r>
            <a:r>
              <a:rPr lang="fa-IR" sz="2000" dirty="0" smtClean="0">
                <a:cs typeface="B Titr" panose="00000700000000000000" pitchFamily="2" charset="-78"/>
              </a:rPr>
              <a:t>شرکت کنندگان </a:t>
            </a:r>
            <a:r>
              <a:rPr lang="fa-IR" sz="2000" dirty="0">
                <a:cs typeface="B Titr" panose="00000700000000000000" pitchFamily="2" charset="-78"/>
              </a:rPr>
              <a:t>همراه با روستاییان به </a:t>
            </a:r>
            <a:r>
              <a:rPr lang="fa-IR" sz="2000" dirty="0" smtClean="0">
                <a:cs typeface="B Titr" panose="00000700000000000000" pitchFamily="2" charset="-78"/>
              </a:rPr>
              <a:t>ماهی گیری می روند</a:t>
            </a:r>
            <a:r>
              <a:rPr lang="fa-IR" sz="2000" dirty="0">
                <a:cs typeface="B Titr" panose="00000700000000000000" pitchFamily="2" charset="-78"/>
              </a:rPr>
              <a:t>. پس از ناهار، گردشگران آماده اعزام </a:t>
            </a:r>
            <a:r>
              <a:rPr lang="fa-IR" sz="2000" dirty="0" smtClean="0">
                <a:cs typeface="B Titr" panose="00000700000000000000" pitchFamily="2" charset="-78"/>
              </a:rPr>
              <a:t>می شوند.یک </a:t>
            </a:r>
            <a:r>
              <a:rPr lang="fa-IR" sz="2000" dirty="0">
                <a:cs typeface="B Titr" panose="00000700000000000000" pitchFamily="2" charset="-78"/>
              </a:rPr>
              <a:t>بررسی </a:t>
            </a:r>
            <a:r>
              <a:rPr lang="fa-IR" sz="2000" dirty="0" smtClean="0">
                <a:cs typeface="B Titr" panose="00000700000000000000" pitchFamily="2" charset="-78"/>
              </a:rPr>
              <a:t>درباره ترجیحات </a:t>
            </a:r>
            <a:r>
              <a:rPr lang="fa-IR" sz="2000" dirty="0">
                <a:cs typeface="B Titr" panose="00000700000000000000" pitchFamily="2" charset="-78"/>
              </a:rPr>
              <a:t>گردشگران نشان داد که ازدلایل اصلی استفاده گردشگران از خانه مسافر، اشتیاق آنان برای اصالت و نیز تعامل با میزبانان محلی بود. میزبانان محلی علاوه بر كسب در آمد، مسائل </a:t>
            </a:r>
            <a:r>
              <a:rPr lang="fa-IR" sz="2000" dirty="0" smtClean="0">
                <a:cs typeface="B Titr" panose="00000700000000000000" pitchFamily="2" charset="-78"/>
              </a:rPr>
              <a:t>محیط زیستی </a:t>
            </a:r>
            <a:r>
              <a:rPr lang="fa-IR" sz="2000" dirty="0">
                <a:cs typeface="B Titr" panose="00000700000000000000" pitchFamily="2" charset="-78"/>
              </a:rPr>
              <a:t>را رعایت كرده و </a:t>
            </a:r>
            <a:r>
              <a:rPr lang="fa-IR" sz="2000" dirty="0" smtClean="0">
                <a:cs typeface="B Titr" panose="00000700000000000000" pitchFamily="2" charset="-78"/>
              </a:rPr>
              <a:t>اجازه نمی دهند </a:t>
            </a:r>
            <a:r>
              <a:rPr lang="fa-IR" sz="2000" dirty="0">
                <a:cs typeface="B Titr" panose="00000700000000000000" pitchFamily="2" charset="-78"/>
              </a:rPr>
              <a:t>كه گردشگران آسیبی به روستای بان تالای نوک بزنند</a:t>
            </a:r>
            <a:r>
              <a:rPr lang="fa-IR" sz="2000" dirty="0" smtClean="0">
                <a:cs typeface="B Titr" panose="00000700000000000000" pitchFamily="2" charset="-78"/>
              </a:rPr>
              <a:t>.</a:t>
            </a:r>
            <a:endParaRPr lang="en-US" sz="2000" dirty="0">
              <a:cs typeface="B Titr" panose="00000700000000000000" pitchFamily="2" charset="-78"/>
            </a:endParaRPr>
          </a:p>
        </p:txBody>
      </p:sp>
    </p:spTree>
    <p:extLst>
      <p:ext uri="{BB962C8B-B14F-4D97-AF65-F5344CB8AC3E}">
        <p14:creationId xmlns:p14="http://schemas.microsoft.com/office/powerpoint/2010/main" val="2234450421"/>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685" y="76200"/>
            <a:ext cx="8212748" cy="670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343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47838"/>
            <a:ext cx="9144000" cy="3362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915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circle(in)">
                                      <p:cBhvr>
                                        <p:cTn id="7" dur="20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58" y="2057400"/>
            <a:ext cx="8995542"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5225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in)">
                                      <p:cBhvr>
                                        <p:cTn id="7" dur="20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6357"/>
            <a:ext cx="9144000" cy="600164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rtl="1"/>
            <a:r>
              <a:rPr lang="fa-IR" sz="2400" dirty="0" smtClean="0">
                <a:solidFill>
                  <a:srgbClr val="0070C0"/>
                </a:solidFill>
                <a:cs typeface="B Titr" panose="00000700000000000000" pitchFamily="2" charset="-78"/>
              </a:rPr>
              <a:t>توسعه پایدار</a:t>
            </a:r>
          </a:p>
          <a:p>
            <a:pPr algn="just" rtl="1"/>
            <a:r>
              <a:rPr lang="fa-IR" sz="2400" dirty="0" smtClean="0">
                <a:cs typeface="B Titr" panose="00000700000000000000" pitchFamily="2" charset="-78"/>
              </a:rPr>
              <a:t>در دهه گذشته </a:t>
            </a:r>
            <a:r>
              <a:rPr lang="fa-IR" sz="2400" dirty="0">
                <a:cs typeface="B Titr" panose="00000700000000000000" pitchFamily="2" charset="-78"/>
              </a:rPr>
              <a:t>بسیاری از کشورها به گردشگری از دیدگاه توسعه پایدار </a:t>
            </a:r>
            <a:r>
              <a:rPr lang="fa-IR" sz="2400" dirty="0" smtClean="0">
                <a:cs typeface="B Titr" panose="00000700000000000000" pitchFamily="2" charset="-78"/>
              </a:rPr>
              <a:t>نگریسته اند.همانطور </a:t>
            </a:r>
            <a:r>
              <a:rPr lang="fa-IR" sz="2400" dirty="0">
                <a:cs typeface="B Titr" panose="00000700000000000000" pitchFamily="2" charset="-78"/>
              </a:rPr>
              <a:t>که </a:t>
            </a:r>
            <a:r>
              <a:rPr lang="fa-IR" sz="2400" dirty="0" smtClean="0">
                <a:cs typeface="B Titr" panose="00000700000000000000" pitchFamily="2" charset="-78"/>
              </a:rPr>
              <a:t>می دانید</a:t>
            </a:r>
            <a:r>
              <a:rPr lang="fa-IR" sz="2400" dirty="0">
                <a:cs typeface="B Titr" panose="00000700000000000000" pitchFamily="2" charset="-78"/>
              </a:rPr>
              <a:t>، </a:t>
            </a:r>
            <a:r>
              <a:rPr lang="fa-IR" sz="2400" u="sng" dirty="0">
                <a:cs typeface="B Titr" panose="00000700000000000000" pitchFamily="2" charset="-78"/>
              </a:rPr>
              <a:t>توسعه پایدار </a:t>
            </a:r>
            <a:r>
              <a:rPr lang="fa-IR" sz="2400" u="sng" dirty="0" smtClean="0">
                <a:cs typeface="B Titr" panose="00000700000000000000" pitchFamily="2" charset="-78"/>
              </a:rPr>
              <a:t>توسعه ای </a:t>
            </a:r>
            <a:r>
              <a:rPr lang="fa-IR" sz="2400" u="sng" dirty="0">
                <a:cs typeface="B Titr" panose="00000700000000000000" pitchFamily="2" charset="-78"/>
              </a:rPr>
              <a:t>است که </a:t>
            </a:r>
            <a:r>
              <a:rPr lang="fa-IR" sz="2400" u="sng" dirty="0" smtClean="0">
                <a:cs typeface="B Titr" panose="00000700000000000000" pitchFamily="2" charset="-78"/>
              </a:rPr>
              <a:t>نیازهای فعلی </a:t>
            </a:r>
            <a:r>
              <a:rPr lang="fa-IR" sz="2400" u="sng" dirty="0">
                <a:cs typeface="B Titr" panose="00000700000000000000" pitchFamily="2" charset="-78"/>
              </a:rPr>
              <a:t>جامعه را برآورده </a:t>
            </a:r>
            <a:r>
              <a:rPr lang="fa-IR" sz="2400" u="sng" dirty="0" smtClean="0">
                <a:cs typeface="B Titr" panose="00000700000000000000" pitchFamily="2" charset="-78"/>
              </a:rPr>
              <a:t>می سازد</a:t>
            </a:r>
            <a:r>
              <a:rPr lang="fa-IR" sz="2400" u="sng" dirty="0">
                <a:cs typeface="B Titr" panose="00000700000000000000" pitchFamily="2" charset="-78"/>
              </a:rPr>
              <a:t>، بدون آنکه به </a:t>
            </a:r>
            <a:r>
              <a:rPr lang="fa-IR" sz="2400" u="sng" dirty="0" smtClean="0">
                <a:cs typeface="B Titr" panose="00000700000000000000" pitchFamily="2" charset="-78"/>
              </a:rPr>
              <a:t>نیازهای نسل های آینده صدمه ای </a:t>
            </a:r>
            <a:r>
              <a:rPr lang="fa-IR" sz="2400" u="sng" dirty="0">
                <a:cs typeface="B Titr" panose="00000700000000000000" pitchFamily="2" charset="-78"/>
              </a:rPr>
              <a:t>وارد شود</a:t>
            </a:r>
            <a:r>
              <a:rPr lang="fa-IR" sz="2400" u="sng" dirty="0" smtClean="0">
                <a:cs typeface="B Titr" panose="00000700000000000000" pitchFamily="2" charset="-78"/>
              </a:rPr>
              <a:t>.</a:t>
            </a:r>
          </a:p>
          <a:p>
            <a:pPr algn="just" rtl="1"/>
            <a:r>
              <a:rPr lang="fa-IR" sz="2400" dirty="0" smtClean="0">
                <a:solidFill>
                  <a:srgbClr val="0070C0"/>
                </a:solidFill>
                <a:cs typeface="B Titr" panose="00000700000000000000" pitchFamily="2" charset="-78"/>
              </a:rPr>
              <a:t>گردشگری پایدارچیست؟</a:t>
            </a:r>
            <a:endParaRPr lang="fa-IR" sz="2400" dirty="0">
              <a:solidFill>
                <a:srgbClr val="0070C0"/>
              </a:solidFill>
              <a:cs typeface="B Titr" panose="00000700000000000000" pitchFamily="2" charset="-78"/>
            </a:endParaRPr>
          </a:p>
          <a:p>
            <a:pPr algn="just" rtl="1"/>
            <a:r>
              <a:rPr lang="fa-IR" sz="2400" u="sng" dirty="0">
                <a:solidFill>
                  <a:srgbClr val="FF0000"/>
                </a:solidFill>
                <a:cs typeface="B Titr" panose="00000700000000000000" pitchFamily="2" charset="-78"/>
              </a:rPr>
              <a:t>گردشگری پایدار به معنای رسیدن به رشد در </a:t>
            </a:r>
            <a:r>
              <a:rPr lang="fa-IR" sz="2400" u="sng" dirty="0" smtClean="0">
                <a:solidFill>
                  <a:srgbClr val="FF0000"/>
                </a:solidFill>
                <a:cs typeface="B Titr" panose="00000700000000000000" pitchFamily="2" charset="-78"/>
              </a:rPr>
              <a:t>شیوه حفظ </a:t>
            </a:r>
            <a:r>
              <a:rPr lang="fa-IR" sz="2400" u="sng" dirty="0">
                <a:solidFill>
                  <a:srgbClr val="FF0000"/>
                </a:solidFill>
                <a:cs typeface="B Titr" panose="00000700000000000000" pitchFamily="2" charset="-78"/>
              </a:rPr>
              <a:t>طبیعت، </a:t>
            </a:r>
            <a:r>
              <a:rPr lang="fa-IR" sz="2400" u="sng" dirty="0" smtClean="0">
                <a:solidFill>
                  <a:srgbClr val="FF0000"/>
                </a:solidFill>
                <a:cs typeface="B Titr" panose="00000700000000000000" pitchFamily="2" charset="-78"/>
              </a:rPr>
              <a:t>محیط زیست</a:t>
            </a:r>
            <a:r>
              <a:rPr lang="fa-IR" sz="2400" u="sng" dirty="0">
                <a:solidFill>
                  <a:srgbClr val="FF0000"/>
                </a:solidFill>
                <a:cs typeface="B Titr" panose="00000700000000000000" pitchFamily="2" charset="-78"/>
              </a:rPr>
              <a:t>، فرهنگ، تاریخ و تمدن در جوامع است</a:t>
            </a:r>
            <a:r>
              <a:rPr lang="fa-IR" sz="2400" dirty="0">
                <a:cs typeface="B Titr" panose="00000700000000000000" pitchFamily="2" charset="-78"/>
              </a:rPr>
              <a:t>. </a:t>
            </a:r>
            <a:r>
              <a:rPr lang="fa-IR" sz="2400" u="sng" dirty="0">
                <a:cs typeface="B Titr" panose="00000700000000000000" pitchFamily="2" charset="-78"/>
              </a:rPr>
              <a:t>میان گردشگران، </a:t>
            </a:r>
            <a:r>
              <a:rPr lang="fa-IR" sz="2400" u="sng" dirty="0" smtClean="0">
                <a:cs typeface="B Titr" panose="00000700000000000000" pitchFamily="2" charset="-78"/>
              </a:rPr>
              <a:t>جوامع میزبان،جاذبه های </a:t>
            </a:r>
            <a:r>
              <a:rPr lang="fa-IR" sz="2400" u="sng" dirty="0">
                <a:cs typeface="B Titr" panose="00000700000000000000" pitchFamily="2" charset="-78"/>
              </a:rPr>
              <a:t>گردشگری و محیط زیست، ارتباطی متقابل و پیچیده وجود دارد</a:t>
            </a:r>
            <a:r>
              <a:rPr lang="fa-IR" sz="2400" dirty="0" smtClean="0">
                <a:cs typeface="B Titr" panose="00000700000000000000" pitchFamily="2" charset="-78"/>
              </a:rPr>
              <a:t>.</a:t>
            </a:r>
            <a:r>
              <a:rPr lang="fa-IR" sz="2400" dirty="0">
                <a:cs typeface="B Titr" panose="00000700000000000000" pitchFamily="2" charset="-78"/>
              </a:rPr>
              <a:t> </a:t>
            </a:r>
            <a:endParaRPr lang="fa-IR" sz="2400" dirty="0" smtClean="0">
              <a:cs typeface="B Titr" panose="00000700000000000000" pitchFamily="2" charset="-78"/>
            </a:endParaRPr>
          </a:p>
          <a:p>
            <a:pPr algn="just" rtl="1"/>
            <a:r>
              <a:rPr lang="fa-IR" sz="2400" dirty="0">
                <a:solidFill>
                  <a:srgbClr val="0070C0"/>
                </a:solidFill>
                <a:cs typeface="B Titr" panose="00000700000000000000" pitchFamily="2" charset="-78"/>
              </a:rPr>
              <a:t>گردشگری مسئولانه </a:t>
            </a:r>
            <a:r>
              <a:rPr lang="fa-IR" sz="2400" dirty="0" smtClean="0">
                <a:solidFill>
                  <a:srgbClr val="0070C0"/>
                </a:solidFill>
                <a:cs typeface="B Titr" panose="00000700000000000000" pitchFamily="2" charset="-78"/>
              </a:rPr>
              <a:t>یعنی چه؟</a:t>
            </a:r>
            <a:endParaRPr lang="fa-IR" sz="2400" dirty="0">
              <a:solidFill>
                <a:srgbClr val="0070C0"/>
              </a:solidFill>
              <a:cs typeface="B Titr" panose="00000700000000000000" pitchFamily="2" charset="-78"/>
            </a:endParaRPr>
          </a:p>
          <a:p>
            <a:pPr algn="just" rtl="1"/>
            <a:r>
              <a:rPr lang="fa-IR" sz="2400" dirty="0" smtClean="0">
                <a:cs typeface="B Titr" panose="00000700000000000000" pitchFamily="2" charset="-78"/>
              </a:rPr>
              <a:t>گردشگری </a:t>
            </a:r>
            <a:r>
              <a:rPr lang="fa-IR" sz="2400" dirty="0">
                <a:cs typeface="B Titr" panose="00000700000000000000" pitchFamily="2" charset="-78"/>
              </a:rPr>
              <a:t>مسئولانه یعنی همانطور که ما وقتی به مهمانی می رویم، خانه میزبان خود را آلوده یا تخریب نمی کنیم پس باید همین رفتار را </a:t>
            </a:r>
            <a:r>
              <a:rPr lang="fa-IR" sz="2400" dirty="0" smtClean="0">
                <a:cs typeface="B Titr" panose="00000700000000000000" pitchFamily="2" charset="-78"/>
              </a:rPr>
              <a:t>هنگام گردشگری </a:t>
            </a:r>
            <a:r>
              <a:rPr lang="fa-IR" sz="2400" dirty="0">
                <a:cs typeface="B Titr" panose="00000700000000000000" pitchFamily="2" charset="-78"/>
              </a:rPr>
              <a:t>نیز رعایت کنیم. اگر چه بابت سفرمان هزینه پرداخت می کنیم، اما این موضوع باعث نمی شود که به میزبان بی احترامی کنیم یا خانه </a:t>
            </a:r>
            <a:r>
              <a:rPr lang="fa-IR" sz="2400" dirty="0" smtClean="0">
                <a:cs typeface="B Titr" panose="00000700000000000000" pitchFamily="2" charset="-78"/>
              </a:rPr>
              <a:t>او</a:t>
            </a:r>
            <a:r>
              <a:rPr lang="fa-IR" sz="2400" dirty="0">
                <a:cs typeface="B Titr" panose="00000700000000000000" pitchFamily="2" charset="-78"/>
              </a:rPr>
              <a:t>را خراب کنیم. از طریق ارتباط بیش تر با زندگی مردم محلی و درک مسائل فرهنگی، اجتماعی و محیط زیستی، گردشگران لذت </a:t>
            </a:r>
            <a:r>
              <a:rPr lang="fa-IR" sz="2400" dirty="0" smtClean="0">
                <a:cs typeface="B Titr" panose="00000700000000000000" pitchFamily="2" charset="-78"/>
              </a:rPr>
              <a:t>بیش تری </a:t>
            </a:r>
            <a:r>
              <a:rPr lang="fa-IR" sz="2400" dirty="0">
                <a:cs typeface="B Titr" panose="00000700000000000000" pitchFamily="2" charset="-78"/>
              </a:rPr>
              <a:t>می برند</a:t>
            </a:r>
            <a:r>
              <a:rPr lang="fa-IR" sz="2400" dirty="0" smtClean="0">
                <a:cs typeface="B Titr" panose="00000700000000000000" pitchFamily="2" charset="-78"/>
              </a:rPr>
              <a:t>.</a:t>
            </a:r>
            <a:r>
              <a:rPr lang="fa-IR" sz="2400" dirty="0">
                <a:cs typeface="B Titr" panose="00000700000000000000" pitchFamily="2" charset="-78"/>
              </a:rPr>
              <a:t> مسئولیت پذیری هنگام گردشگری نشانه سطح فرهنگی و تربیتی یک جامعه است</a:t>
            </a:r>
            <a:r>
              <a:rPr lang="fa-IR" sz="2400" dirty="0" smtClean="0">
                <a:cs typeface="B Titr" panose="00000700000000000000" pitchFamily="2" charset="-78"/>
              </a:rPr>
              <a:t>.</a:t>
            </a:r>
            <a:endParaRPr lang="fa-IR" sz="2400" dirty="0">
              <a:cs typeface="B Titr" panose="00000700000000000000" pitchFamily="2" charset="-78"/>
            </a:endParaRPr>
          </a:p>
        </p:txBody>
      </p:sp>
      <p:sp>
        <p:nvSpPr>
          <p:cNvPr id="3" name="Rectangle 2"/>
          <p:cNvSpPr/>
          <p:nvPr/>
        </p:nvSpPr>
        <p:spPr>
          <a:xfrm>
            <a:off x="2971800" y="195590"/>
            <a:ext cx="3629520"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fa-IR" sz="2800" dirty="0">
                <a:cs typeface="B Titr" panose="00000700000000000000" pitchFamily="2" charset="-78"/>
              </a:rPr>
              <a:t>گردشگری پایدار و مسئولانه</a:t>
            </a:r>
            <a:endParaRPr lang="en-US" sz="2800" dirty="0">
              <a:cs typeface="B Titr" panose="00000700000000000000" pitchFamily="2" charset="-78"/>
            </a:endParaRPr>
          </a:p>
        </p:txBody>
      </p:sp>
    </p:spTree>
    <p:extLst>
      <p:ext uri="{BB962C8B-B14F-4D97-AF65-F5344CB8AC3E}">
        <p14:creationId xmlns:p14="http://schemas.microsoft.com/office/powerpoint/2010/main" val="3090673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circle(in)">
                                      <p:cBhvr>
                                        <p:cTn id="17" dur="20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circle(in)">
                                      <p:cBhvr>
                                        <p:cTn id="22" dur="20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heel(1)">
                                      <p:cBhvr>
                                        <p:cTn id="27" dur="20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circle(in)">
                                      <p:cBhvr>
                                        <p:cTn id="32" dur="20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circle(in)">
                                      <p:cBhvr>
                                        <p:cTn id="37" dur="20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circle(in)">
                                      <p:cBhvr>
                                        <p:cTn id="4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3276600"/>
            <a:ext cx="4587098" cy="3567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59262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9928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wipe(down)">
                                      <p:cBhvr>
                                        <p:cTn id="7" dur="500"/>
                                        <p:tgtEl>
                                          <p:spTgt spid="2355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2835"/>
            <a:ext cx="9144000" cy="4094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854154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down)">
                                      <p:cBhvr>
                                        <p:cTn id="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0"/>
            <a:ext cx="9144000" cy="3767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76569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circle(in)">
                                      <p:cBhvr>
                                        <p:cTn id="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4401"/>
            <a:ext cx="9067800" cy="5191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4675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circle(in)">
                                      <p:cBhvr>
                                        <p:cTn id="7" dur="2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295" y="0"/>
            <a:ext cx="7530551" cy="678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80611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circle(in)">
                                      <p:cBhvr>
                                        <p:cTn id="7" dur="20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81250"/>
            <a:ext cx="9144000" cy="2095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7902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00313"/>
            <a:ext cx="9144000" cy="1857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97568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wipe(down)">
                                      <p:cBhvr>
                                        <p:cTn id="7"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10136"/>
            <a:ext cx="8839200" cy="62478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rtl="1"/>
            <a:r>
              <a:rPr lang="fa-IR" sz="4000" b="1" dirty="0" smtClean="0">
                <a:latin typeface="Adobe Arabic" panose="02040503050201020203" pitchFamily="18" charset="-78"/>
                <a:cs typeface="Adobe Arabic" panose="02040503050201020203" pitchFamily="18" charset="-78"/>
              </a:rPr>
              <a:t>1-گردشگری </a:t>
            </a:r>
            <a:r>
              <a:rPr lang="fa-IR" sz="4000" b="1" dirty="0">
                <a:latin typeface="Adobe Arabic" panose="02040503050201020203" pitchFamily="18" charset="-78"/>
                <a:cs typeface="Adobe Arabic" panose="02040503050201020203" pitchFamily="18" charset="-78"/>
              </a:rPr>
              <a:t>را تعریف کنید.</a:t>
            </a:r>
          </a:p>
          <a:p>
            <a:pPr algn="just" rtl="1"/>
            <a:r>
              <a:rPr lang="fa-IR" sz="4000" b="1" dirty="0">
                <a:latin typeface="Adobe Arabic" panose="02040503050201020203" pitchFamily="18" charset="-78"/>
                <a:cs typeface="Adobe Arabic" panose="02040503050201020203" pitchFamily="18" charset="-78"/>
              </a:rPr>
              <a:t>2-مهم ترین اهداف گردشگران خارجی و داخلی ازسفربه ایران را بنویسید.بامثال</a:t>
            </a:r>
          </a:p>
          <a:p>
            <a:pPr algn="just" rtl="1"/>
            <a:r>
              <a:rPr lang="fa-IR" sz="4000" b="1" dirty="0">
                <a:latin typeface="Adobe Arabic" panose="02040503050201020203" pitchFamily="18" charset="-78"/>
                <a:cs typeface="Adobe Arabic" panose="02040503050201020203" pitchFamily="18" charset="-78"/>
              </a:rPr>
              <a:t>3-مزایای گردشگری را شرح دهید.</a:t>
            </a:r>
          </a:p>
          <a:p>
            <a:pPr algn="just" rtl="1"/>
            <a:r>
              <a:rPr lang="fa-IR" sz="4000" b="1" dirty="0">
                <a:latin typeface="Adobe Arabic" panose="02040503050201020203" pitchFamily="18" charset="-78"/>
                <a:cs typeface="Adobe Arabic" panose="02040503050201020203" pitchFamily="18" charset="-78"/>
              </a:rPr>
              <a:t>4-گردشگری با چه عواملی رابطه تنگاتنگ دارد؟</a:t>
            </a:r>
          </a:p>
          <a:p>
            <a:pPr algn="just" rtl="1"/>
            <a:r>
              <a:rPr lang="fa-IR" sz="4000" b="1" dirty="0">
                <a:latin typeface="Adobe Arabic" panose="02040503050201020203" pitchFamily="18" charset="-78"/>
                <a:cs typeface="Adobe Arabic" panose="02040503050201020203" pitchFamily="18" charset="-78"/>
              </a:rPr>
              <a:t>5-چرا گردشگری از بعد فرهنگی و اجتماعی مهم است؟</a:t>
            </a:r>
          </a:p>
          <a:p>
            <a:pPr algn="just" rtl="1"/>
            <a:r>
              <a:rPr lang="fa-IR" sz="4000" b="1" dirty="0">
                <a:latin typeface="Adobe Arabic" panose="02040503050201020203" pitchFamily="18" charset="-78"/>
                <a:cs typeface="Adobe Arabic" panose="02040503050201020203" pitchFamily="18" charset="-78"/>
              </a:rPr>
              <a:t>6-دونمونه از نحوه برخورد با جاذبه های گردشگری را همراه با مثال بنویسید.</a:t>
            </a:r>
          </a:p>
          <a:p>
            <a:pPr algn="just" rtl="1"/>
            <a:r>
              <a:rPr lang="fa-IR" sz="4000" b="1" dirty="0">
                <a:latin typeface="Adobe Arabic" panose="02040503050201020203" pitchFamily="18" charset="-78"/>
                <a:cs typeface="Adobe Arabic" panose="02040503050201020203" pitchFamily="18" charset="-78"/>
              </a:rPr>
              <a:t>7-عوامل اصلی گردشگری را نام ببرید.</a:t>
            </a:r>
          </a:p>
          <a:p>
            <a:pPr algn="just" rtl="1"/>
            <a:r>
              <a:rPr lang="fa-IR" sz="4000" b="1" dirty="0">
                <a:latin typeface="Adobe Arabic" panose="02040503050201020203" pitchFamily="18" charset="-78"/>
                <a:cs typeface="Adobe Arabic" panose="02040503050201020203" pitchFamily="18" charset="-78"/>
              </a:rPr>
              <a:t>8-کاروانسرا چیست؟</a:t>
            </a:r>
          </a:p>
        </p:txBody>
      </p:sp>
      <p:sp>
        <p:nvSpPr>
          <p:cNvPr id="3" name="Rectangle 2"/>
          <p:cNvSpPr/>
          <p:nvPr/>
        </p:nvSpPr>
        <p:spPr>
          <a:xfrm>
            <a:off x="3657600" y="152400"/>
            <a:ext cx="2057400" cy="381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dirty="0" smtClean="0"/>
              <a:t>نممونه سوالات درس7</a:t>
            </a:r>
            <a:endParaRPr lang="en-US" dirty="0"/>
          </a:p>
        </p:txBody>
      </p:sp>
    </p:spTree>
    <p:extLst>
      <p:ext uri="{BB962C8B-B14F-4D97-AF65-F5344CB8AC3E}">
        <p14:creationId xmlns:p14="http://schemas.microsoft.com/office/powerpoint/2010/main" val="33754809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heel(1)">
                                      <p:cBhvr>
                                        <p:cTn id="19" dur="20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heel(1)">
                                      <p:cBhvr>
                                        <p:cTn id="24" dur="20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circle(in)">
                                      <p:cBhvr>
                                        <p:cTn id="29" dur="20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circle(in)">
                                      <p:cBhvr>
                                        <p:cTn id="34" dur="20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wipe(down)">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wipe(down)">
                                      <p:cBhvr>
                                        <p:cTn id="44" dur="500"/>
                                        <p:tgtEl>
                                          <p:spTgt spid="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circle(in)">
                                      <p:cBhvr>
                                        <p:cTn id="49" dur="2000"/>
                                        <p:tgtEl>
                                          <p:spTgt spid="2">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
                                            <p:txEl>
                                              <p:pRg st="7" end="7"/>
                                            </p:txEl>
                                          </p:spTgt>
                                        </p:tgtEl>
                                        <p:attrNameLst>
                                          <p:attrName>style.visibility</p:attrName>
                                        </p:attrNameLst>
                                      </p:cBhvr>
                                      <p:to>
                                        <p:strVal val="visible"/>
                                      </p:to>
                                    </p:set>
                                    <p:animEffect transition="in" filter="circle(in)">
                                      <p:cBhvr>
                                        <p:cTn id="54"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852"/>
            <a:ext cx="9144000" cy="618630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rtl="1"/>
            <a:r>
              <a:rPr lang="fa-IR" sz="4400" b="1" dirty="0" smtClean="0">
                <a:latin typeface="Adobe Arabic" panose="02040503050201020203" pitchFamily="18" charset="-78"/>
                <a:cs typeface="Adobe Arabic" panose="02040503050201020203" pitchFamily="18" charset="-78"/>
              </a:rPr>
              <a:t>9-سیزده </a:t>
            </a:r>
            <a:r>
              <a:rPr lang="fa-IR" sz="4400" b="1" dirty="0">
                <a:latin typeface="Adobe Arabic" panose="02040503050201020203" pitchFamily="18" charset="-78"/>
                <a:cs typeface="Adobe Arabic" panose="02040503050201020203" pitchFamily="18" charset="-78"/>
              </a:rPr>
              <a:t>به </a:t>
            </a:r>
            <a:r>
              <a:rPr lang="fa-IR" sz="4400" b="1" dirty="0" smtClean="0">
                <a:latin typeface="Adobe Arabic" panose="02040503050201020203" pitchFamily="18" charset="-78"/>
                <a:cs typeface="Adobe Arabic" panose="02040503050201020203" pitchFamily="18" charset="-78"/>
              </a:rPr>
              <a:t>در چه </a:t>
            </a:r>
            <a:r>
              <a:rPr lang="fa-IR" sz="4400" b="1" dirty="0">
                <a:latin typeface="Adobe Arabic" panose="02040503050201020203" pitchFamily="18" charset="-78"/>
                <a:cs typeface="Adobe Arabic" panose="02040503050201020203" pitchFamily="18" charset="-78"/>
              </a:rPr>
              <a:t>روزی است؟شرح دهید.</a:t>
            </a:r>
          </a:p>
          <a:p>
            <a:pPr algn="just" rtl="1"/>
            <a:r>
              <a:rPr lang="fa-IR" sz="4400" b="1" dirty="0">
                <a:latin typeface="Adobe Arabic" panose="02040503050201020203" pitchFamily="18" charset="-78"/>
                <a:cs typeface="Adobe Arabic" panose="02040503050201020203" pitchFamily="18" charset="-78"/>
              </a:rPr>
              <a:t>10-اهمیت سیر و سیاحت در اسلام و قرآن را توضیح دهید.</a:t>
            </a:r>
          </a:p>
          <a:p>
            <a:pPr algn="just" rtl="1"/>
            <a:r>
              <a:rPr lang="fa-IR" sz="4400" b="1" dirty="0">
                <a:latin typeface="Adobe Arabic" panose="02040503050201020203" pitchFamily="18" charset="-78"/>
                <a:cs typeface="Adobe Arabic" panose="02040503050201020203" pitchFamily="18" charset="-78"/>
              </a:rPr>
              <a:t>11-چرا حج از گذشته تاکنون، یکی از اهداف اصلی در ترغیب مسلمین به گردشگری بوده است؟</a:t>
            </a:r>
          </a:p>
          <a:p>
            <a:pPr algn="just" rtl="1"/>
            <a:r>
              <a:rPr lang="fa-IR" sz="4400" b="1" dirty="0">
                <a:latin typeface="Adobe Arabic" panose="02040503050201020203" pitchFamily="18" charset="-78"/>
                <a:cs typeface="Adobe Arabic" panose="02040503050201020203" pitchFamily="18" charset="-78"/>
              </a:rPr>
              <a:t>12-سفرنامه چیست؟</a:t>
            </a:r>
          </a:p>
          <a:p>
            <a:pPr algn="just" rtl="1"/>
            <a:r>
              <a:rPr lang="fa-IR" sz="4400" b="1" dirty="0">
                <a:latin typeface="Adobe Arabic" panose="02040503050201020203" pitchFamily="18" charset="-78"/>
                <a:cs typeface="Adobe Arabic" panose="02040503050201020203" pitchFamily="18" charset="-78"/>
              </a:rPr>
              <a:t>13-چند سفرنامه نام ببرید.</a:t>
            </a:r>
          </a:p>
          <a:p>
            <a:pPr algn="just" rtl="1"/>
            <a:r>
              <a:rPr lang="fa-IR" sz="4400" b="1" dirty="0">
                <a:latin typeface="Adobe Arabic" panose="02040503050201020203" pitchFamily="18" charset="-78"/>
                <a:cs typeface="Adobe Arabic" panose="02040503050201020203" pitchFamily="18" charset="-78"/>
              </a:rPr>
              <a:t>14-بوم گردشگری چیست؟</a:t>
            </a:r>
          </a:p>
          <a:p>
            <a:pPr algn="just" rtl="1"/>
            <a:r>
              <a:rPr lang="fa-IR" sz="4400" b="1" dirty="0">
                <a:latin typeface="Adobe Arabic" panose="02040503050201020203" pitchFamily="18" charset="-78"/>
                <a:cs typeface="Adobe Arabic" panose="02040503050201020203" pitchFamily="18" charset="-78"/>
              </a:rPr>
              <a:t>15-سه ویژگی بوم گردشگری را بنویسید.</a:t>
            </a:r>
          </a:p>
          <a:p>
            <a:pPr algn="just" rtl="1"/>
            <a:r>
              <a:rPr lang="fa-IR" sz="4400" b="1" dirty="0">
                <a:latin typeface="Adobe Arabic" panose="02040503050201020203" pitchFamily="18" charset="-78"/>
                <a:cs typeface="Adobe Arabic" panose="02040503050201020203" pitchFamily="18" charset="-78"/>
              </a:rPr>
              <a:t>16-هدف اصلی بوم گردشگری چیست؟</a:t>
            </a:r>
          </a:p>
        </p:txBody>
      </p:sp>
    </p:spTree>
    <p:extLst>
      <p:ext uri="{BB962C8B-B14F-4D97-AF65-F5344CB8AC3E}">
        <p14:creationId xmlns:p14="http://schemas.microsoft.com/office/powerpoint/2010/main" val="15025979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heel(1)">
                                      <p:cBhvr>
                                        <p:cTn id="19" dur="20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heel(1)">
                                      <p:cBhvr>
                                        <p:cTn id="24" dur="20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circle(in)">
                                      <p:cBhvr>
                                        <p:cTn id="29" dur="20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circle(in)">
                                      <p:cBhvr>
                                        <p:cTn id="34" dur="20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circle(in)">
                                      <p:cBhvr>
                                        <p:cTn id="39" dur="20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circle(in)">
                                      <p:cBhvr>
                                        <p:cTn id="44" dur="20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circle(in)">
                                      <p:cBhvr>
                                        <p:cTn id="49"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17693"/>
            <a:ext cx="8763000" cy="649408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r>
              <a:rPr lang="fa-IR" sz="3200" b="1" dirty="0" smtClean="0">
                <a:latin typeface="Adobe Arabic" panose="02040503050201020203" pitchFamily="18" charset="-78"/>
                <a:cs typeface="Adobe Arabic" panose="02040503050201020203" pitchFamily="18" charset="-78"/>
              </a:rPr>
              <a:t>17-چه </a:t>
            </a:r>
            <a:r>
              <a:rPr lang="fa-IR" sz="3200" b="1" dirty="0">
                <a:latin typeface="Adobe Arabic" panose="02040503050201020203" pitchFamily="18" charset="-78"/>
                <a:cs typeface="Adobe Arabic" panose="02040503050201020203" pitchFamily="18" charset="-78"/>
              </a:rPr>
              <a:t>چیزهایی از مصادیق بوم گردشگری نیست؟</a:t>
            </a:r>
          </a:p>
          <a:p>
            <a:pPr algn="just" rtl="1"/>
            <a:r>
              <a:rPr lang="fa-IR" sz="3200" b="1" dirty="0">
                <a:latin typeface="Adobe Arabic" panose="02040503050201020203" pitchFamily="18" charset="-78"/>
                <a:cs typeface="Adobe Arabic" panose="02040503050201020203" pitchFamily="18" charset="-78"/>
              </a:rPr>
              <a:t>18-پیامدهای مثبت بوم گردشگری را بنویسید.</a:t>
            </a:r>
          </a:p>
          <a:p>
            <a:pPr algn="just" rtl="1"/>
            <a:r>
              <a:rPr lang="fa-IR" sz="3200" b="1" dirty="0">
                <a:latin typeface="Adobe Arabic" panose="02040503050201020203" pitchFamily="18" charset="-78"/>
                <a:cs typeface="Adobe Arabic" panose="02040503050201020203" pitchFamily="18" charset="-78"/>
              </a:rPr>
              <a:t>19-انواع زیرساخت ها در بوم گردشگری را بیان کنید.</a:t>
            </a:r>
          </a:p>
          <a:p>
            <a:pPr algn="just" rtl="1"/>
            <a:r>
              <a:rPr lang="fa-IR" sz="3200" b="1" dirty="0">
                <a:latin typeface="Adobe Arabic" panose="02040503050201020203" pitchFamily="18" charset="-78"/>
                <a:cs typeface="Adobe Arabic" panose="02040503050201020203" pitchFamily="18" charset="-78"/>
              </a:rPr>
              <a:t>20-چرا مزارع روستایی از مقاصد بوم گردشگری است؟</a:t>
            </a:r>
          </a:p>
          <a:p>
            <a:pPr algn="just" rtl="1"/>
            <a:r>
              <a:rPr lang="fa-IR" sz="3200" b="1" dirty="0">
                <a:latin typeface="Adobe Arabic" panose="02040503050201020203" pitchFamily="18" charset="-78"/>
                <a:cs typeface="Adobe Arabic" panose="02040503050201020203" pitchFamily="18" charset="-78"/>
              </a:rPr>
              <a:t>21-مهم ترین اهداف بوم گردشگری درجوامع درمعرض خطر را بنویسید.</a:t>
            </a:r>
          </a:p>
          <a:p>
            <a:pPr algn="just" rtl="1"/>
            <a:r>
              <a:rPr lang="fa-IR" sz="3200" b="1" dirty="0">
                <a:latin typeface="Adobe Arabic" panose="02040503050201020203" pitchFamily="18" charset="-78"/>
                <a:cs typeface="Adobe Arabic" panose="02040503050201020203" pitchFamily="18" charset="-78"/>
              </a:rPr>
              <a:t>22-مهم ترین اقدامات بوم گردشگری درجوامع درمعرض خطر را بنویسید.</a:t>
            </a:r>
          </a:p>
          <a:p>
            <a:pPr algn="just" rtl="1"/>
            <a:r>
              <a:rPr lang="fa-IR" sz="3200" b="1" dirty="0">
                <a:latin typeface="Adobe Arabic" panose="02040503050201020203" pitchFamily="18" charset="-78"/>
                <a:cs typeface="Adobe Arabic" panose="02040503050201020203" pitchFamily="18" charset="-78"/>
              </a:rPr>
              <a:t>23-مناطق تحت حفاظت ایران توسط سازمان محیط زیست کشور را نام ببرید.</a:t>
            </a:r>
          </a:p>
          <a:p>
            <a:pPr algn="just" rtl="1"/>
            <a:r>
              <a:rPr lang="fa-IR" sz="3200" b="1" dirty="0">
                <a:latin typeface="Adobe Arabic" panose="02040503050201020203" pitchFamily="18" charset="-78"/>
                <a:cs typeface="Adobe Arabic" panose="02040503050201020203" pitchFamily="18" charset="-78"/>
              </a:rPr>
              <a:t>24-توسعه پایداررا تعریف کنید</a:t>
            </a:r>
            <a:r>
              <a:rPr lang="fa-IR" sz="3200" b="1" dirty="0" smtClean="0">
                <a:latin typeface="Adobe Arabic" panose="02040503050201020203" pitchFamily="18" charset="-78"/>
                <a:cs typeface="Adobe Arabic" panose="02040503050201020203" pitchFamily="18" charset="-78"/>
              </a:rPr>
              <a:t>.</a:t>
            </a:r>
          </a:p>
          <a:p>
            <a:pPr algn="just" rtl="1"/>
            <a:r>
              <a:rPr lang="fa-IR" sz="3200" b="1" dirty="0">
                <a:latin typeface="Adobe Arabic" panose="02040503050201020203" pitchFamily="18" charset="-78"/>
                <a:cs typeface="Adobe Arabic" panose="02040503050201020203" pitchFamily="18" charset="-78"/>
              </a:rPr>
              <a:t>25-گردشگری پایدارچیست</a:t>
            </a:r>
            <a:r>
              <a:rPr lang="fa-IR" sz="3200" b="1" dirty="0" smtClean="0">
                <a:latin typeface="Adobe Arabic" panose="02040503050201020203" pitchFamily="18" charset="-78"/>
                <a:cs typeface="Adobe Arabic" panose="02040503050201020203" pitchFamily="18" charset="-78"/>
              </a:rPr>
              <a:t>؟</a:t>
            </a:r>
          </a:p>
          <a:p>
            <a:pPr algn="just" rtl="1"/>
            <a:r>
              <a:rPr lang="fa-IR" sz="3200" b="1" dirty="0">
                <a:latin typeface="Adobe Arabic" panose="02040503050201020203" pitchFamily="18" charset="-78"/>
                <a:cs typeface="Adobe Arabic" panose="02040503050201020203" pitchFamily="18" charset="-78"/>
              </a:rPr>
              <a:t>26-گردشگری مسئولانه یعنی چه</a:t>
            </a:r>
            <a:r>
              <a:rPr lang="fa-IR" sz="3200" b="1" dirty="0" smtClean="0">
                <a:latin typeface="Adobe Arabic" panose="02040503050201020203" pitchFamily="18" charset="-78"/>
                <a:cs typeface="Adobe Arabic" panose="02040503050201020203" pitchFamily="18" charset="-78"/>
              </a:rPr>
              <a:t>؟</a:t>
            </a:r>
          </a:p>
          <a:p>
            <a:pPr algn="just" rtl="1"/>
            <a:r>
              <a:rPr lang="fa-IR" sz="3200" b="1" dirty="0">
                <a:latin typeface="Adobe Arabic" panose="02040503050201020203" pitchFamily="18" charset="-78"/>
                <a:cs typeface="Adobe Arabic" panose="02040503050201020203" pitchFamily="18" charset="-78"/>
              </a:rPr>
              <a:t>27-درچه صورتی بازدیدازمکان های تاریخی و باستانی ازمصادیق بوم گردشگری است</a:t>
            </a:r>
            <a:r>
              <a:rPr lang="fa-IR" sz="3200" b="1" dirty="0" smtClean="0">
                <a:latin typeface="Adobe Arabic" panose="02040503050201020203" pitchFamily="18" charset="-78"/>
                <a:cs typeface="Adobe Arabic" panose="02040503050201020203" pitchFamily="18" charset="-78"/>
              </a:rPr>
              <a:t>؟</a:t>
            </a:r>
          </a:p>
          <a:p>
            <a:pPr algn="just" rtl="1"/>
            <a:r>
              <a:rPr lang="fa-IR" sz="3200" b="1" dirty="0">
                <a:latin typeface="Adobe Arabic" panose="02040503050201020203" pitchFamily="18" charset="-78"/>
                <a:cs typeface="Adobe Arabic" panose="02040503050201020203" pitchFamily="18" charset="-78"/>
              </a:rPr>
              <a:t>28-معنای عام بوم گردشگری چیست؟</a:t>
            </a:r>
          </a:p>
        </p:txBody>
      </p:sp>
    </p:spTree>
    <p:extLst>
      <p:ext uri="{BB962C8B-B14F-4D97-AF65-F5344CB8AC3E}">
        <p14:creationId xmlns:p14="http://schemas.microsoft.com/office/powerpoint/2010/main" val="32998225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circle(in)">
                                      <p:cBhvr>
                                        <p:cTn id="19" dur="20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circle(in)">
                                      <p:cBhvr>
                                        <p:cTn id="24" dur="20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circle(in)">
                                      <p:cBhvr>
                                        <p:cTn id="29" dur="20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circle(in)">
                                      <p:cBhvr>
                                        <p:cTn id="34" dur="20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circle(in)">
                                      <p:cBhvr>
                                        <p:cTn id="39" dur="20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circle(in)">
                                      <p:cBhvr>
                                        <p:cTn id="44" dur="20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wipe(down)">
                                      <p:cBhvr>
                                        <p:cTn id="49" dur="5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wipe(down)">
                                      <p:cBhvr>
                                        <p:cTn id="54" dur="500"/>
                                        <p:tgtEl>
                                          <p:spTgt spid="2">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
                                            <p:txEl>
                                              <p:pRg st="9" end="9"/>
                                            </p:txEl>
                                          </p:spTgt>
                                        </p:tgtEl>
                                        <p:attrNameLst>
                                          <p:attrName>style.visibility</p:attrName>
                                        </p:attrNameLst>
                                      </p:cBhvr>
                                      <p:to>
                                        <p:strVal val="visible"/>
                                      </p:to>
                                    </p:set>
                                    <p:animEffect transition="in" filter="wipe(down)">
                                      <p:cBhvr>
                                        <p:cTn id="59" dur="500"/>
                                        <p:tgtEl>
                                          <p:spTgt spid="2">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
                                            <p:txEl>
                                              <p:pRg st="10" end="10"/>
                                            </p:txEl>
                                          </p:spTgt>
                                        </p:tgtEl>
                                        <p:attrNameLst>
                                          <p:attrName>style.visibility</p:attrName>
                                        </p:attrNameLst>
                                      </p:cBhvr>
                                      <p:to>
                                        <p:strVal val="visible"/>
                                      </p:to>
                                    </p:set>
                                    <p:animEffect transition="in" filter="wipe(down)">
                                      <p:cBhvr>
                                        <p:cTn id="64" dur="500"/>
                                        <p:tgtEl>
                                          <p:spTgt spid="2">
                                            <p:txEl>
                                              <p:pRg st="10" end="1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
                                            <p:txEl>
                                              <p:pRg st="11" end="11"/>
                                            </p:txEl>
                                          </p:spTgt>
                                        </p:tgtEl>
                                        <p:attrNameLst>
                                          <p:attrName>style.visibility</p:attrName>
                                        </p:attrNameLst>
                                      </p:cBhvr>
                                      <p:to>
                                        <p:strVal val="visible"/>
                                      </p:to>
                                    </p:set>
                                    <p:animEffect transition="in" filter="wipe(down)">
                                      <p:cBhvr>
                                        <p:cTn id="69"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9600" y="304800"/>
            <a:ext cx="7543800" cy="609600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fa-IR" sz="4400" b="1" dirty="0" smtClean="0">
              <a:solidFill>
                <a:prstClr val="black"/>
              </a:solidFill>
              <a:latin typeface="Adobe Arabic" panose="02040503050201020203" pitchFamily="18" charset="-78"/>
              <a:cs typeface="Adobe Arabic" panose="02040503050201020203" pitchFamily="18" charset="-78"/>
            </a:endParaRPr>
          </a:p>
          <a:p>
            <a:pPr algn="ctr"/>
            <a:r>
              <a:rPr lang="fa-IR" sz="4400" b="1" dirty="0" smtClean="0">
                <a:solidFill>
                  <a:prstClr val="black"/>
                </a:solidFill>
                <a:latin typeface="Adobe Arabic" panose="02040503050201020203" pitchFamily="18" charset="-78"/>
                <a:cs typeface="Adobe Arabic" panose="02040503050201020203" pitchFamily="18" charset="-78"/>
              </a:rPr>
              <a:t>پیروز باشید</a:t>
            </a:r>
          </a:p>
          <a:p>
            <a:pPr algn="ctr"/>
            <a:r>
              <a:rPr lang="fa-IR" sz="4400" b="1" dirty="0" smtClean="0">
                <a:solidFill>
                  <a:prstClr val="black"/>
                </a:solidFill>
                <a:latin typeface="Adobe Arabic" panose="02040503050201020203" pitchFamily="18" charset="-78"/>
                <a:cs typeface="Adobe Arabic" panose="02040503050201020203" pitchFamily="18" charset="-78"/>
              </a:rPr>
              <a:t>محسن یوسفی</a:t>
            </a:r>
          </a:p>
          <a:p>
            <a:pPr algn="ctr"/>
            <a:r>
              <a:rPr lang="fa-IR" sz="4400" b="1" dirty="0" smtClean="0">
                <a:solidFill>
                  <a:prstClr val="black"/>
                </a:solidFill>
                <a:latin typeface="Adobe Arabic" panose="02040503050201020203" pitchFamily="18" charset="-78"/>
                <a:cs typeface="Adobe Arabic" panose="02040503050201020203" pitchFamily="18" charset="-78"/>
              </a:rPr>
              <a:t>استان قم</a:t>
            </a:r>
          </a:p>
          <a:p>
            <a:pPr algn="ctr"/>
            <a:r>
              <a:rPr lang="fa-IR" sz="4400" b="1" dirty="0" smtClean="0">
                <a:solidFill>
                  <a:prstClr val="black"/>
                </a:solidFill>
                <a:latin typeface="Adobe Arabic" panose="02040503050201020203" pitchFamily="18" charset="-78"/>
                <a:cs typeface="Adobe Arabic" panose="02040503050201020203" pitchFamily="18" charset="-78"/>
              </a:rPr>
              <a:t>ایمیل:</a:t>
            </a:r>
          </a:p>
          <a:p>
            <a:pPr algn="ctr"/>
            <a:r>
              <a:rPr lang="en-US" sz="4400" b="1" dirty="0" smtClean="0">
                <a:solidFill>
                  <a:prstClr val="black"/>
                </a:solidFill>
                <a:latin typeface="Adobe Arabic" panose="02040503050201020203" pitchFamily="18" charset="-78"/>
                <a:cs typeface="Adobe Arabic" panose="02040503050201020203" pitchFamily="18" charset="-78"/>
                <a:hlinkClick r:id="rId2"/>
              </a:rPr>
              <a:t>m.yousefi1348@gmail.com</a:t>
            </a:r>
            <a:endParaRPr lang="en-US" sz="4400" b="1" dirty="0" smtClean="0">
              <a:solidFill>
                <a:prstClr val="black"/>
              </a:solidFill>
              <a:latin typeface="Adobe Arabic" panose="02040503050201020203" pitchFamily="18" charset="-78"/>
              <a:cs typeface="Adobe Arabic" panose="02040503050201020203" pitchFamily="18" charset="-78"/>
            </a:endParaRPr>
          </a:p>
          <a:p>
            <a:pPr algn="ctr"/>
            <a:r>
              <a:rPr lang="fa-IR" sz="4400" b="1" dirty="0" smtClean="0">
                <a:solidFill>
                  <a:prstClr val="black"/>
                </a:solidFill>
                <a:latin typeface="Adobe Arabic" panose="02040503050201020203" pitchFamily="18" charset="-78"/>
                <a:cs typeface="Adobe Arabic" panose="02040503050201020203" pitchFamily="18" charset="-78"/>
              </a:rPr>
              <a:t>وبلاگ:</a:t>
            </a:r>
          </a:p>
          <a:p>
            <a:pPr algn="ctr"/>
            <a:r>
              <a:rPr lang="en-US" sz="4400" b="1" dirty="0" smtClean="0">
                <a:solidFill>
                  <a:prstClr val="black"/>
                </a:solidFill>
                <a:latin typeface="Adobe Arabic" panose="02040503050201020203" pitchFamily="18" charset="-78"/>
                <a:cs typeface="Adobe Arabic" panose="02040503050201020203" pitchFamily="18" charset="-78"/>
              </a:rPr>
              <a:t>qomgeo.blogfa.com</a:t>
            </a:r>
            <a:endParaRPr lang="fa-IR" sz="4400" b="1" dirty="0" smtClean="0">
              <a:solidFill>
                <a:prstClr val="black"/>
              </a:solidFill>
              <a:latin typeface="Adobe Arabic" panose="02040503050201020203" pitchFamily="18" charset="-78"/>
              <a:cs typeface="Adobe Arabic" panose="02040503050201020203" pitchFamily="18" charset="-78"/>
            </a:endParaRPr>
          </a:p>
          <a:p>
            <a:pPr algn="ctr"/>
            <a:r>
              <a:rPr lang="fa-IR" sz="4400" b="1" dirty="0" smtClean="0">
                <a:solidFill>
                  <a:prstClr val="black"/>
                </a:solidFill>
                <a:latin typeface="Adobe Arabic" panose="02040503050201020203" pitchFamily="18" charset="-78"/>
                <a:cs typeface="Adobe Arabic" panose="02040503050201020203" pitchFamily="18" charset="-78"/>
              </a:rPr>
              <a:t>شماره همراه:</a:t>
            </a:r>
          </a:p>
          <a:p>
            <a:pPr algn="ctr"/>
            <a:r>
              <a:rPr lang="fa-IR" sz="4400" b="1" dirty="0" smtClean="0">
                <a:solidFill>
                  <a:prstClr val="black"/>
                </a:solidFill>
                <a:latin typeface="Adobe Arabic" panose="02040503050201020203" pitchFamily="18" charset="-78"/>
                <a:cs typeface="Adobe Arabic" panose="02040503050201020203" pitchFamily="18" charset="-78"/>
              </a:rPr>
              <a:t>09127543391</a:t>
            </a:r>
          </a:p>
          <a:p>
            <a:pPr algn="ctr"/>
            <a:endParaRPr lang="en-US" sz="4400" b="1" dirty="0">
              <a:solidFill>
                <a:prstClr val="black"/>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8320983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066800" y="152400"/>
            <a:ext cx="7162800" cy="63246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a-IR" sz="5400" b="1" dirty="0">
                <a:solidFill>
                  <a:prstClr val="black"/>
                </a:solidFill>
                <a:latin typeface="Adobe Arabic" panose="02040503050201020203" pitchFamily="18" charset="-78"/>
                <a:cs typeface="Adobe Arabic" panose="02040503050201020203" pitchFamily="18" charset="-78"/>
              </a:rPr>
              <a:t>شماره حساب</a:t>
            </a:r>
          </a:p>
          <a:p>
            <a:pPr algn="ctr"/>
            <a:r>
              <a:rPr lang="fa-IR" sz="5400" b="1" dirty="0" smtClean="0">
                <a:solidFill>
                  <a:prstClr val="black"/>
                </a:solidFill>
                <a:latin typeface="Adobe Arabic" panose="02040503050201020203" pitchFamily="18" charset="-78"/>
                <a:cs typeface="Adobe Arabic" panose="02040503050201020203" pitchFamily="18" charset="-78"/>
              </a:rPr>
              <a:t>0104632102006</a:t>
            </a:r>
          </a:p>
          <a:p>
            <a:pPr algn="ctr"/>
            <a:r>
              <a:rPr lang="fa-IR" sz="5400" b="1" dirty="0" smtClean="0">
                <a:solidFill>
                  <a:prstClr val="black"/>
                </a:solidFill>
                <a:latin typeface="Adobe Arabic" panose="02040503050201020203" pitchFamily="18" charset="-78"/>
                <a:cs typeface="Adobe Arabic" panose="02040503050201020203" pitchFamily="18" charset="-78"/>
              </a:rPr>
              <a:t>شماره کارت</a:t>
            </a:r>
          </a:p>
          <a:p>
            <a:pPr algn="ctr"/>
            <a:r>
              <a:rPr lang="fa-IR" sz="5400" b="1" dirty="0">
                <a:solidFill>
                  <a:prstClr val="black"/>
                </a:solidFill>
                <a:latin typeface="Adobe Arabic" panose="02040503050201020203" pitchFamily="18" charset="-78"/>
                <a:cs typeface="Adobe Arabic" panose="02040503050201020203" pitchFamily="18" charset="-78"/>
              </a:rPr>
              <a:t>6037997281300377</a:t>
            </a:r>
            <a:endParaRPr lang="en-US" sz="5400" b="1" dirty="0">
              <a:solidFill>
                <a:prstClr val="black"/>
              </a:solidFill>
              <a:latin typeface="Adobe Arabic" panose="02040503050201020203" pitchFamily="18" charset="-78"/>
              <a:cs typeface="Adobe Arabic" panose="02040503050201020203" pitchFamily="18" charset="-78"/>
            </a:endParaRPr>
          </a:p>
          <a:p>
            <a:pPr algn="ctr"/>
            <a:endParaRPr lang="fa-IR" sz="5400" b="1" dirty="0" smtClean="0">
              <a:solidFill>
                <a:prstClr val="black"/>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0750729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82" y="12531"/>
            <a:ext cx="4653400" cy="6810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22305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arn(inVertical)">
                                      <p:cBhvr>
                                        <p:cTn id="7"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
            <a:ext cx="4550709" cy="688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982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circle(in)">
                                      <p:cBhvr>
                                        <p:cTn id="7" dur="2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
            <a:ext cx="4853675" cy="681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88120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wheel(1)">
                                      <p:cBhvr>
                                        <p:cTn id="7"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76250"/>
            <a:ext cx="548640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50507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heel(1)">
                                      <p:cBhvr>
                                        <p:cTn id="7" dur="2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2" y="381000"/>
            <a:ext cx="86868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2800" dirty="0">
                <a:cs typeface="B Titr" panose="00000700000000000000" pitchFamily="2" charset="-78"/>
              </a:rPr>
              <a:t>یکی از </a:t>
            </a:r>
            <a:r>
              <a:rPr lang="fa-IR" sz="2800" dirty="0" smtClean="0">
                <a:cs typeface="B Titr" panose="00000700000000000000" pitchFamily="2" charset="-78"/>
              </a:rPr>
              <a:t>سیاست های </a:t>
            </a:r>
            <a:r>
              <a:rPr lang="fa-IR" sz="2800" dirty="0">
                <a:cs typeface="B Titr" panose="00000700000000000000" pitchFamily="2" charset="-78"/>
              </a:rPr>
              <a:t>کلان کشور نیز، رواج و گسترش گردشگری و </a:t>
            </a:r>
            <a:r>
              <a:rPr lang="fa-IR" sz="2800" dirty="0" smtClean="0">
                <a:cs typeface="B Titr" panose="00000700000000000000" pitchFamily="2" charset="-78"/>
              </a:rPr>
              <a:t>بوم گردشگری است.</a:t>
            </a:r>
            <a:endParaRPr lang="en-US" sz="2800" dirty="0">
              <a:cs typeface="B Titr" panose="00000700000000000000" pitchFamily="2" charset="-78"/>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801" y="1524000"/>
            <a:ext cx="548543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038600"/>
            <a:ext cx="5832184"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387791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circle(in)">
                                      <p:cBhvr>
                                        <p:cTn id="12" dur="20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wipe(down)">
                                      <p:cBhvr>
                                        <p:cTn id="1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4635"/>
            <a:ext cx="4940033" cy="6885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7701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heel(1)">
                                      <p:cBhvr>
                                        <p:cTn id="7"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3742"/>
            <a:ext cx="5029200" cy="6836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308799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heel(1)">
                                      <p:cBhvr>
                                        <p:cTn id="7" dur="2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18064"/>
            <a:ext cx="8915400"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05000" y="1054677"/>
            <a:ext cx="5257800" cy="9940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4800" b="1" dirty="0" smtClean="0">
                <a:cs typeface="B Titr" panose="00000700000000000000" pitchFamily="2" charset="-78"/>
              </a:rPr>
              <a:t>گردشگری چیست؟</a:t>
            </a:r>
            <a:endParaRPr lang="en-US" sz="4800" b="1" dirty="0">
              <a:cs typeface="B Titr" panose="00000700000000000000" pitchFamily="2" charset="-78"/>
            </a:endParaRPr>
          </a:p>
        </p:txBody>
      </p:sp>
    </p:spTree>
    <p:extLst>
      <p:ext uri="{BB962C8B-B14F-4D97-AF65-F5344CB8AC3E}">
        <p14:creationId xmlns:p14="http://schemas.microsoft.com/office/powerpoint/2010/main" val="24493180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80719"/>
            <a:ext cx="8807593" cy="230832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rtl="1"/>
            <a:r>
              <a:rPr lang="fa-IR" sz="2400" dirty="0" smtClean="0">
                <a:solidFill>
                  <a:srgbClr val="0070C0"/>
                </a:solidFill>
                <a:cs typeface="B Titr" panose="00000700000000000000" pitchFamily="2" charset="-78"/>
              </a:rPr>
              <a:t>مهم ترین اهداف گردشگران خارجی و داخلی ازسفربه ایران:</a:t>
            </a:r>
          </a:p>
          <a:p>
            <a:pPr algn="just" rtl="1"/>
            <a:r>
              <a:rPr lang="fa-IR" sz="2400" dirty="0" smtClean="0">
                <a:solidFill>
                  <a:schemeClr val="bg2"/>
                </a:solidFill>
                <a:cs typeface="B Titr" panose="00000700000000000000" pitchFamily="2" charset="-78"/>
              </a:rPr>
              <a:t>انواع </a:t>
            </a:r>
            <a:r>
              <a:rPr lang="fa-IR" sz="2400" u="sng" dirty="0">
                <a:solidFill>
                  <a:schemeClr val="bg2"/>
                </a:solidFill>
                <a:cs typeface="B Titr" panose="00000700000000000000" pitchFamily="2" charset="-78"/>
              </a:rPr>
              <a:t>جاذبه های طبیعی، فرهنگی و تاریخی در ایران</a:t>
            </a:r>
            <a:r>
              <a:rPr lang="fa-IR" sz="2400" dirty="0">
                <a:cs typeface="B Titr" panose="00000700000000000000" pitchFamily="2" charset="-78"/>
              </a:rPr>
              <a:t>، علاوه بر گردشگری داخلی، هدفی ارزشمند برای گردشگری خارجی به شمار می رود</a:t>
            </a:r>
            <a:r>
              <a:rPr lang="fa-IR" sz="2400" dirty="0" smtClean="0">
                <a:cs typeface="B Titr" panose="00000700000000000000" pitchFamily="2" charset="-78"/>
              </a:rPr>
              <a:t>.</a:t>
            </a:r>
          </a:p>
          <a:p>
            <a:pPr algn="just" rtl="1"/>
            <a:endParaRPr lang="fa-IR" sz="2400" dirty="0">
              <a:cs typeface="B Titr" panose="00000700000000000000" pitchFamily="2" charset="-78"/>
            </a:endParaRPr>
          </a:p>
          <a:p>
            <a:pPr algn="just" rtl="1"/>
            <a:r>
              <a:rPr lang="fa-IR" sz="2400" dirty="0">
                <a:cs typeface="B Titr" panose="00000700000000000000" pitchFamily="2" charset="-78"/>
              </a:rPr>
              <a:t>مردم با هدف های گوناگون به سفر می روند. شکل زیر برخی از این موارد را نشان </a:t>
            </a:r>
            <a:r>
              <a:rPr lang="fa-IR" sz="2400" dirty="0" smtClean="0">
                <a:cs typeface="B Titr" panose="00000700000000000000" pitchFamily="2" charset="-78"/>
              </a:rPr>
              <a:t>می دهد.</a:t>
            </a:r>
            <a:endParaRPr lang="en-US" sz="2400" dirty="0">
              <a:cs typeface="B Titr" panose="00000700000000000000" pitchFamily="2" charset="-78"/>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242" y="2333625"/>
            <a:ext cx="2308133"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24" y="2074141"/>
            <a:ext cx="2716357" cy="3290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236" y="2395970"/>
            <a:ext cx="2860964" cy="364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3019" y="5210175"/>
            <a:ext cx="2466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8079" y="5847484"/>
            <a:ext cx="2924175"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338581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0243"/>
                                        </p:tgtEl>
                                        <p:attrNameLst>
                                          <p:attrName>style.visibility</p:attrName>
                                        </p:attrNameLst>
                                      </p:cBhvr>
                                      <p:to>
                                        <p:strVal val="visible"/>
                                      </p:to>
                                    </p:set>
                                    <p:animEffect transition="in" filter="wheel(1)">
                                      <p:cBhvr>
                                        <p:cTn id="29" dur="2000"/>
                                        <p:tgtEl>
                                          <p:spTgt spid="10243"/>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0244"/>
                                        </p:tgtEl>
                                        <p:attrNameLst>
                                          <p:attrName>style.visibility</p:attrName>
                                        </p:attrNameLst>
                                      </p:cBhvr>
                                      <p:to>
                                        <p:strVal val="visible"/>
                                      </p:to>
                                    </p:set>
                                    <p:animEffect transition="in" filter="wheel(1)">
                                      <p:cBhvr>
                                        <p:cTn id="34" dur="2000"/>
                                        <p:tgtEl>
                                          <p:spTgt spid="1024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0245"/>
                                        </p:tgtEl>
                                        <p:attrNameLst>
                                          <p:attrName>style.visibility</p:attrName>
                                        </p:attrNameLst>
                                      </p:cBhvr>
                                      <p:to>
                                        <p:strVal val="visible"/>
                                      </p:to>
                                    </p:set>
                                    <p:animEffect transition="in" filter="wheel(1)">
                                      <p:cBhvr>
                                        <p:cTn id="39" dur="2000"/>
                                        <p:tgtEl>
                                          <p:spTgt spid="10245"/>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0246"/>
                                        </p:tgtEl>
                                        <p:attrNameLst>
                                          <p:attrName>style.visibility</p:attrName>
                                        </p:attrNameLst>
                                      </p:cBhvr>
                                      <p:to>
                                        <p:strVal val="visible"/>
                                      </p:to>
                                    </p:set>
                                    <p:animEffect transition="in" filter="wheel(1)">
                                      <p:cBhvr>
                                        <p:cTn id="44" dur="2000"/>
                                        <p:tgtEl>
                                          <p:spTgt spid="1024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0247"/>
                                        </p:tgtEl>
                                        <p:attrNameLst>
                                          <p:attrName>style.visibility</p:attrName>
                                        </p:attrNameLst>
                                      </p:cBhvr>
                                      <p:to>
                                        <p:strVal val="visible"/>
                                      </p:to>
                                    </p:set>
                                    <p:animEffect transition="in" filter="wheel(1)">
                                      <p:cBhvr>
                                        <p:cTn id="49" dur="20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TM01859862[[fn=Urban Pop]]</Template>
  <TotalTime>253</TotalTime>
  <Words>2887</Words>
  <Application>Microsoft Office PowerPoint</Application>
  <PresentationFormat>On-screen Show (4:3)</PresentationFormat>
  <Paragraphs>156</Paragraphs>
  <Slides>71</Slides>
  <Notes>0</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Urban Pop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mohsen.yousefi</dc:creator>
  <cp:lastModifiedBy>MRT</cp:lastModifiedBy>
  <cp:revision>142</cp:revision>
  <dcterms:created xsi:type="dcterms:W3CDTF">2006-08-16T00:00:00Z</dcterms:created>
  <dcterms:modified xsi:type="dcterms:W3CDTF">2017-08-08T14:42:46Z</dcterms:modified>
</cp:coreProperties>
</file>