
<file path=[Content_Types].xml><?xml version="1.0" encoding="utf-8"?>
<Types xmlns="http://schemas.openxmlformats.org/package/2006/content-types">
  <Default Extension="png" ContentType="image/png"/>
  <Default Extension="mp3" ContentType="audio/mpeg"/>
  <Default Extension="mpg" ContentType="video/mpe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Lst>
  <p:notesMasterIdLst>
    <p:notesMasterId r:id="rId43"/>
  </p:notesMasterIdLst>
  <p:handoutMasterIdLst>
    <p:handoutMasterId r:id="rId44"/>
  </p:handoutMasterIdLst>
  <p:sldIdLst>
    <p:sldId id="256" r:id="rId5"/>
    <p:sldId id="257" r:id="rId6"/>
    <p:sldId id="281" r:id="rId7"/>
    <p:sldId id="285" r:id="rId8"/>
    <p:sldId id="286" r:id="rId9"/>
    <p:sldId id="287" r:id="rId10"/>
    <p:sldId id="288" r:id="rId11"/>
    <p:sldId id="289" r:id="rId12"/>
    <p:sldId id="301" r:id="rId13"/>
    <p:sldId id="302" r:id="rId14"/>
    <p:sldId id="303" r:id="rId15"/>
    <p:sldId id="308" r:id="rId16"/>
    <p:sldId id="309" r:id="rId17"/>
    <p:sldId id="310" r:id="rId18"/>
    <p:sldId id="290" r:id="rId19"/>
    <p:sldId id="291" r:id="rId20"/>
    <p:sldId id="304" r:id="rId21"/>
    <p:sldId id="305" r:id="rId22"/>
    <p:sldId id="306" r:id="rId23"/>
    <p:sldId id="307" r:id="rId24"/>
    <p:sldId id="292" r:id="rId25"/>
    <p:sldId id="293" r:id="rId26"/>
    <p:sldId id="294" r:id="rId27"/>
    <p:sldId id="295" r:id="rId28"/>
    <p:sldId id="296" r:id="rId29"/>
    <p:sldId id="297" r:id="rId30"/>
    <p:sldId id="258" r:id="rId31"/>
    <p:sldId id="259" r:id="rId32"/>
    <p:sldId id="260" r:id="rId33"/>
    <p:sldId id="262" r:id="rId34"/>
    <p:sldId id="261" r:id="rId35"/>
    <p:sldId id="269" r:id="rId36"/>
    <p:sldId id="270" r:id="rId37"/>
    <p:sldId id="271" r:id="rId38"/>
    <p:sldId id="272" r:id="rId39"/>
    <p:sldId id="312" r:id="rId40"/>
    <p:sldId id="313" r:id="rId41"/>
    <p:sldId id="267" r:id="rId42"/>
  </p:sldIdLst>
  <p:sldSz cx="12188825"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735510-2625-436A-87BD-F6965726126D}">
          <p14:sldIdLst>
            <p14:sldId id="256"/>
            <p14:sldId id="257"/>
            <p14:sldId id="281"/>
            <p14:sldId id="285"/>
            <p14:sldId id="286"/>
            <p14:sldId id="287"/>
            <p14:sldId id="288"/>
            <p14:sldId id="289"/>
            <p14:sldId id="301"/>
            <p14:sldId id="302"/>
            <p14:sldId id="303"/>
            <p14:sldId id="308"/>
            <p14:sldId id="309"/>
            <p14:sldId id="310"/>
            <p14:sldId id="290"/>
            <p14:sldId id="291"/>
            <p14:sldId id="304"/>
            <p14:sldId id="305"/>
            <p14:sldId id="306"/>
            <p14:sldId id="307"/>
            <p14:sldId id="292"/>
            <p14:sldId id="293"/>
            <p14:sldId id="294"/>
            <p14:sldId id="295"/>
            <p14:sldId id="296"/>
            <p14:sldId id="297"/>
            <p14:sldId id="258"/>
            <p14:sldId id="259"/>
            <p14:sldId id="260"/>
            <p14:sldId id="262"/>
            <p14:sldId id="261"/>
            <p14:sldId id="269"/>
            <p14:sldId id="270"/>
            <p14:sldId id="271"/>
            <p14:sldId id="272"/>
            <p14:sldId id="312"/>
            <p14:sldId id="313"/>
            <p14:sldId id="267"/>
          </p14:sldIdLst>
        </p14:section>
        <p14:section name="Untitled Section" id="{8DB0D545-185D-41C6-B5FC-6492B7002B1E}">
          <p14:sldIdLst/>
        </p14:section>
      </p14:sectionLst>
    </p:ex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9" autoAdjust="0"/>
  </p:normalViewPr>
  <p:slideViewPr>
    <p:cSldViewPr showGuides="1">
      <p:cViewPr varScale="1">
        <p:scale>
          <a:sx n="73" d="100"/>
          <a:sy n="73" d="100"/>
        </p:scale>
        <p:origin x="618" y="7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8/18/2019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8/18/2019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8/18/2019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8/18/2019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1"/>
            <a:ext cx="23044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5936" y="1122363"/>
            <a:ext cx="8789286" cy="2387600"/>
          </a:xfrm>
        </p:spPr>
        <p:txBody>
          <a:bodyPr anchor="b">
            <a:normAutofit/>
          </a:bodyPr>
          <a:lstStyle>
            <a:lvl1pPr algn="l">
              <a:defRPr sz="4799"/>
            </a:lvl1pPr>
          </a:lstStyle>
          <a:p>
            <a:r>
              <a:rPr lang="en-US" smtClean="0"/>
              <a:t>Click to edit Master title style</a:t>
            </a:r>
            <a:endParaRPr lang="en-US" dirty="0"/>
          </a:p>
        </p:txBody>
      </p:sp>
      <p:sp>
        <p:nvSpPr>
          <p:cNvPr id="3" name="Subtitle 2"/>
          <p:cNvSpPr>
            <a:spLocks noGrp="1"/>
          </p:cNvSpPr>
          <p:nvPr>
            <p:ph type="subTitle" idx="1"/>
          </p:nvPr>
        </p:nvSpPr>
        <p:spPr>
          <a:xfrm>
            <a:off x="1875936" y="3602038"/>
            <a:ext cx="8789286" cy="1655762"/>
          </a:xfrm>
        </p:spPr>
        <p:txBody>
          <a:bodyPr>
            <a:normAutofit/>
          </a:bodyPr>
          <a:lstStyle>
            <a:lvl1pPr marL="0" indent="0" algn="l">
              <a:buNone/>
              <a:defRPr sz="1999" cap="all"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5668" y="5410202"/>
            <a:ext cx="2742486" cy="365125"/>
          </a:xfrm>
        </p:spPr>
        <p:txBody>
          <a:bodyPr/>
          <a:lstStyle/>
          <a:p>
            <a:fld id="{48A87A34-81AB-432B-8DAE-1953F412C126}" type="datetimeFigureOut">
              <a:rPr lang="en-US" dirty="0"/>
              <a:t>8/18/2019</a:t>
            </a:fld>
            <a:endParaRPr lang="en-US" dirty="0"/>
          </a:p>
        </p:txBody>
      </p:sp>
      <p:sp>
        <p:nvSpPr>
          <p:cNvPr id="5" name="Footer Placeholder 4"/>
          <p:cNvSpPr>
            <a:spLocks noGrp="1"/>
          </p:cNvSpPr>
          <p:nvPr>
            <p:ph type="ftr" sz="quarter" idx="11"/>
          </p:nvPr>
        </p:nvSpPr>
        <p:spPr>
          <a:xfrm>
            <a:off x="1875936" y="5410202"/>
            <a:ext cx="5123551" cy="365125"/>
          </a:xfrm>
        </p:spPr>
        <p:txBody>
          <a:bodyPr/>
          <a:lstStyle/>
          <a:p>
            <a:endParaRPr lang="en-US" dirty="0"/>
          </a:p>
        </p:txBody>
      </p:sp>
      <p:sp>
        <p:nvSpPr>
          <p:cNvPr id="6" name="Slide Number Placeholder 5"/>
          <p:cNvSpPr>
            <a:spLocks noGrp="1"/>
          </p:cNvSpPr>
          <p:nvPr>
            <p:ph type="sldNum" sz="quarter" idx="12"/>
          </p:nvPr>
        </p:nvSpPr>
        <p:spPr>
          <a:xfrm>
            <a:off x="9894334" y="5410200"/>
            <a:ext cx="77088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6600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dirty="0"/>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28338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4" y="1419227"/>
            <a:ext cx="9903420" cy="2852737"/>
          </a:xfrm>
        </p:spPr>
        <p:txBody>
          <a:bodyPr anchor="b">
            <a:normAutofit/>
          </a:bodyPr>
          <a:lstStyle>
            <a:lvl1pPr>
              <a:defRPr sz="3599"/>
            </a:lvl1pPr>
          </a:lstStyle>
          <a:p>
            <a:r>
              <a:rPr lang="en-US" smtClean="0"/>
              <a:t>Click to edit Master title style</a:t>
            </a:r>
            <a:endParaRPr lang="en-US" dirty="0"/>
          </a:p>
        </p:txBody>
      </p:sp>
      <p:sp>
        <p:nvSpPr>
          <p:cNvPr id="3" name="Text Placeholder 2"/>
          <p:cNvSpPr>
            <a:spLocks noGrp="1"/>
          </p:cNvSpPr>
          <p:nvPr>
            <p:ph type="body" idx="1"/>
          </p:nvPr>
        </p:nvSpPr>
        <p:spPr>
          <a:xfrm>
            <a:off x="1141114" y="4424362"/>
            <a:ext cx="9903420" cy="1374776"/>
          </a:xfrm>
        </p:spPr>
        <p:txBody>
          <a:bodyPr>
            <a:normAutofit/>
          </a:bodyPr>
          <a:lstStyle>
            <a:lvl1pPr marL="0" indent="0">
              <a:buNone/>
              <a:defRPr sz="1799" cap="all" baseline="0">
                <a:solidFill>
                  <a:schemeClr val="tx1">
                    <a:tint val="75000"/>
                  </a:schemeClr>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dirty="0"/>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03853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113" y="2249486"/>
            <a:ext cx="487711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3" y="2249486"/>
            <a:ext cx="487394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F41C87-7AD9-4845-A077-840E4A0F3F06}"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fa-IR" dirty="0"/>
          </a:p>
        </p:txBody>
      </p:sp>
      <p:sp>
        <p:nvSpPr>
          <p:cNvPr id="7" name="Slide Number Placeholder 6"/>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92276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19127"/>
            <a:ext cx="990342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69663" y="2249486"/>
            <a:ext cx="4648572" cy="823912"/>
          </a:xfrm>
        </p:spPr>
        <p:txBody>
          <a:bodyPr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113" y="3073398"/>
            <a:ext cx="487712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41" y="2249485"/>
            <a:ext cx="4645392" cy="823912"/>
          </a:xfrm>
        </p:spPr>
        <p:txBody>
          <a:bodyPr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3073398"/>
            <a:ext cx="487394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fa-IR" dirty="0"/>
          </a:p>
        </p:txBody>
      </p:sp>
      <p:sp>
        <p:nvSpPr>
          <p:cNvPr id="9" name="Slide Number Placeholder 8"/>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51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F41C87-7AD9-4845-A077-840E4A0F3F06}"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41471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14197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07" y="609601"/>
            <a:ext cx="3855033" cy="1639884"/>
          </a:xfrm>
        </p:spPr>
        <p:txBody>
          <a:bodyPr anchor="b"/>
          <a:lstStyle>
            <a:lvl1pPr>
              <a:defRPr sz="3199"/>
            </a:lvl1pPr>
          </a:lstStyle>
          <a:p>
            <a:r>
              <a:rPr lang="en-US" smtClean="0"/>
              <a:t>Click to edit Master title style</a:t>
            </a:r>
            <a:endParaRPr lang="en-US" dirty="0"/>
          </a:p>
        </p:txBody>
      </p:sp>
      <p:sp>
        <p:nvSpPr>
          <p:cNvPr id="3" name="Content Placeholder 2"/>
          <p:cNvSpPr>
            <a:spLocks noGrp="1"/>
          </p:cNvSpPr>
          <p:nvPr>
            <p:ph idx="1"/>
          </p:nvPr>
        </p:nvSpPr>
        <p:spPr>
          <a:xfrm>
            <a:off x="5154858" y="592666"/>
            <a:ext cx="5889675"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407" y="2249486"/>
            <a:ext cx="3855033" cy="3541714"/>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2380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8/18/2019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6" y="609600"/>
            <a:ext cx="5932963" cy="1639886"/>
          </a:xfrm>
        </p:spPr>
        <p:txBody>
          <a:bodyPr anchor="b"/>
          <a:lstStyle>
            <a:lvl1pPr>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78799" y="609602"/>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141113" y="2249486"/>
            <a:ext cx="5932966" cy="3541714"/>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p>
            <a:endParaRPr lang="fa-IR" dirty="0"/>
          </a:p>
        </p:txBody>
      </p:sp>
      <p:sp>
        <p:nvSpPr>
          <p:cNvPr id="7" name="Slide Number Placeholder 6"/>
          <p:cNvSpPr>
            <a:spLocks noGrp="1"/>
          </p:cNvSpPr>
          <p:nvPr>
            <p:ph type="sldNum" sz="quarter" idx="12"/>
          </p:nvPr>
        </p:nvSpPr>
        <p:spPr/>
        <p:txBody>
          <a:bodyPr/>
          <a:lstStyle/>
          <a:p>
            <a:fld id="{2A013F82-EE5E-44EE-A61D-E31C6657F26F}" type="slidenum">
              <a:rPr lang="fa-IR" smtClean="0"/>
              <a:pPr/>
              <a:t>‹#›</a:t>
            </a:fld>
            <a:endParaRPr lang="fa-IR"/>
          </a:p>
        </p:txBody>
      </p:sp>
    </p:spTree>
    <p:extLst>
      <p:ext uri="{BB962C8B-B14F-4D97-AF65-F5344CB8AC3E}">
        <p14:creationId xmlns:p14="http://schemas.microsoft.com/office/powerpoint/2010/main" val="61366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65"/>
            <a:ext cx="9909774" cy="819355"/>
          </a:xfrm>
        </p:spPr>
        <p:txBody>
          <a:bodyPr anchor="b">
            <a:normAutofit/>
          </a:bodyPr>
          <a:lstStyle>
            <a:lvl1pPr>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114" y="606426"/>
            <a:ext cx="9909773"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199"/>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067" y="5124020"/>
            <a:ext cx="9908278" cy="682472"/>
          </a:xfrm>
        </p:spPr>
        <p:txBody>
          <a:bodyPr>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535660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59" y="609600"/>
            <a:ext cx="9903375" cy="3429000"/>
          </a:xfrm>
        </p:spPr>
        <p:txBody>
          <a:bodyPr anchor="ctr">
            <a:normAutofit/>
          </a:bodyPr>
          <a:lstStyle>
            <a:lvl1pPr>
              <a:defRPr sz="3599"/>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113" y="4419600"/>
            <a:ext cx="9901880" cy="1371599"/>
          </a:xfrm>
        </p:spPr>
        <p:txBody>
          <a:bodyPr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87791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748429"/>
          </a:xfrm>
        </p:spPr>
        <p:txBody>
          <a:bodyPr anchor="ctr">
            <a:normAutofit/>
          </a:bodyPr>
          <a:lstStyle>
            <a:lvl1pPr>
              <a:defRPr sz="3599"/>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196" y="3365557"/>
            <a:ext cx="8750020" cy="548968"/>
          </a:xfrm>
        </p:spPr>
        <p:txBody>
          <a:bodyPr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
        <p:nvSpPr>
          <p:cNvPr id="60" name="TextBox 59"/>
          <p:cNvSpPr txBox="1"/>
          <p:nvPr/>
        </p:nvSpPr>
        <p:spPr>
          <a:xfrm>
            <a:off x="903277" y="732394"/>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61" name="TextBox 60"/>
          <p:cNvSpPr txBox="1"/>
          <p:nvPr/>
        </p:nvSpPr>
        <p:spPr>
          <a:xfrm>
            <a:off x="10534626" y="2764972"/>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529571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3" y="2134042"/>
            <a:ext cx="9903421" cy="2511835"/>
          </a:xfrm>
        </p:spPr>
        <p:txBody>
          <a:bodyPr anchor="b">
            <a:normAutofit/>
          </a:bodyPr>
          <a:lstStyle>
            <a:lvl1pPr>
              <a:defRPr sz="3599"/>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067" y="4657655"/>
            <a:ext cx="9901926" cy="1140644"/>
          </a:xfrm>
        </p:spPr>
        <p:txBody>
          <a:bodyPr anchor="t">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07399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16" y="609600"/>
            <a:ext cx="990341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113" y="2674463"/>
            <a:ext cx="319606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625" y="3360263"/>
            <a:ext cx="3207899"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3591" y="2677635"/>
            <a:ext cx="318355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3040" y="3363435"/>
            <a:ext cx="3194998"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0397" y="2674463"/>
            <a:ext cx="319413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0397" y="3360263"/>
            <a:ext cx="3194136"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03F41C87-7AD9-4845-A077-840E4A0F3F06}" type="datetimeFigureOut">
              <a:rPr lang="en-US" smtClean="0"/>
              <a:pPr/>
              <a:t>8/18/2019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354209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4" y="609600"/>
            <a:ext cx="990341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116" y="4404596"/>
            <a:ext cx="3194408"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116" y="2666998"/>
            <a:ext cx="3194408"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116" y="4980859"/>
            <a:ext cx="3194408" cy="817843"/>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7884" y="4404596"/>
            <a:ext cx="3199567"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7884"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6424" y="4980857"/>
            <a:ext cx="3199567" cy="81034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0523" y="4404595"/>
            <a:ext cx="3189910"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0398"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0397" y="4980855"/>
            <a:ext cx="3194136" cy="810345"/>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03F41C87-7AD9-4845-A077-840E4A0F3F06}" type="datetimeFigureOut">
              <a:rPr lang="en-US" smtClean="0"/>
              <a:pPr/>
              <a:t>8/18/2019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009605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42147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6" y="609600"/>
            <a:ext cx="2004489"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113" y="609600"/>
            <a:ext cx="7746572"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3742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88825"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529"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424"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4543"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48813" y="1267731"/>
            <a:ext cx="1691199"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301" y="2091263"/>
            <a:ext cx="9066224" cy="2590800"/>
          </a:xfrm>
        </p:spPr>
        <p:txBody>
          <a:bodyPr tIns="45720" bIns="45720" anchor="ctr">
            <a:noAutofit/>
          </a:bodyPr>
          <a:lstStyle>
            <a:lvl1pPr algn="ctr">
              <a:lnSpc>
                <a:spcPct val="83000"/>
              </a:lnSpc>
              <a:defRPr lang="en-US" sz="7198"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1693" y="4682063"/>
            <a:ext cx="9068486" cy="457201"/>
          </a:xfrm>
        </p:spPr>
        <p:txBody>
          <a:bodyPr>
            <a:normAutofit/>
          </a:bodyPr>
          <a:lstStyle>
            <a:lvl1pPr marL="0" indent="0" algn="ctr">
              <a:spcBef>
                <a:spcPts val="0"/>
              </a:spcBef>
              <a:buNone/>
              <a:defRPr sz="1600" spc="80" baseline="0">
                <a:solidFill>
                  <a:schemeClr val="tx1"/>
                </a:solidFill>
              </a:defRPr>
            </a:lvl1pPr>
            <a:lvl2pPr marL="457063" indent="0" algn="ctr">
              <a:buNone/>
              <a:defRPr sz="1600"/>
            </a:lvl2pPr>
            <a:lvl3pPr marL="914126" indent="0" algn="ctr">
              <a:buNone/>
              <a:defRPr sz="16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7375" y="1341256"/>
            <a:ext cx="1554075" cy="527213"/>
          </a:xfrm>
        </p:spPr>
        <p:txBody>
          <a:bodyPr/>
          <a:lstStyle>
            <a:lvl1pPr algn="ctr">
              <a:defRPr sz="1300" spc="0" baseline="0">
                <a:solidFill>
                  <a:schemeClr val="tx1"/>
                </a:solidFill>
                <a:latin typeface="+mn-lt"/>
              </a:defRPr>
            </a:lvl1pPr>
          </a:lstStyle>
          <a:p>
            <a:fld id="{DDA51639-B2D6-4652-B8C3-1B4C224A7BAF}" type="datetimeFigureOut">
              <a:rPr lang="en-US" dirty="0"/>
              <a:t>8/18/2019</a:t>
            </a:fld>
            <a:endParaRPr lang="en-US" dirty="0"/>
          </a:p>
        </p:txBody>
      </p:sp>
      <p:sp>
        <p:nvSpPr>
          <p:cNvPr id="21" name="Footer Placeholder 20"/>
          <p:cNvSpPr>
            <a:spLocks noGrp="1"/>
          </p:cNvSpPr>
          <p:nvPr>
            <p:ph type="ftr" sz="quarter" idx="11"/>
          </p:nvPr>
        </p:nvSpPr>
        <p:spPr>
          <a:xfrm>
            <a:off x="1453517" y="5211060"/>
            <a:ext cx="5903962"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4678" y="5212080"/>
            <a:ext cx="211133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1263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8/18/2019</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fa-IR" dirty="0"/>
          </a:p>
        </p:txBody>
      </p:sp>
      <p:sp>
        <p:nvSpPr>
          <p:cNvPr id="9" name="Slide Number Placeholder 8"/>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98448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88825"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529"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423"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4543"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48813" y="1267731"/>
            <a:ext cx="1691199"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216" y="2094309"/>
            <a:ext cx="9068486" cy="2587752"/>
          </a:xfrm>
        </p:spPr>
        <p:txBody>
          <a:bodyPr anchor="ctr">
            <a:noAutofit/>
          </a:bodyPr>
          <a:lstStyle>
            <a:lvl1pPr algn="ctr">
              <a:lnSpc>
                <a:spcPct val="83000"/>
              </a:lnSpc>
              <a:defRPr lang="en-US" sz="7198"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217" y="4682062"/>
            <a:ext cx="9068486" cy="457200"/>
          </a:xfrm>
        </p:spPr>
        <p:txBody>
          <a:bodyPr anchor="t">
            <a:normAutofit/>
          </a:bodyPr>
          <a:lstStyle>
            <a:lvl1pPr marL="0" indent="0" algn="ctr">
              <a:buNone/>
              <a:defRPr sz="1600">
                <a:solidFill>
                  <a:schemeClr val="tx1"/>
                </a:solidFill>
                <a:effectLst/>
              </a:defRPr>
            </a:lvl1pPr>
            <a:lvl2pPr marL="457063" indent="0">
              <a:buNone/>
              <a:defRPr sz="16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0422" y="1344502"/>
            <a:ext cx="1554075" cy="530352"/>
          </a:xfrm>
        </p:spPr>
        <p:txBody>
          <a:bodyPr/>
          <a:lstStyle>
            <a:lvl1pPr algn="ctr">
              <a:defRPr lang="en-US" sz="1300" kern="1200" spc="0" baseline="0">
                <a:solidFill>
                  <a:schemeClr val="tx1"/>
                </a:solidFill>
                <a:latin typeface="+mn-lt"/>
                <a:ea typeface="+mn-ea"/>
                <a:cs typeface="+mn-cs"/>
              </a:defRPr>
            </a:lvl1p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a:xfrm>
            <a:off x="1453174" y="5211060"/>
            <a:ext cx="5905486" cy="228600"/>
          </a:xfrm>
        </p:spPr>
        <p:txBody>
          <a:bodyPr/>
          <a:lstStyle>
            <a:lvl1pPr algn="l">
              <a:defRPr/>
            </a:lvl1pPr>
          </a:lstStyle>
          <a:p>
            <a:endParaRPr lang="fa-IR" dirty="0"/>
          </a:p>
        </p:txBody>
      </p:sp>
      <p:sp>
        <p:nvSpPr>
          <p:cNvPr id="6" name="Slide Number Placeholder 5"/>
          <p:cNvSpPr>
            <a:spLocks noGrp="1"/>
          </p:cNvSpPr>
          <p:nvPr>
            <p:ph type="sldNum" sz="quarter" idx="12"/>
          </p:nvPr>
        </p:nvSpPr>
        <p:spPr>
          <a:xfrm>
            <a:off x="8602263" y="5211060"/>
            <a:ext cx="2111714" cy="228600"/>
          </a:xfrm>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28613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522" y="2103120"/>
            <a:ext cx="4753642"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8661" y="2103120"/>
            <a:ext cx="4753642"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F41C87-7AD9-4845-A077-840E4A0F3F06}"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fa-IR" dirty="0"/>
          </a:p>
        </p:txBody>
      </p:sp>
      <p:sp>
        <p:nvSpPr>
          <p:cNvPr id="7" name="Slide Number Placeholder 6"/>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6780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569" y="2074334"/>
            <a:ext cx="4753642" cy="640080"/>
          </a:xfrm>
        </p:spPr>
        <p:txBody>
          <a:bodyPr anchor="ctr">
            <a:normAutofit/>
          </a:bodyPr>
          <a:lstStyle>
            <a:lvl1pPr marL="0" indent="0" algn="ctr">
              <a:spcBef>
                <a:spcPts val="0"/>
              </a:spcBef>
              <a:buNone/>
              <a:defRPr sz="1899" b="0">
                <a:solidFill>
                  <a:schemeClr val="tx2"/>
                </a:solidFill>
                <a:latin typeface="+mn-lt"/>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569" y="2755898"/>
            <a:ext cx="4753642" cy="32004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1708" y="2074334"/>
            <a:ext cx="4753642" cy="640080"/>
          </a:xfrm>
        </p:spPr>
        <p:txBody>
          <a:bodyPr anchor="ctr">
            <a:normAutofit/>
          </a:bodyPr>
          <a:lstStyle>
            <a:lvl1pPr marL="0" indent="0" algn="ctr">
              <a:spcBef>
                <a:spcPts val="0"/>
              </a:spcBef>
              <a:buNone/>
              <a:defRPr sz="1899" b="0">
                <a:solidFill>
                  <a:schemeClr val="tx2"/>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1708" y="2756581"/>
            <a:ext cx="4753642" cy="32004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fa-IR" dirty="0"/>
          </a:p>
        </p:txBody>
      </p:sp>
      <p:sp>
        <p:nvSpPr>
          <p:cNvPr id="9" name="Slide Number Placeholder 8"/>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137158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F41C87-7AD9-4845-A077-840E4A0F3F06}"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27207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814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465" y="237744"/>
            <a:ext cx="852913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7392"/>
            <a:ext cx="2430147" cy="1645920"/>
          </a:xfrm>
        </p:spPr>
        <p:txBody>
          <a:bodyPr anchor="b">
            <a:normAutofit/>
          </a:bodyPr>
          <a:lstStyle>
            <a:lvl1pPr algn="l" defTabSz="914126" rtl="0" eaLnBrk="1" latinLnBrk="0" hangingPunct="1">
              <a:lnSpc>
                <a:spcPct val="90000"/>
              </a:lnSpc>
              <a:spcBef>
                <a:spcPct val="0"/>
              </a:spcBef>
              <a:buNone/>
              <a:defRPr lang="en-US" sz="2799"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621" y="609600"/>
            <a:ext cx="7770376" cy="53340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3979" y="2286000"/>
            <a:ext cx="2430147" cy="3505200"/>
          </a:xfrm>
        </p:spPr>
        <p:txBody>
          <a:bodyPr>
            <a:normAutofit/>
          </a:bodyPr>
          <a:lstStyle>
            <a:lvl1pPr marL="0" indent="0">
              <a:lnSpc>
                <a:spcPct val="110000"/>
              </a:lnSpc>
              <a:spcBef>
                <a:spcPts val="800"/>
              </a:spcBef>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03F41C87-7AD9-4845-A077-840E4A0F3F06}" type="datetimeFigureOut">
              <a:rPr lang="en-US" smtClean="0"/>
              <a:t>8/18/2019</a:t>
            </a:fld>
            <a:endParaRPr lang="en-US"/>
          </a:p>
        </p:txBody>
      </p:sp>
      <p:sp>
        <p:nvSpPr>
          <p:cNvPr id="9" name="Footer Placeholder 8"/>
          <p:cNvSpPr>
            <a:spLocks noGrp="1"/>
          </p:cNvSpPr>
          <p:nvPr>
            <p:ph type="ftr" sz="quarter" idx="11"/>
          </p:nvPr>
        </p:nvSpPr>
        <p:spPr/>
        <p:txBody>
          <a:bodyPr/>
          <a:lstStyle>
            <a:lvl1pPr algn="r">
              <a:defRPr/>
            </a:lvl1pPr>
          </a:lstStyle>
          <a:p>
            <a:endParaRPr lang="fa-IR"/>
          </a:p>
        </p:txBody>
      </p:sp>
      <p:sp>
        <p:nvSpPr>
          <p:cNvPr id="11" name="Slide Number Placeholder 10"/>
          <p:cNvSpPr>
            <a:spLocks noGrp="1"/>
          </p:cNvSpPr>
          <p:nvPr>
            <p:ph type="sldNum" sz="quarter" idx="12"/>
          </p:nvPr>
        </p:nvSpPr>
        <p:spPr>
          <a:xfrm>
            <a:off x="10390970" y="6223002"/>
            <a:ext cx="1462659" cy="274320"/>
          </a:xfrm>
        </p:spPr>
        <p:txBody>
          <a:bodyPr/>
          <a:lstStyle>
            <a:lvl1pPr>
              <a:defRPr>
                <a:solidFill>
                  <a:srgbClr val="FFFFFF"/>
                </a:solidFill>
              </a:defRPr>
            </a:lvl1pPr>
          </a:lstStyle>
          <a:p>
            <a:fld id="{2A013F82-EE5E-44EE-A61D-E31C6657F26F}" type="slidenum">
              <a:rPr lang="fa-IR" smtClean="0"/>
              <a:t>‹#›</a:t>
            </a:fld>
            <a:endParaRPr lang="fa-IR"/>
          </a:p>
        </p:txBody>
      </p:sp>
      <p:sp>
        <p:nvSpPr>
          <p:cNvPr id="12" name="Rectangle 11"/>
          <p:cNvSpPr/>
          <p:nvPr/>
        </p:nvSpPr>
        <p:spPr>
          <a:xfrm>
            <a:off x="9155161"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327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3504"/>
            <a:ext cx="2431671" cy="1645920"/>
          </a:xfrm>
        </p:spPr>
        <p:txBody>
          <a:bodyPr anchor="b">
            <a:noAutofit/>
          </a:bodyPr>
          <a:lstStyle>
            <a:lvl1pPr algn="l">
              <a:defRPr sz="2799"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40" y="237744"/>
            <a:ext cx="8529130" cy="6382512"/>
          </a:xfrm>
          <a:solidFill>
            <a:schemeClr val="accent1">
              <a:lumMod val="60000"/>
              <a:lumOff val="40000"/>
            </a:schemeClr>
          </a:solidFill>
          <a:ln>
            <a:noFill/>
          </a:ln>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9293979" y="2286000"/>
            <a:ext cx="2431671" cy="3502152"/>
          </a:xfrm>
        </p:spPr>
        <p:txBody>
          <a:bodyPr>
            <a:normAutofit/>
          </a:bodyPr>
          <a:lstStyle>
            <a:lvl1pPr marL="0" indent="0" algn="l">
              <a:lnSpc>
                <a:spcPct val="110000"/>
              </a:lnSpc>
              <a:spcBef>
                <a:spcPts val="800"/>
              </a:spcBef>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lvl1pPr marL="0" algn="r" defTabSz="914126"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fa-IR" dirty="0"/>
          </a:p>
        </p:txBody>
      </p:sp>
      <p:sp>
        <p:nvSpPr>
          <p:cNvPr id="7" name="Slide Number Placeholder 6"/>
          <p:cNvSpPr>
            <a:spLocks noGrp="1"/>
          </p:cNvSpPr>
          <p:nvPr>
            <p:ph type="sldNum" sz="quarter" idx="12"/>
          </p:nvPr>
        </p:nvSpPr>
        <p:spPr>
          <a:xfrm>
            <a:off x="10394021" y="6227064"/>
            <a:ext cx="1462659" cy="274320"/>
          </a:xfrm>
        </p:spPr>
        <p:txBody>
          <a:bodyPr/>
          <a:lstStyle>
            <a:lvl1pPr>
              <a:defRPr>
                <a:solidFill>
                  <a:srgbClr val="FFFFFF"/>
                </a:solidFill>
              </a:defRPr>
            </a:lvl1pPr>
          </a:lstStyle>
          <a:p>
            <a:fld id="{2A013F82-EE5E-44EE-A61D-E31C6657F26F}" type="slidenum">
              <a:rPr lang="fa-IR" smtClean="0"/>
              <a:pPr/>
              <a:t>‹#›</a:t>
            </a:fld>
            <a:endParaRPr lang="fa-IR"/>
          </a:p>
        </p:txBody>
      </p:sp>
      <p:sp>
        <p:nvSpPr>
          <p:cNvPr id="10" name="Rectangle 9"/>
          <p:cNvSpPr/>
          <p:nvPr/>
        </p:nvSpPr>
        <p:spPr>
          <a:xfrm>
            <a:off x="9155161"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71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0408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9258" y="762000"/>
            <a:ext cx="2361585"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762000"/>
            <a:ext cx="8075097"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65339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8/18/2019</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88825"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529"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424"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4543"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48813" y="1267731"/>
            <a:ext cx="1691199"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301" y="2091263"/>
            <a:ext cx="9066224" cy="2590800"/>
          </a:xfrm>
        </p:spPr>
        <p:txBody>
          <a:bodyPr tIns="45720" bIns="45720" anchor="ctr">
            <a:noAutofit/>
          </a:bodyPr>
          <a:lstStyle>
            <a:lvl1pPr algn="ctr">
              <a:lnSpc>
                <a:spcPct val="83000"/>
              </a:lnSpc>
              <a:defRPr lang="en-US" sz="7198"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1693" y="4682063"/>
            <a:ext cx="9068486" cy="457201"/>
          </a:xfrm>
        </p:spPr>
        <p:txBody>
          <a:bodyPr>
            <a:normAutofit/>
          </a:bodyPr>
          <a:lstStyle>
            <a:lvl1pPr marL="0" indent="0" algn="ctr">
              <a:spcBef>
                <a:spcPts val="0"/>
              </a:spcBef>
              <a:buNone/>
              <a:defRPr sz="1600" spc="80" baseline="0">
                <a:solidFill>
                  <a:schemeClr val="tx1"/>
                </a:solidFill>
              </a:defRPr>
            </a:lvl1pPr>
            <a:lvl2pPr marL="457063" indent="0" algn="ctr">
              <a:buNone/>
              <a:defRPr sz="1600"/>
            </a:lvl2pPr>
            <a:lvl3pPr marL="914126" indent="0" algn="ctr">
              <a:buNone/>
              <a:defRPr sz="16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7375" y="1341256"/>
            <a:ext cx="1554075" cy="527213"/>
          </a:xfrm>
        </p:spPr>
        <p:txBody>
          <a:bodyPr/>
          <a:lstStyle>
            <a:lvl1pPr algn="ctr">
              <a:defRPr sz="1300" spc="0" baseline="0">
                <a:solidFill>
                  <a:schemeClr val="tx1"/>
                </a:solidFill>
                <a:latin typeface="+mn-lt"/>
              </a:defRPr>
            </a:lvl1pPr>
          </a:lstStyle>
          <a:p>
            <a:fld id="{DDA51639-B2D6-4652-B8C3-1B4C224A7BAF}" type="datetimeFigureOut">
              <a:rPr lang="en-US" dirty="0"/>
              <a:t>8/18/2019</a:t>
            </a:fld>
            <a:endParaRPr lang="en-US" dirty="0"/>
          </a:p>
        </p:txBody>
      </p:sp>
      <p:sp>
        <p:nvSpPr>
          <p:cNvPr id="21" name="Footer Placeholder 20"/>
          <p:cNvSpPr>
            <a:spLocks noGrp="1"/>
          </p:cNvSpPr>
          <p:nvPr>
            <p:ph type="ftr" sz="quarter" idx="11"/>
          </p:nvPr>
        </p:nvSpPr>
        <p:spPr>
          <a:xfrm>
            <a:off x="1453517" y="5211060"/>
            <a:ext cx="5903962"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4678" y="5212080"/>
            <a:ext cx="211133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0296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fa-IR" dirty="0"/>
          </a:p>
        </p:txBody>
      </p:sp>
      <p:sp>
        <p:nvSpPr>
          <p:cNvPr id="9" name="Slide Number Placeholder 8"/>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915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88825"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529"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423"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4543"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48813" y="1267731"/>
            <a:ext cx="1691199"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216" y="2094309"/>
            <a:ext cx="9068486" cy="2587752"/>
          </a:xfrm>
        </p:spPr>
        <p:txBody>
          <a:bodyPr anchor="ctr">
            <a:noAutofit/>
          </a:bodyPr>
          <a:lstStyle>
            <a:lvl1pPr algn="ctr">
              <a:lnSpc>
                <a:spcPct val="83000"/>
              </a:lnSpc>
              <a:defRPr lang="en-US" sz="7198"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217" y="4682062"/>
            <a:ext cx="9068486" cy="457200"/>
          </a:xfrm>
        </p:spPr>
        <p:txBody>
          <a:bodyPr anchor="t">
            <a:normAutofit/>
          </a:bodyPr>
          <a:lstStyle>
            <a:lvl1pPr marL="0" indent="0" algn="ctr">
              <a:buNone/>
              <a:defRPr sz="1600">
                <a:solidFill>
                  <a:schemeClr val="tx1"/>
                </a:solidFill>
                <a:effectLst/>
              </a:defRPr>
            </a:lvl1pPr>
            <a:lvl2pPr marL="457063" indent="0">
              <a:buNone/>
              <a:defRPr sz="16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0422" y="1344502"/>
            <a:ext cx="1554075" cy="530352"/>
          </a:xfrm>
        </p:spPr>
        <p:txBody>
          <a:bodyPr/>
          <a:lstStyle>
            <a:lvl1pPr algn="ctr">
              <a:defRPr lang="en-US" sz="1300" kern="1200" spc="0" baseline="0">
                <a:solidFill>
                  <a:schemeClr val="tx1"/>
                </a:solidFill>
                <a:latin typeface="+mn-lt"/>
                <a:ea typeface="+mn-ea"/>
                <a:cs typeface="+mn-cs"/>
              </a:defRPr>
            </a:lvl1p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a:xfrm>
            <a:off x="1453174" y="5211060"/>
            <a:ext cx="5905486" cy="228600"/>
          </a:xfrm>
        </p:spPr>
        <p:txBody>
          <a:bodyPr/>
          <a:lstStyle>
            <a:lvl1pPr algn="l">
              <a:defRPr/>
            </a:lvl1pPr>
          </a:lstStyle>
          <a:p>
            <a:endParaRPr lang="fa-IR" dirty="0"/>
          </a:p>
        </p:txBody>
      </p:sp>
      <p:sp>
        <p:nvSpPr>
          <p:cNvPr id="6" name="Slide Number Placeholder 5"/>
          <p:cNvSpPr>
            <a:spLocks noGrp="1"/>
          </p:cNvSpPr>
          <p:nvPr>
            <p:ph type="sldNum" sz="quarter" idx="12"/>
          </p:nvPr>
        </p:nvSpPr>
        <p:spPr>
          <a:xfrm>
            <a:off x="8602263" y="5211060"/>
            <a:ext cx="2111714" cy="228600"/>
          </a:xfrm>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1725201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522" y="2103120"/>
            <a:ext cx="4753642"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8661" y="2103120"/>
            <a:ext cx="4753642"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F41C87-7AD9-4845-A077-840E4A0F3F06}"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fa-IR" dirty="0"/>
          </a:p>
        </p:txBody>
      </p:sp>
      <p:sp>
        <p:nvSpPr>
          <p:cNvPr id="7" name="Slide Number Placeholder 6"/>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293333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569" y="2074334"/>
            <a:ext cx="4753642" cy="640080"/>
          </a:xfrm>
        </p:spPr>
        <p:txBody>
          <a:bodyPr anchor="ctr">
            <a:normAutofit/>
          </a:bodyPr>
          <a:lstStyle>
            <a:lvl1pPr marL="0" indent="0" algn="ctr">
              <a:spcBef>
                <a:spcPts val="0"/>
              </a:spcBef>
              <a:buNone/>
              <a:defRPr sz="1899" b="0">
                <a:solidFill>
                  <a:schemeClr val="tx2"/>
                </a:solidFill>
                <a:latin typeface="+mn-lt"/>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569" y="2755898"/>
            <a:ext cx="4753642" cy="32004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1708" y="2074334"/>
            <a:ext cx="4753642" cy="640080"/>
          </a:xfrm>
        </p:spPr>
        <p:txBody>
          <a:bodyPr anchor="ctr">
            <a:normAutofit/>
          </a:bodyPr>
          <a:lstStyle>
            <a:lvl1pPr marL="0" indent="0" algn="ctr">
              <a:spcBef>
                <a:spcPts val="0"/>
              </a:spcBef>
              <a:buNone/>
              <a:defRPr sz="1899" b="0">
                <a:solidFill>
                  <a:schemeClr val="tx2"/>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1708" y="2756581"/>
            <a:ext cx="4753642" cy="32004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fa-IR" dirty="0"/>
          </a:p>
        </p:txBody>
      </p:sp>
      <p:sp>
        <p:nvSpPr>
          <p:cNvPr id="9" name="Slide Number Placeholder 8"/>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424060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F41C87-7AD9-4845-A077-840E4A0F3F06}"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398157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42630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465" y="237744"/>
            <a:ext cx="852913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7392"/>
            <a:ext cx="2430147" cy="1645920"/>
          </a:xfrm>
        </p:spPr>
        <p:txBody>
          <a:bodyPr anchor="b">
            <a:normAutofit/>
          </a:bodyPr>
          <a:lstStyle>
            <a:lvl1pPr algn="l" defTabSz="914126" rtl="0" eaLnBrk="1" latinLnBrk="0" hangingPunct="1">
              <a:lnSpc>
                <a:spcPct val="90000"/>
              </a:lnSpc>
              <a:spcBef>
                <a:spcPct val="0"/>
              </a:spcBef>
              <a:buNone/>
              <a:defRPr lang="en-US" sz="2799"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621" y="609600"/>
            <a:ext cx="7770376" cy="533400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3979" y="2286000"/>
            <a:ext cx="2430147" cy="3505200"/>
          </a:xfrm>
        </p:spPr>
        <p:txBody>
          <a:bodyPr>
            <a:normAutofit/>
          </a:bodyPr>
          <a:lstStyle>
            <a:lvl1pPr marL="0" indent="0">
              <a:lnSpc>
                <a:spcPct val="110000"/>
              </a:lnSpc>
              <a:spcBef>
                <a:spcPts val="800"/>
              </a:spcBef>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03F41C87-7AD9-4845-A077-840E4A0F3F06}" type="datetimeFigureOut">
              <a:rPr lang="en-US" smtClean="0"/>
              <a:t>8/18/2019</a:t>
            </a:fld>
            <a:endParaRPr lang="en-US"/>
          </a:p>
        </p:txBody>
      </p:sp>
      <p:sp>
        <p:nvSpPr>
          <p:cNvPr id="9" name="Footer Placeholder 8"/>
          <p:cNvSpPr>
            <a:spLocks noGrp="1"/>
          </p:cNvSpPr>
          <p:nvPr>
            <p:ph type="ftr" sz="quarter" idx="11"/>
          </p:nvPr>
        </p:nvSpPr>
        <p:spPr/>
        <p:txBody>
          <a:bodyPr/>
          <a:lstStyle>
            <a:lvl1pPr algn="r">
              <a:defRPr/>
            </a:lvl1pPr>
          </a:lstStyle>
          <a:p>
            <a:endParaRPr lang="fa-IR"/>
          </a:p>
        </p:txBody>
      </p:sp>
      <p:sp>
        <p:nvSpPr>
          <p:cNvPr id="11" name="Slide Number Placeholder 10"/>
          <p:cNvSpPr>
            <a:spLocks noGrp="1"/>
          </p:cNvSpPr>
          <p:nvPr>
            <p:ph type="sldNum" sz="quarter" idx="12"/>
          </p:nvPr>
        </p:nvSpPr>
        <p:spPr>
          <a:xfrm>
            <a:off x="10390970" y="6223002"/>
            <a:ext cx="1462659" cy="274320"/>
          </a:xfrm>
        </p:spPr>
        <p:txBody>
          <a:bodyPr/>
          <a:lstStyle>
            <a:lvl1pPr>
              <a:defRPr>
                <a:solidFill>
                  <a:srgbClr val="FFFFFF"/>
                </a:solidFill>
              </a:defRPr>
            </a:lvl1pPr>
          </a:lstStyle>
          <a:p>
            <a:fld id="{2A013F82-EE5E-44EE-A61D-E31C6657F26F}" type="slidenum">
              <a:rPr lang="fa-IR" smtClean="0"/>
              <a:t>‹#›</a:t>
            </a:fld>
            <a:endParaRPr lang="fa-IR"/>
          </a:p>
        </p:txBody>
      </p:sp>
      <p:sp>
        <p:nvSpPr>
          <p:cNvPr id="12" name="Rectangle 11"/>
          <p:cNvSpPr/>
          <p:nvPr/>
        </p:nvSpPr>
        <p:spPr>
          <a:xfrm>
            <a:off x="9155161"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127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3504"/>
            <a:ext cx="2431671" cy="1645920"/>
          </a:xfrm>
        </p:spPr>
        <p:txBody>
          <a:bodyPr anchor="b">
            <a:noAutofit/>
          </a:bodyPr>
          <a:lstStyle>
            <a:lvl1pPr algn="l">
              <a:defRPr sz="2799"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40" y="237744"/>
            <a:ext cx="8529130" cy="6382512"/>
          </a:xfrm>
          <a:solidFill>
            <a:schemeClr val="accent1">
              <a:lumMod val="60000"/>
              <a:lumOff val="40000"/>
            </a:schemeClr>
          </a:solidFill>
          <a:ln>
            <a:noFill/>
          </a:ln>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9293979" y="2286000"/>
            <a:ext cx="2431671" cy="3502152"/>
          </a:xfrm>
        </p:spPr>
        <p:txBody>
          <a:bodyPr>
            <a:normAutofit/>
          </a:bodyPr>
          <a:lstStyle>
            <a:lvl1pPr marL="0" indent="0" algn="l">
              <a:lnSpc>
                <a:spcPct val="110000"/>
              </a:lnSpc>
              <a:spcBef>
                <a:spcPts val="800"/>
              </a:spcBef>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03F41C87-7AD9-4845-A077-840E4A0F3F06}" type="datetimeFigureOut">
              <a:rPr lang="en-US" smtClean="0"/>
              <a:pPr/>
              <a:t>8/18/2019</a:t>
            </a:fld>
            <a:endParaRPr lang="en-US"/>
          </a:p>
        </p:txBody>
      </p:sp>
      <p:sp>
        <p:nvSpPr>
          <p:cNvPr id="6" name="Footer Placeholder 5"/>
          <p:cNvSpPr>
            <a:spLocks noGrp="1"/>
          </p:cNvSpPr>
          <p:nvPr>
            <p:ph type="ftr" sz="quarter" idx="11"/>
          </p:nvPr>
        </p:nvSpPr>
        <p:spPr/>
        <p:txBody>
          <a:bodyPr/>
          <a:lstStyle>
            <a:lvl1pPr marL="0" algn="r" defTabSz="914126"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fa-IR" dirty="0"/>
          </a:p>
        </p:txBody>
      </p:sp>
      <p:sp>
        <p:nvSpPr>
          <p:cNvPr id="7" name="Slide Number Placeholder 6"/>
          <p:cNvSpPr>
            <a:spLocks noGrp="1"/>
          </p:cNvSpPr>
          <p:nvPr>
            <p:ph type="sldNum" sz="quarter" idx="12"/>
          </p:nvPr>
        </p:nvSpPr>
        <p:spPr>
          <a:xfrm>
            <a:off x="10394021" y="6227064"/>
            <a:ext cx="1462659" cy="274320"/>
          </a:xfrm>
        </p:spPr>
        <p:txBody>
          <a:bodyPr/>
          <a:lstStyle>
            <a:lvl1pPr>
              <a:defRPr>
                <a:solidFill>
                  <a:srgbClr val="FFFFFF"/>
                </a:solidFill>
              </a:defRPr>
            </a:lvl1pPr>
          </a:lstStyle>
          <a:p>
            <a:fld id="{2A013F82-EE5E-44EE-A61D-E31C6657F26F}" type="slidenum">
              <a:rPr lang="fa-IR" smtClean="0"/>
              <a:pPr/>
              <a:t>‹#›</a:t>
            </a:fld>
            <a:endParaRPr lang="fa-IR"/>
          </a:p>
        </p:txBody>
      </p:sp>
      <p:sp>
        <p:nvSpPr>
          <p:cNvPr id="10" name="Rectangle 9"/>
          <p:cNvSpPr/>
          <p:nvPr/>
        </p:nvSpPr>
        <p:spPr>
          <a:xfrm>
            <a:off x="9155161"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34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5639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8/18/2019</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9258" y="762000"/>
            <a:ext cx="2361585"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762000"/>
            <a:ext cx="8075097"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013F82-EE5E-44EE-A61D-E31C6657F26F}" type="slidenum">
              <a:rPr lang="fa-IR" smtClean="0"/>
              <a:t>‹#›</a:t>
            </a:fld>
            <a:endParaRPr lang="fa-IR"/>
          </a:p>
        </p:txBody>
      </p:sp>
    </p:spTree>
    <p:extLst>
      <p:ext uri="{BB962C8B-B14F-4D97-AF65-F5344CB8AC3E}">
        <p14:creationId xmlns:p14="http://schemas.microsoft.com/office/powerpoint/2010/main" val="407666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8/18/2019</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8/18/2019</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8/18/2019</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8/18/2019</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8/18/2019</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1"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r" defTabSz="914400" rtl="1"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r" defTabSz="914400" rtl="1"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r" defTabSz="914400" rtl="1"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r" defTabSz="914400" rtl="1"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r" defTabSz="914400" rtl="1"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r" defTabSz="914400" rtl="1"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4" y="1"/>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116" y="618518"/>
            <a:ext cx="990341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15" y="2249487"/>
            <a:ext cx="990341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4979" y="5883277"/>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F41C87-7AD9-4845-A077-840E4A0F3F06}" type="datetimeFigureOut">
              <a:rPr lang="en-US" smtClean="0"/>
              <a:pPr/>
              <a:t>8/18/2019</a:t>
            </a:fld>
            <a:endParaRPr lang="en-US"/>
          </a:p>
        </p:txBody>
      </p:sp>
      <p:sp>
        <p:nvSpPr>
          <p:cNvPr id="5" name="Footer Placeholder 4"/>
          <p:cNvSpPr>
            <a:spLocks noGrp="1"/>
          </p:cNvSpPr>
          <p:nvPr>
            <p:ph type="ftr" sz="quarter" idx="3"/>
          </p:nvPr>
        </p:nvSpPr>
        <p:spPr>
          <a:xfrm>
            <a:off x="1141114" y="5883276"/>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3645" y="5883275"/>
            <a:ext cx="7708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82808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126" rtl="1" eaLnBrk="1" latinLnBrk="0" hangingPunct="1">
        <a:lnSpc>
          <a:spcPct val="90000"/>
        </a:lnSpc>
        <a:spcBef>
          <a:spcPct val="0"/>
        </a:spcBef>
        <a:buNone/>
        <a:defRPr sz="3599" kern="1200" cap="all" baseline="0">
          <a:solidFill>
            <a:schemeClr val="tx1"/>
          </a:solidFill>
          <a:latin typeface="+mj-lt"/>
          <a:ea typeface="+mj-ea"/>
          <a:cs typeface="+mj-cs"/>
        </a:defRPr>
      </a:lvl1pPr>
    </p:titleStyle>
    <p:bodyStyle>
      <a:lvl1pPr marL="228531" indent="-228531" algn="r" defTabSz="914126" rtl="1" eaLnBrk="1" latinLnBrk="0" hangingPunct="1">
        <a:lnSpc>
          <a:spcPct val="120000"/>
        </a:lnSpc>
        <a:spcBef>
          <a:spcPts val="1000"/>
        </a:spcBef>
        <a:buSzPct val="125000"/>
        <a:buFont typeface="Arial" panose="020B0604020202020204" pitchFamily="34" charset="0"/>
        <a:buChar char="•"/>
        <a:defRPr sz="2399" kern="1200">
          <a:solidFill>
            <a:schemeClr val="tx1"/>
          </a:solidFill>
          <a:latin typeface="+mn-lt"/>
          <a:ea typeface="+mn-ea"/>
          <a:cs typeface="+mn-cs"/>
        </a:defRPr>
      </a:lvl1pPr>
      <a:lvl2pPr marL="685594" indent="-228531" algn="r" defTabSz="914126" rtl="1" eaLnBrk="1" latinLnBrk="0" hangingPunct="1">
        <a:lnSpc>
          <a:spcPct val="120000"/>
        </a:lnSpc>
        <a:spcBef>
          <a:spcPts val="500"/>
        </a:spcBef>
        <a:buSzPct val="125000"/>
        <a:buFont typeface="Arial" panose="020B0604020202020204" pitchFamily="34" charset="0"/>
        <a:buChar char="•"/>
        <a:defRPr sz="1999" kern="1200">
          <a:solidFill>
            <a:schemeClr val="tx1"/>
          </a:solidFill>
          <a:latin typeface="+mn-lt"/>
          <a:ea typeface="+mn-ea"/>
          <a:cs typeface="+mn-cs"/>
        </a:defRPr>
      </a:lvl2pPr>
      <a:lvl3pPr marL="1142657" indent="-228531" algn="r" defTabSz="914126" rtl="1" eaLnBrk="1" latinLnBrk="0" hangingPunct="1">
        <a:lnSpc>
          <a:spcPct val="120000"/>
        </a:lnSpc>
        <a:spcBef>
          <a:spcPts val="500"/>
        </a:spcBef>
        <a:buSzPct val="125000"/>
        <a:buFont typeface="Arial" panose="020B0604020202020204" pitchFamily="34" charset="0"/>
        <a:buChar char="•"/>
        <a:defRPr sz="1799" kern="1200">
          <a:solidFill>
            <a:schemeClr val="tx1"/>
          </a:solidFill>
          <a:latin typeface="+mn-lt"/>
          <a:ea typeface="+mn-ea"/>
          <a:cs typeface="+mn-cs"/>
        </a:defRPr>
      </a:lvl3pPr>
      <a:lvl4pPr marL="1599720" indent="-228531" algn="r" defTabSz="914126"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6783" indent="-228531" algn="r" defTabSz="914126"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3846" indent="-228531" algn="r" defTabSz="914126"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0908" indent="-228531" algn="r" defTabSz="914126"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7971" indent="-228531" algn="r" defTabSz="914126"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5034" indent="-228531" algn="r" defTabSz="914126"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126" rtl="1" eaLnBrk="1" latinLnBrk="0" hangingPunct="1">
        <a:defRPr sz="1799" kern="1200">
          <a:solidFill>
            <a:schemeClr val="tx1"/>
          </a:solidFill>
          <a:latin typeface="+mn-lt"/>
          <a:ea typeface="+mn-ea"/>
          <a:cs typeface="+mn-cs"/>
        </a:defRPr>
      </a:lvl1pPr>
      <a:lvl2pPr marL="457063" algn="r" defTabSz="914126" rtl="1" eaLnBrk="1" latinLnBrk="0" hangingPunct="1">
        <a:defRPr sz="1799" kern="1200">
          <a:solidFill>
            <a:schemeClr val="tx1"/>
          </a:solidFill>
          <a:latin typeface="+mn-lt"/>
          <a:ea typeface="+mn-ea"/>
          <a:cs typeface="+mn-cs"/>
        </a:defRPr>
      </a:lvl2pPr>
      <a:lvl3pPr marL="914126" algn="r" defTabSz="914126" rtl="1" eaLnBrk="1" latinLnBrk="0" hangingPunct="1">
        <a:defRPr sz="1799" kern="1200">
          <a:solidFill>
            <a:schemeClr val="tx1"/>
          </a:solidFill>
          <a:latin typeface="+mn-lt"/>
          <a:ea typeface="+mn-ea"/>
          <a:cs typeface="+mn-cs"/>
        </a:defRPr>
      </a:lvl3pPr>
      <a:lvl4pPr marL="1371189" algn="r" defTabSz="914126" rtl="1" eaLnBrk="1" latinLnBrk="0" hangingPunct="1">
        <a:defRPr sz="1799" kern="1200">
          <a:solidFill>
            <a:schemeClr val="tx1"/>
          </a:solidFill>
          <a:latin typeface="+mn-lt"/>
          <a:ea typeface="+mn-ea"/>
          <a:cs typeface="+mn-cs"/>
        </a:defRPr>
      </a:lvl4pPr>
      <a:lvl5pPr marL="1828251" algn="r" defTabSz="914126" rtl="1" eaLnBrk="1" latinLnBrk="0" hangingPunct="1">
        <a:defRPr sz="1799" kern="1200">
          <a:solidFill>
            <a:schemeClr val="tx1"/>
          </a:solidFill>
          <a:latin typeface="+mn-lt"/>
          <a:ea typeface="+mn-ea"/>
          <a:cs typeface="+mn-cs"/>
        </a:defRPr>
      </a:lvl5pPr>
      <a:lvl6pPr marL="2285314" algn="r" defTabSz="914126" rtl="1" eaLnBrk="1" latinLnBrk="0" hangingPunct="1">
        <a:defRPr sz="1799" kern="1200">
          <a:solidFill>
            <a:schemeClr val="tx1"/>
          </a:solidFill>
          <a:latin typeface="+mn-lt"/>
          <a:ea typeface="+mn-ea"/>
          <a:cs typeface="+mn-cs"/>
        </a:defRPr>
      </a:lvl6pPr>
      <a:lvl7pPr marL="2742377" algn="r" defTabSz="914126" rtl="1" eaLnBrk="1" latinLnBrk="0" hangingPunct="1">
        <a:defRPr sz="1799" kern="1200">
          <a:solidFill>
            <a:schemeClr val="tx1"/>
          </a:solidFill>
          <a:latin typeface="+mn-lt"/>
          <a:ea typeface="+mn-ea"/>
          <a:cs typeface="+mn-cs"/>
        </a:defRPr>
      </a:lvl7pPr>
      <a:lvl8pPr marL="3199440" algn="r" defTabSz="914126" rtl="1" eaLnBrk="1" latinLnBrk="0" hangingPunct="1">
        <a:defRPr sz="1799" kern="1200">
          <a:solidFill>
            <a:schemeClr val="tx1"/>
          </a:solidFill>
          <a:latin typeface="+mn-lt"/>
          <a:ea typeface="+mn-ea"/>
          <a:cs typeface="+mn-cs"/>
        </a:defRPr>
      </a:lvl8pPr>
      <a:lvl9pPr marL="3656503" algn="r" defTabSz="914126" rtl="1"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35" y="237744"/>
            <a:ext cx="11719555"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522" y="642594"/>
            <a:ext cx="10055781"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522" y="2103120"/>
            <a:ext cx="10055781"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248" y="6307672"/>
            <a:ext cx="2742486"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3F41C87-7AD9-4845-A077-840E4A0F3F06}" type="datetimeFigureOut">
              <a:rPr lang="en-US" smtClean="0"/>
              <a:pPr/>
              <a:t>8/18/2019</a:t>
            </a:fld>
            <a:endParaRPr lang="en-US"/>
          </a:p>
        </p:txBody>
      </p:sp>
      <p:sp>
        <p:nvSpPr>
          <p:cNvPr id="5" name="Footer Placeholder 4"/>
          <p:cNvSpPr>
            <a:spLocks noGrp="1"/>
          </p:cNvSpPr>
          <p:nvPr>
            <p:ph type="ftr" sz="quarter" idx="3"/>
          </p:nvPr>
        </p:nvSpPr>
        <p:spPr>
          <a:xfrm>
            <a:off x="3489051" y="6307672"/>
            <a:ext cx="5210723"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7153" y="6307672"/>
            <a:ext cx="1462659"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6019919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126" rtl="1" eaLnBrk="1" latinLnBrk="0" hangingPunct="1">
        <a:lnSpc>
          <a:spcPct val="90000"/>
        </a:lnSpc>
        <a:spcBef>
          <a:spcPct val="0"/>
        </a:spcBef>
        <a:buNone/>
        <a:defRPr lang="en-US" sz="4799" kern="1200" cap="none" spc="0" baseline="0" dirty="0">
          <a:solidFill>
            <a:schemeClr val="tx1">
              <a:lumMod val="85000"/>
              <a:lumOff val="15000"/>
            </a:schemeClr>
          </a:solidFill>
          <a:effectLst/>
          <a:latin typeface="+mj-lt"/>
          <a:ea typeface="+mn-ea"/>
          <a:cs typeface="+mn-cs"/>
        </a:defRPr>
      </a:lvl1pPr>
    </p:titleStyle>
    <p:bodyStyle>
      <a:lvl1pPr marL="182825" indent="-182825" algn="r" defTabSz="914126"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799" kern="1200">
          <a:solidFill>
            <a:schemeClr val="tx1"/>
          </a:solidFill>
          <a:latin typeface="+mn-lt"/>
          <a:ea typeface="+mn-ea"/>
          <a:cs typeface="+mn-cs"/>
        </a:defRPr>
      </a:lvl1pPr>
      <a:lvl2pPr marL="457063"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301"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538"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79776"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59952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43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34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25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126" rtl="1" eaLnBrk="1" latinLnBrk="0" hangingPunct="1">
        <a:defRPr sz="1799" kern="1200">
          <a:solidFill>
            <a:schemeClr val="tx1"/>
          </a:solidFill>
          <a:latin typeface="+mn-lt"/>
          <a:ea typeface="+mn-ea"/>
          <a:cs typeface="+mn-cs"/>
        </a:defRPr>
      </a:lvl1pPr>
      <a:lvl2pPr marL="457063" algn="r" defTabSz="914126" rtl="1" eaLnBrk="1" latinLnBrk="0" hangingPunct="1">
        <a:defRPr sz="1799" kern="1200">
          <a:solidFill>
            <a:schemeClr val="tx1"/>
          </a:solidFill>
          <a:latin typeface="+mn-lt"/>
          <a:ea typeface="+mn-ea"/>
          <a:cs typeface="+mn-cs"/>
        </a:defRPr>
      </a:lvl2pPr>
      <a:lvl3pPr marL="914126" algn="r" defTabSz="914126" rtl="1" eaLnBrk="1" latinLnBrk="0" hangingPunct="1">
        <a:defRPr sz="1799" kern="1200">
          <a:solidFill>
            <a:schemeClr val="tx1"/>
          </a:solidFill>
          <a:latin typeface="+mn-lt"/>
          <a:ea typeface="+mn-ea"/>
          <a:cs typeface="+mn-cs"/>
        </a:defRPr>
      </a:lvl3pPr>
      <a:lvl4pPr marL="1371189" algn="r" defTabSz="914126" rtl="1" eaLnBrk="1" latinLnBrk="0" hangingPunct="1">
        <a:defRPr sz="1799" kern="1200">
          <a:solidFill>
            <a:schemeClr val="tx1"/>
          </a:solidFill>
          <a:latin typeface="+mn-lt"/>
          <a:ea typeface="+mn-ea"/>
          <a:cs typeface="+mn-cs"/>
        </a:defRPr>
      </a:lvl4pPr>
      <a:lvl5pPr marL="1828251" algn="r" defTabSz="914126" rtl="1" eaLnBrk="1" latinLnBrk="0" hangingPunct="1">
        <a:defRPr sz="1799" kern="1200">
          <a:solidFill>
            <a:schemeClr val="tx1"/>
          </a:solidFill>
          <a:latin typeface="+mn-lt"/>
          <a:ea typeface="+mn-ea"/>
          <a:cs typeface="+mn-cs"/>
        </a:defRPr>
      </a:lvl5pPr>
      <a:lvl6pPr marL="2285314" algn="r" defTabSz="914126" rtl="1" eaLnBrk="1" latinLnBrk="0" hangingPunct="1">
        <a:defRPr sz="1799" kern="1200">
          <a:solidFill>
            <a:schemeClr val="tx1"/>
          </a:solidFill>
          <a:latin typeface="+mn-lt"/>
          <a:ea typeface="+mn-ea"/>
          <a:cs typeface="+mn-cs"/>
        </a:defRPr>
      </a:lvl6pPr>
      <a:lvl7pPr marL="2742377" algn="r" defTabSz="914126" rtl="1" eaLnBrk="1" latinLnBrk="0" hangingPunct="1">
        <a:defRPr sz="1799" kern="1200">
          <a:solidFill>
            <a:schemeClr val="tx1"/>
          </a:solidFill>
          <a:latin typeface="+mn-lt"/>
          <a:ea typeface="+mn-ea"/>
          <a:cs typeface="+mn-cs"/>
        </a:defRPr>
      </a:lvl7pPr>
      <a:lvl8pPr marL="3199440" algn="r" defTabSz="914126" rtl="1" eaLnBrk="1" latinLnBrk="0" hangingPunct="1">
        <a:defRPr sz="1799" kern="1200">
          <a:solidFill>
            <a:schemeClr val="tx1"/>
          </a:solidFill>
          <a:latin typeface="+mn-lt"/>
          <a:ea typeface="+mn-ea"/>
          <a:cs typeface="+mn-cs"/>
        </a:defRPr>
      </a:lvl8pPr>
      <a:lvl9pPr marL="3656503" algn="r" defTabSz="914126" rtl="1"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35" y="237744"/>
            <a:ext cx="11719555"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522" y="642594"/>
            <a:ext cx="10055781"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522" y="2103120"/>
            <a:ext cx="10055781"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248" y="6307672"/>
            <a:ext cx="2742486"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3F41C87-7AD9-4845-A077-840E4A0F3F06}" type="datetimeFigureOut">
              <a:rPr lang="en-US" smtClean="0"/>
              <a:pPr/>
              <a:t>8/18/2019</a:t>
            </a:fld>
            <a:endParaRPr lang="en-US"/>
          </a:p>
        </p:txBody>
      </p:sp>
      <p:sp>
        <p:nvSpPr>
          <p:cNvPr id="5" name="Footer Placeholder 4"/>
          <p:cNvSpPr>
            <a:spLocks noGrp="1"/>
          </p:cNvSpPr>
          <p:nvPr>
            <p:ph type="ftr" sz="quarter" idx="3"/>
          </p:nvPr>
        </p:nvSpPr>
        <p:spPr>
          <a:xfrm>
            <a:off x="3489051" y="6307672"/>
            <a:ext cx="5210723"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7153" y="6307672"/>
            <a:ext cx="1462659"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2191638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126" rtl="1" eaLnBrk="1" latinLnBrk="0" hangingPunct="1">
        <a:lnSpc>
          <a:spcPct val="90000"/>
        </a:lnSpc>
        <a:spcBef>
          <a:spcPct val="0"/>
        </a:spcBef>
        <a:buNone/>
        <a:defRPr lang="en-US" sz="4799" kern="1200" cap="none" spc="0" baseline="0" dirty="0">
          <a:solidFill>
            <a:schemeClr val="tx1">
              <a:lumMod val="85000"/>
              <a:lumOff val="15000"/>
            </a:schemeClr>
          </a:solidFill>
          <a:effectLst/>
          <a:latin typeface="+mj-lt"/>
          <a:ea typeface="+mn-ea"/>
          <a:cs typeface="+mn-cs"/>
        </a:defRPr>
      </a:lvl1pPr>
    </p:titleStyle>
    <p:bodyStyle>
      <a:lvl1pPr marL="182825" indent="-182825" algn="r" defTabSz="914126"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799" kern="1200">
          <a:solidFill>
            <a:schemeClr val="tx1"/>
          </a:solidFill>
          <a:latin typeface="+mn-lt"/>
          <a:ea typeface="+mn-ea"/>
          <a:cs typeface="+mn-cs"/>
        </a:defRPr>
      </a:lvl1pPr>
      <a:lvl2pPr marL="457063"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301"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538"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79776" indent="-182825"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59952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43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34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250" indent="-228531" algn="r" defTabSz="914126"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126" rtl="1" eaLnBrk="1" latinLnBrk="0" hangingPunct="1">
        <a:defRPr sz="1799" kern="1200">
          <a:solidFill>
            <a:schemeClr val="tx1"/>
          </a:solidFill>
          <a:latin typeface="+mn-lt"/>
          <a:ea typeface="+mn-ea"/>
          <a:cs typeface="+mn-cs"/>
        </a:defRPr>
      </a:lvl1pPr>
      <a:lvl2pPr marL="457063" algn="r" defTabSz="914126" rtl="1" eaLnBrk="1" latinLnBrk="0" hangingPunct="1">
        <a:defRPr sz="1799" kern="1200">
          <a:solidFill>
            <a:schemeClr val="tx1"/>
          </a:solidFill>
          <a:latin typeface="+mn-lt"/>
          <a:ea typeface="+mn-ea"/>
          <a:cs typeface="+mn-cs"/>
        </a:defRPr>
      </a:lvl2pPr>
      <a:lvl3pPr marL="914126" algn="r" defTabSz="914126" rtl="1" eaLnBrk="1" latinLnBrk="0" hangingPunct="1">
        <a:defRPr sz="1799" kern="1200">
          <a:solidFill>
            <a:schemeClr val="tx1"/>
          </a:solidFill>
          <a:latin typeface="+mn-lt"/>
          <a:ea typeface="+mn-ea"/>
          <a:cs typeface="+mn-cs"/>
        </a:defRPr>
      </a:lvl3pPr>
      <a:lvl4pPr marL="1371189" algn="r" defTabSz="914126" rtl="1" eaLnBrk="1" latinLnBrk="0" hangingPunct="1">
        <a:defRPr sz="1799" kern="1200">
          <a:solidFill>
            <a:schemeClr val="tx1"/>
          </a:solidFill>
          <a:latin typeface="+mn-lt"/>
          <a:ea typeface="+mn-ea"/>
          <a:cs typeface="+mn-cs"/>
        </a:defRPr>
      </a:lvl4pPr>
      <a:lvl5pPr marL="1828251" algn="r" defTabSz="914126" rtl="1" eaLnBrk="1" latinLnBrk="0" hangingPunct="1">
        <a:defRPr sz="1799" kern="1200">
          <a:solidFill>
            <a:schemeClr val="tx1"/>
          </a:solidFill>
          <a:latin typeface="+mn-lt"/>
          <a:ea typeface="+mn-ea"/>
          <a:cs typeface="+mn-cs"/>
        </a:defRPr>
      </a:lvl5pPr>
      <a:lvl6pPr marL="2285314" algn="r" defTabSz="914126" rtl="1" eaLnBrk="1" latinLnBrk="0" hangingPunct="1">
        <a:defRPr sz="1799" kern="1200">
          <a:solidFill>
            <a:schemeClr val="tx1"/>
          </a:solidFill>
          <a:latin typeface="+mn-lt"/>
          <a:ea typeface="+mn-ea"/>
          <a:cs typeface="+mn-cs"/>
        </a:defRPr>
      </a:lvl6pPr>
      <a:lvl7pPr marL="2742377" algn="r" defTabSz="914126" rtl="1" eaLnBrk="1" latinLnBrk="0" hangingPunct="1">
        <a:defRPr sz="1799" kern="1200">
          <a:solidFill>
            <a:schemeClr val="tx1"/>
          </a:solidFill>
          <a:latin typeface="+mn-lt"/>
          <a:ea typeface="+mn-ea"/>
          <a:cs typeface="+mn-cs"/>
        </a:defRPr>
      </a:lvl7pPr>
      <a:lvl8pPr marL="3199440" algn="r" defTabSz="914126" rtl="1" eaLnBrk="1" latinLnBrk="0" hangingPunct="1">
        <a:defRPr sz="1799" kern="1200">
          <a:solidFill>
            <a:schemeClr val="tx1"/>
          </a:solidFill>
          <a:latin typeface="+mn-lt"/>
          <a:ea typeface="+mn-ea"/>
          <a:cs typeface="+mn-cs"/>
        </a:defRPr>
      </a:lvl8pPr>
      <a:lvl9pPr marL="3656503" algn="r" defTabSz="914126" rtl="1"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microsoft.com/office/2007/relationships/media" Target="../media/media2.mp3"/><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درس : هفتم</a:t>
            </a:r>
            <a:endParaRPr lang="fa-IR" dirty="0"/>
          </a:p>
        </p:txBody>
      </p:sp>
      <p:sp>
        <p:nvSpPr>
          <p:cNvPr id="3" name="Subtitle 2"/>
          <p:cNvSpPr>
            <a:spLocks noGrp="1"/>
          </p:cNvSpPr>
          <p:nvPr>
            <p:ph type="subTitle" idx="1"/>
          </p:nvPr>
        </p:nvSpPr>
        <p:spPr/>
        <p:txBody>
          <a:bodyPr>
            <a:normAutofit/>
          </a:bodyPr>
          <a:lstStyle/>
          <a:p>
            <a:r>
              <a:rPr lang="fa-IR" sz="4400" dirty="0" smtClean="0">
                <a:solidFill>
                  <a:srgbClr val="FFFF00"/>
                </a:solidFill>
                <a:latin typeface="Andalus" panose="02020603050405020304" pitchFamily="18" charset="-78"/>
                <a:cs typeface="Andalus" panose="02020603050405020304" pitchFamily="18" charset="-78"/>
              </a:rPr>
              <a:t>فرجام کار</a:t>
            </a:r>
            <a:endParaRPr lang="fa-IR" sz="4400" dirty="0">
              <a:solidFill>
                <a:srgbClr val="FFFF0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4726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100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Rectangle 1"/>
          <p:cNvSpPr/>
          <p:nvPr/>
        </p:nvSpPr>
        <p:spPr>
          <a:xfrm>
            <a:off x="8600654" y="2092000"/>
            <a:ext cx="2901000" cy="487251"/>
          </a:xfrm>
          <a:prstGeom prst="rect">
            <a:avLst/>
          </a:prstGeom>
        </p:spPr>
        <p:txBody>
          <a:bodyPr wrap="none">
            <a:spAutoFit/>
          </a:bodyPr>
          <a:lstStyle/>
          <a:p>
            <a:pPr algn="r" rtl="1">
              <a:lnSpc>
                <a:spcPct val="107000"/>
              </a:lnSpc>
              <a:spcAft>
                <a:spcPts val="800"/>
              </a:spcAft>
            </a:pPr>
            <a:r>
              <a:rPr lang="fa-IR" sz="2399" b="1" dirty="0">
                <a:solidFill>
                  <a:schemeClr val="accent1">
                    <a:lumMod val="75000"/>
                  </a:schemeClr>
                </a:solidFill>
                <a:latin typeface="Calibri" panose="020F0502020204030204" pitchFamily="34" charset="0"/>
                <a:ea typeface="Calibri" panose="020F0502020204030204" pitchFamily="34" charset="0"/>
                <a:cs typeface="B Nazanin" panose="00000400000000000000" pitchFamily="2" charset="-78"/>
              </a:rPr>
              <a:t>جایگاه نیکوکاران (بهشت)</a:t>
            </a:r>
            <a:endParaRPr lang="en-US" sz="2399" dirty="0">
              <a:solidFill>
                <a:schemeClr val="accent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048595" name="Rectangle 3"/>
          <p:cNvSpPr/>
          <p:nvPr/>
        </p:nvSpPr>
        <p:spPr>
          <a:xfrm>
            <a:off x="9416369" y="3487207"/>
            <a:ext cx="1817653" cy="461417"/>
          </a:xfrm>
          <a:prstGeom prst="rect">
            <a:avLst/>
          </a:prstGeom>
        </p:spPr>
        <p:txBody>
          <a:bodyPr wrap="none">
            <a:spAutoFit/>
          </a:bodyPr>
          <a:lstStyle/>
          <a:p>
            <a:r>
              <a:rPr lang="fa-IR" sz="2399" b="1" dirty="0">
                <a:latin typeface="Calibri" panose="020F0502020204030204" pitchFamily="34" charset="0"/>
                <a:ea typeface="Calibri" panose="020F0502020204030204" pitchFamily="34" charset="0"/>
                <a:cs typeface="B Nazanin" panose="00000400000000000000" pitchFamily="2" charset="-78"/>
              </a:rPr>
              <a:t>- درهای بهشت</a:t>
            </a:r>
            <a:endParaRPr lang="en-US" sz="2399" b="1" dirty="0"/>
          </a:p>
        </p:txBody>
      </p:sp>
      <p:cxnSp>
        <p:nvCxnSpPr>
          <p:cNvPr id="3145728" name="Straight Connector 4"/>
          <p:cNvCxnSpPr>
            <a:cxnSpLocks/>
          </p:cNvCxnSpPr>
          <p:nvPr/>
        </p:nvCxnSpPr>
        <p:spPr>
          <a:xfrm flipH="1" flipV="1">
            <a:off x="8855943" y="3286162"/>
            <a:ext cx="560428" cy="415640"/>
          </a:xfrm>
          <a:prstGeom prst="line">
            <a:avLst/>
          </a:prstGeom>
        </p:spPr>
        <p:style>
          <a:lnRef idx="1">
            <a:schemeClr val="dk1"/>
          </a:lnRef>
          <a:fillRef idx="0">
            <a:schemeClr val="dk1"/>
          </a:fillRef>
          <a:effectRef idx="0">
            <a:schemeClr val="dk1"/>
          </a:effectRef>
          <a:fontRef idx="minor">
            <a:schemeClr val="tx1"/>
          </a:fontRef>
        </p:style>
      </p:cxnSp>
      <p:cxnSp>
        <p:nvCxnSpPr>
          <p:cNvPr id="3145729" name="Straight Connector 5"/>
          <p:cNvCxnSpPr>
            <a:cxnSpLocks/>
          </p:cNvCxnSpPr>
          <p:nvPr/>
        </p:nvCxnSpPr>
        <p:spPr>
          <a:xfrm flipH="1">
            <a:off x="8741673" y="3698627"/>
            <a:ext cx="674698" cy="16049"/>
          </a:xfrm>
          <a:prstGeom prst="line">
            <a:avLst/>
          </a:prstGeom>
        </p:spPr>
        <p:style>
          <a:lnRef idx="1">
            <a:schemeClr val="dk1"/>
          </a:lnRef>
          <a:fillRef idx="0">
            <a:schemeClr val="dk1"/>
          </a:fillRef>
          <a:effectRef idx="0">
            <a:schemeClr val="dk1"/>
          </a:effectRef>
          <a:fontRef idx="minor">
            <a:schemeClr val="tx1"/>
          </a:fontRef>
        </p:style>
      </p:cxnSp>
      <p:cxnSp>
        <p:nvCxnSpPr>
          <p:cNvPr id="3145730" name="Straight Connector 6"/>
          <p:cNvCxnSpPr>
            <a:cxnSpLocks/>
          </p:cNvCxnSpPr>
          <p:nvPr/>
        </p:nvCxnSpPr>
        <p:spPr>
          <a:xfrm flipH="1">
            <a:off x="8855943" y="3699262"/>
            <a:ext cx="560427" cy="443927"/>
          </a:xfrm>
          <a:prstGeom prst="line">
            <a:avLst/>
          </a:prstGeom>
        </p:spPr>
        <p:style>
          <a:lnRef idx="1">
            <a:schemeClr val="dk1"/>
          </a:lnRef>
          <a:fillRef idx="0">
            <a:schemeClr val="dk1"/>
          </a:fillRef>
          <a:effectRef idx="0">
            <a:schemeClr val="dk1"/>
          </a:effectRef>
          <a:fontRef idx="minor">
            <a:schemeClr val="tx1"/>
          </a:fontRef>
        </p:style>
      </p:cxnSp>
      <p:sp>
        <p:nvSpPr>
          <p:cNvPr id="1048596" name="Rectangle 16"/>
          <p:cNvSpPr/>
          <p:nvPr/>
        </p:nvSpPr>
        <p:spPr>
          <a:xfrm>
            <a:off x="7357942" y="2999674"/>
            <a:ext cx="1484315" cy="399877"/>
          </a:xfrm>
          <a:prstGeom prst="rect">
            <a:avLst/>
          </a:prstGeom>
        </p:spPr>
        <p:txBody>
          <a:bodyPr wrap="none">
            <a:spAutoFit/>
          </a:bodyPr>
          <a:lstStyle/>
          <a:p>
            <a:r>
              <a:rPr lang="fa-IR" sz="1999" b="1">
                <a:solidFill>
                  <a:srgbClr val="FF0000"/>
                </a:solidFill>
                <a:latin typeface="Calibri" panose="020F0502020204030204" pitchFamily="34" charset="0"/>
                <a:ea typeface="Calibri" panose="020F0502020204030204" pitchFamily="34" charset="0"/>
                <a:cs typeface="B Nazanin" panose="00000400000000000000" pitchFamily="2" charset="-78"/>
              </a:rPr>
              <a:t>هشت </a:t>
            </a:r>
            <a:r>
              <a:rPr lang="fa-IR" sz="1999" b="1">
                <a:latin typeface="Calibri" panose="020F0502020204030204" pitchFamily="34" charset="0"/>
                <a:ea typeface="Calibri" panose="020F0502020204030204" pitchFamily="34" charset="0"/>
                <a:cs typeface="B Nazanin" panose="00000400000000000000" pitchFamily="2" charset="-78"/>
              </a:rPr>
              <a:t>در دارد. </a:t>
            </a:r>
            <a:endParaRPr lang="en-US" sz="1999" b="1" dirty="0"/>
          </a:p>
        </p:txBody>
      </p:sp>
      <p:sp>
        <p:nvSpPr>
          <p:cNvPr id="1048597" name="Rectangle 17"/>
          <p:cNvSpPr/>
          <p:nvPr/>
        </p:nvSpPr>
        <p:spPr>
          <a:xfrm>
            <a:off x="3183027" y="3498624"/>
            <a:ext cx="5614178"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یک در مخصوص پیامبران و صدیقان، یک در مخصوص شهیدان.</a:t>
            </a:r>
            <a:endParaRPr lang="en-US" sz="1999" b="1" dirty="0"/>
          </a:p>
        </p:txBody>
      </p:sp>
      <p:sp>
        <p:nvSpPr>
          <p:cNvPr id="1048598" name="Rectangle 18"/>
          <p:cNvSpPr/>
          <p:nvPr/>
        </p:nvSpPr>
        <p:spPr>
          <a:xfrm>
            <a:off x="3713204" y="4038057"/>
            <a:ext cx="5109363"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آمادة پذیرایی و استقبال و به روی خود گشوده می بینند. </a:t>
            </a:r>
            <a:endParaRPr lang="en-US" sz="1999" b="1" dirty="0"/>
          </a:p>
        </p:txBody>
      </p:sp>
      <p:sp>
        <p:nvSpPr>
          <p:cNvPr id="1048599" name="Rectangle 19"/>
          <p:cNvSpPr/>
          <p:nvPr/>
        </p:nvSpPr>
        <p:spPr>
          <a:xfrm>
            <a:off x="9283356" y="5501220"/>
            <a:ext cx="1950667" cy="461417"/>
          </a:xfrm>
          <a:prstGeom prst="rect">
            <a:avLst/>
          </a:prstGeom>
        </p:spPr>
        <p:txBody>
          <a:bodyPr wrap="none">
            <a:spAutoFit/>
          </a:bodyPr>
          <a:lstStyle/>
          <a:p>
            <a:r>
              <a:rPr lang="fa-IR" sz="2399" b="1" dirty="0">
                <a:latin typeface="Calibri" panose="020F0502020204030204" pitchFamily="34" charset="0"/>
                <a:ea typeface="Calibri" panose="020F0502020204030204" pitchFamily="34" charset="0"/>
                <a:cs typeface="B Nazanin" panose="00000400000000000000" pitchFamily="2" charset="-78"/>
              </a:rPr>
              <a:t>- سخن بهشتیان</a:t>
            </a:r>
            <a:endParaRPr lang="en-US" sz="2399" b="1" dirty="0"/>
          </a:p>
        </p:txBody>
      </p:sp>
      <p:cxnSp>
        <p:nvCxnSpPr>
          <p:cNvPr id="3145731" name="Straight Connector 20"/>
          <p:cNvCxnSpPr>
            <a:cxnSpLocks/>
          </p:cNvCxnSpPr>
          <p:nvPr/>
        </p:nvCxnSpPr>
        <p:spPr>
          <a:xfrm flipH="1" flipV="1">
            <a:off x="8842257" y="5400161"/>
            <a:ext cx="440463" cy="349825"/>
          </a:xfrm>
          <a:prstGeom prst="line">
            <a:avLst/>
          </a:prstGeom>
        </p:spPr>
        <p:style>
          <a:lnRef idx="1">
            <a:schemeClr val="dk1"/>
          </a:lnRef>
          <a:fillRef idx="0">
            <a:schemeClr val="dk1"/>
          </a:fillRef>
          <a:effectRef idx="0">
            <a:schemeClr val="dk1"/>
          </a:effectRef>
          <a:fontRef idx="minor">
            <a:schemeClr val="tx1"/>
          </a:fontRef>
        </p:style>
      </p:cxnSp>
      <p:cxnSp>
        <p:nvCxnSpPr>
          <p:cNvPr id="3145732" name="Straight Connector 21"/>
          <p:cNvCxnSpPr>
            <a:cxnSpLocks/>
          </p:cNvCxnSpPr>
          <p:nvPr/>
        </p:nvCxnSpPr>
        <p:spPr>
          <a:xfrm flipH="1">
            <a:off x="8974732" y="5739828"/>
            <a:ext cx="308623" cy="222809"/>
          </a:xfrm>
          <a:prstGeom prst="line">
            <a:avLst/>
          </a:prstGeom>
        </p:spPr>
        <p:style>
          <a:lnRef idx="1">
            <a:schemeClr val="dk1"/>
          </a:lnRef>
          <a:fillRef idx="0">
            <a:schemeClr val="dk1"/>
          </a:fillRef>
          <a:effectRef idx="0">
            <a:schemeClr val="dk1"/>
          </a:effectRef>
          <a:fontRef idx="minor">
            <a:schemeClr val="tx1"/>
          </a:fontRef>
        </p:style>
      </p:cxnSp>
      <p:sp>
        <p:nvSpPr>
          <p:cNvPr id="1048600" name="Rectangle 28"/>
          <p:cNvSpPr/>
          <p:nvPr/>
        </p:nvSpPr>
        <p:spPr>
          <a:xfrm>
            <a:off x="2436086" y="5153867"/>
            <a:ext cx="6397842"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خدای را سپاس: به وعدة خود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وفا </a:t>
            </a:r>
            <a:r>
              <a:rPr lang="fa-IR" sz="1999" b="1" dirty="0">
                <a:latin typeface="Calibri" panose="020F0502020204030204" pitchFamily="34" charset="0"/>
                <a:ea typeface="Calibri" panose="020F0502020204030204" pitchFamily="34" charset="0"/>
                <a:cs typeface="B Nazanin" panose="00000400000000000000" pitchFamily="2" charset="-78"/>
              </a:rPr>
              <a:t>کرد و این جایگاه زیبا را به ما عطا کرد. </a:t>
            </a:r>
            <a:endParaRPr lang="en-US" sz="1999" b="1" dirty="0"/>
          </a:p>
        </p:txBody>
      </p:sp>
      <p:sp>
        <p:nvSpPr>
          <p:cNvPr id="1048601" name="Rectangle 29"/>
          <p:cNvSpPr/>
          <p:nvPr/>
        </p:nvSpPr>
        <p:spPr>
          <a:xfrm>
            <a:off x="4658358" y="5768467"/>
            <a:ext cx="4080503" cy="421416"/>
          </a:xfrm>
          <a:prstGeom prst="rect">
            <a:avLst/>
          </a:prstGeom>
        </p:spPr>
        <p:txBody>
          <a:bodyPr wrap="none">
            <a:spAutoFit/>
          </a:bodyPr>
          <a:lstStyle/>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با خدا هم صحبت اند: خدایا! تو پاک و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منزّهی</a:t>
            </a:r>
            <a:r>
              <a:rPr lang="fa-IR" sz="1999" b="1" dirty="0">
                <a:latin typeface="Calibri" panose="020F0502020204030204" pitchFamily="34" charset="0"/>
                <a:ea typeface="Calibri" panose="020F0502020204030204" pitchFamily="34" charset="0"/>
                <a:cs typeface="B Nazanin" panose="00000400000000000000" pitchFamily="2" charset="-78"/>
              </a:rPr>
              <a:t>.</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973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Rectangle 1"/>
          <p:cNvSpPr/>
          <p:nvPr/>
        </p:nvSpPr>
        <p:spPr>
          <a:xfrm>
            <a:off x="9273604" y="2958707"/>
            <a:ext cx="2195863" cy="461417"/>
          </a:xfrm>
          <a:prstGeom prst="rect">
            <a:avLst/>
          </a:prstGeom>
        </p:spPr>
        <p:txBody>
          <a:bodyPr wrap="none">
            <a:spAutoFit/>
          </a:bodyPr>
          <a:lstStyle/>
          <a:p>
            <a:r>
              <a:rPr lang="fa-IR" sz="2399" b="1" dirty="0">
                <a:latin typeface="Calibri" panose="020F0502020204030204" pitchFamily="34" charset="0"/>
                <a:ea typeface="Calibri" panose="020F0502020204030204" pitchFamily="34" charset="0"/>
                <a:cs typeface="B Nazanin" panose="00000400000000000000" pitchFamily="2" charset="-78"/>
              </a:rPr>
              <a:t>- نعمت­های بهشت </a:t>
            </a:r>
            <a:endParaRPr lang="en-US" sz="2399" b="1" dirty="0"/>
          </a:p>
        </p:txBody>
      </p:sp>
      <p:cxnSp>
        <p:nvCxnSpPr>
          <p:cNvPr id="3145733" name="Straight Connector 2"/>
          <p:cNvCxnSpPr>
            <a:cxnSpLocks/>
          </p:cNvCxnSpPr>
          <p:nvPr/>
        </p:nvCxnSpPr>
        <p:spPr>
          <a:xfrm flipH="1" flipV="1">
            <a:off x="8770241" y="2829081"/>
            <a:ext cx="502094" cy="351838"/>
          </a:xfrm>
          <a:prstGeom prst="line">
            <a:avLst/>
          </a:prstGeom>
        </p:spPr>
        <p:style>
          <a:lnRef idx="1">
            <a:schemeClr val="dk1"/>
          </a:lnRef>
          <a:fillRef idx="0">
            <a:schemeClr val="dk1"/>
          </a:fillRef>
          <a:effectRef idx="0">
            <a:schemeClr val="dk1"/>
          </a:effectRef>
          <a:fontRef idx="minor">
            <a:schemeClr val="tx1"/>
          </a:fontRef>
        </p:style>
      </p:cxnSp>
      <p:cxnSp>
        <p:nvCxnSpPr>
          <p:cNvPr id="3145734" name="Straight Connector 3"/>
          <p:cNvCxnSpPr>
            <a:cxnSpLocks/>
          </p:cNvCxnSpPr>
          <p:nvPr/>
        </p:nvCxnSpPr>
        <p:spPr>
          <a:xfrm flipH="1">
            <a:off x="8813092" y="3170761"/>
            <a:ext cx="460512" cy="386793"/>
          </a:xfrm>
          <a:prstGeom prst="line">
            <a:avLst/>
          </a:prstGeom>
        </p:spPr>
        <p:style>
          <a:lnRef idx="1">
            <a:schemeClr val="dk1"/>
          </a:lnRef>
          <a:fillRef idx="0">
            <a:schemeClr val="dk1"/>
          </a:fillRef>
          <a:effectRef idx="0">
            <a:schemeClr val="dk1"/>
          </a:effectRef>
          <a:fontRef idx="minor">
            <a:schemeClr val="tx1"/>
          </a:fontRef>
        </p:style>
      </p:cxnSp>
      <p:sp>
        <p:nvSpPr>
          <p:cNvPr id="1048603" name="Rectangle 8"/>
          <p:cNvSpPr/>
          <p:nvPr/>
        </p:nvSpPr>
        <p:spPr>
          <a:xfrm>
            <a:off x="3777448" y="2629079"/>
            <a:ext cx="5030837"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نعمت­های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دائمی </a:t>
            </a:r>
            <a:r>
              <a:rPr lang="fa-IR" sz="1999" b="1" dirty="0">
                <a:latin typeface="Calibri" panose="020F0502020204030204" pitchFamily="34" charset="0"/>
                <a:ea typeface="Calibri" panose="020F0502020204030204" pitchFamily="34" charset="0"/>
                <a:cs typeface="B Nazanin" panose="00000400000000000000" pitchFamily="2" charset="-78"/>
              </a:rPr>
              <a:t>آن هیچ گاه خستگی و ملامت نمی آورد.</a:t>
            </a:r>
            <a:endParaRPr lang="en-US" sz="1999" b="1" dirty="0"/>
          </a:p>
        </p:txBody>
      </p:sp>
      <p:sp>
        <p:nvSpPr>
          <p:cNvPr id="1048604" name="Rectangle 9"/>
          <p:cNvSpPr/>
          <p:nvPr/>
        </p:nvSpPr>
        <p:spPr>
          <a:xfrm>
            <a:off x="1746972" y="3329382"/>
            <a:ext cx="7059710"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بالاترین نعمت بهشت: رسیدن به مقام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خشنودی خدا</a:t>
            </a:r>
            <a:r>
              <a:rPr lang="fa-IR" sz="1999" b="1" dirty="0">
                <a:latin typeface="Calibri" panose="020F0502020204030204" pitchFamily="34" charset="0"/>
                <a:ea typeface="Calibri" panose="020F0502020204030204" pitchFamily="34" charset="0"/>
                <a:cs typeface="B Nazanin" panose="00000400000000000000" pitchFamily="2" charset="-78"/>
              </a:rPr>
              <a:t>، از این رستگاری مسرورند. </a:t>
            </a:r>
            <a:endParaRPr lang="en-US" sz="1999" b="1" dirty="0"/>
          </a:p>
        </p:txBody>
      </p:sp>
      <p:sp>
        <p:nvSpPr>
          <p:cNvPr id="1048605" name="Rectangle 10"/>
          <p:cNvSpPr/>
          <p:nvPr/>
        </p:nvSpPr>
        <p:spPr>
          <a:xfrm>
            <a:off x="2180455" y="4262905"/>
            <a:ext cx="9289012" cy="399877"/>
          </a:xfrm>
          <a:prstGeom prst="rect">
            <a:avLst/>
          </a:prstGeom>
        </p:spPr>
        <p:txBody>
          <a:bodyPr wrap="squar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دار السلام</a:t>
            </a:r>
            <a:r>
              <a:rPr lang="fa-IR" sz="1999" b="1" dirty="0">
                <a:latin typeface="Calibri" panose="020F0502020204030204" pitchFamily="34" charset="0"/>
                <a:ea typeface="Calibri" panose="020F0502020204030204" pitchFamily="34" charset="0"/>
                <a:cs typeface="B Nazanin" panose="00000400000000000000" pitchFamily="2" charset="-78"/>
              </a:rPr>
              <a:t>: هیچ نقصانی، اندوهی، غصه ای، خوف و ترسی، عجزی، بیماری، جهل و مرگ و هلاکتی </a:t>
            </a:r>
            <a:r>
              <a:rPr lang="fa-IR" sz="1999" b="1" u="sng" dirty="0">
                <a:latin typeface="Calibri" panose="020F0502020204030204" pitchFamily="34" charset="0"/>
                <a:ea typeface="Calibri" panose="020F0502020204030204" pitchFamily="34" charset="0"/>
                <a:cs typeface="B Nazanin" panose="00000400000000000000" pitchFamily="2" charset="-78"/>
              </a:rPr>
              <a:t>نیست</a:t>
            </a:r>
            <a:r>
              <a:rPr lang="fa-IR" sz="1999" b="1" dirty="0">
                <a:latin typeface="Calibri" panose="020F0502020204030204" pitchFamily="34" charset="0"/>
                <a:ea typeface="Calibri" panose="020F0502020204030204" pitchFamily="34" charset="0"/>
                <a:cs typeface="B Nazanin" panose="00000400000000000000" pitchFamily="2" charset="-78"/>
              </a:rPr>
              <a:t>. </a:t>
            </a:r>
            <a:endParaRPr lang="en-US" sz="1999" b="1" dirty="0"/>
          </a:p>
        </p:txBody>
      </p:sp>
      <p:sp>
        <p:nvSpPr>
          <p:cNvPr id="1048606" name="Rectangle 11"/>
          <p:cNvSpPr/>
          <p:nvPr/>
        </p:nvSpPr>
        <p:spPr>
          <a:xfrm>
            <a:off x="9820086" y="5505565"/>
            <a:ext cx="2034001"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 هم­نشینان بهشتی: </a:t>
            </a:r>
            <a:endParaRPr lang="en-US" sz="1999" b="1" dirty="0"/>
          </a:p>
        </p:txBody>
      </p:sp>
      <p:cxnSp>
        <p:nvCxnSpPr>
          <p:cNvPr id="3145735" name="Straight Connector 12"/>
          <p:cNvCxnSpPr>
            <a:cxnSpLocks/>
          </p:cNvCxnSpPr>
          <p:nvPr/>
        </p:nvCxnSpPr>
        <p:spPr>
          <a:xfrm flipH="1" flipV="1">
            <a:off x="9272334" y="5368261"/>
            <a:ext cx="593551" cy="326943"/>
          </a:xfrm>
          <a:prstGeom prst="line">
            <a:avLst/>
          </a:prstGeom>
        </p:spPr>
        <p:style>
          <a:lnRef idx="1">
            <a:schemeClr val="dk1"/>
          </a:lnRef>
          <a:fillRef idx="0">
            <a:schemeClr val="dk1"/>
          </a:fillRef>
          <a:effectRef idx="0">
            <a:schemeClr val="dk1"/>
          </a:effectRef>
          <a:fontRef idx="minor">
            <a:schemeClr val="tx1"/>
          </a:fontRef>
        </p:style>
      </p:cxnSp>
      <p:cxnSp>
        <p:nvCxnSpPr>
          <p:cNvPr id="3145736" name="Straight Connector 13"/>
          <p:cNvCxnSpPr>
            <a:cxnSpLocks/>
          </p:cNvCxnSpPr>
          <p:nvPr/>
        </p:nvCxnSpPr>
        <p:spPr>
          <a:xfrm flipH="1">
            <a:off x="9272334" y="5685046"/>
            <a:ext cx="595455" cy="343602"/>
          </a:xfrm>
          <a:prstGeom prst="line">
            <a:avLst/>
          </a:prstGeom>
        </p:spPr>
        <p:style>
          <a:lnRef idx="1">
            <a:schemeClr val="dk1"/>
          </a:lnRef>
          <a:fillRef idx="0">
            <a:schemeClr val="dk1"/>
          </a:fillRef>
          <a:effectRef idx="0">
            <a:schemeClr val="dk1"/>
          </a:effectRef>
          <a:fontRef idx="minor">
            <a:schemeClr val="tx1"/>
          </a:fontRef>
        </p:style>
      </p:cxnSp>
      <p:sp>
        <p:nvSpPr>
          <p:cNvPr id="1048607" name="Rectangle 20"/>
          <p:cNvSpPr/>
          <p:nvPr/>
        </p:nvSpPr>
        <p:spPr>
          <a:xfrm>
            <a:off x="3058869" y="5132368"/>
            <a:ext cx="6226365"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دوستان انسان در آنجا، پیامبران، راستگویان، شهیدان و نیکوکاران­اند. </a:t>
            </a:r>
            <a:endParaRPr lang="en-US" sz="1999" b="1" dirty="0"/>
          </a:p>
        </p:txBody>
      </p:sp>
      <p:sp>
        <p:nvSpPr>
          <p:cNvPr id="1048608" name="Rectangle 21"/>
          <p:cNvSpPr/>
          <p:nvPr/>
        </p:nvSpPr>
        <p:spPr>
          <a:xfrm>
            <a:off x="1057000" y="5790771"/>
            <a:ext cx="8215335" cy="421416"/>
          </a:xfrm>
          <a:prstGeom prst="rect">
            <a:avLst/>
          </a:prstGeom>
        </p:spPr>
        <p:txBody>
          <a:bodyPr wrap="square">
            <a:spAutoFit/>
          </a:bodyPr>
          <a:lstStyle/>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زنان و مردان بهشتی: در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زیباترین </a:t>
            </a:r>
            <a:r>
              <a:rPr lang="fa-IR" sz="1999" b="1" dirty="0">
                <a:latin typeface="Calibri" panose="020F0502020204030204" pitchFamily="34" charset="0"/>
                <a:ea typeface="Calibri" panose="020F0502020204030204" pitchFamily="34" charset="0"/>
                <a:cs typeface="B Nazanin" panose="00000400000000000000" pitchFamily="2" charset="-78"/>
              </a:rPr>
              <a:t>صورت به سر می­برند، زندگی آنان عشق، لذت و سرور است. </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16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Rectangle 1"/>
          <p:cNvSpPr/>
          <p:nvPr/>
        </p:nvSpPr>
        <p:spPr>
          <a:xfrm>
            <a:off x="2471093" y="2272933"/>
            <a:ext cx="9241606" cy="1209888"/>
          </a:xfrm>
          <a:prstGeom prst="rect">
            <a:avLst/>
          </a:prstGeom>
        </p:spPr>
        <p:txBody>
          <a:bodyPr wrap="square">
            <a:spAutoFit/>
          </a:bodyPr>
          <a:lstStyle/>
          <a:p>
            <a:pPr algn="r" rtl="1">
              <a:lnSpc>
                <a:spcPct val="150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در ورودی پیامبران و ..... در بهشت یکسان است. </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(آزمون 15 بهمن 95 کانون فرهنگی آموزش)</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شهیدان	2) صدیقان	3) صالحان	4) مؤمنان</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10" name="Rectangle 2"/>
          <p:cNvSpPr/>
          <p:nvPr/>
        </p:nvSpPr>
        <p:spPr>
          <a:xfrm>
            <a:off x="1094992" y="4334553"/>
            <a:ext cx="2311249" cy="487251"/>
          </a:xfrm>
          <a:prstGeom prst="rect">
            <a:avLst/>
          </a:prstGeom>
        </p:spPr>
        <p:txBody>
          <a:bodyPr wrap="none">
            <a:spAutoFit/>
          </a:bodyPr>
          <a:lstStyle/>
          <a:p>
            <a:pPr rtl="1">
              <a:lnSpc>
                <a:spcPct val="107000"/>
              </a:lnSpc>
              <a:spcAft>
                <a:spcPts val="800"/>
              </a:spcAft>
            </a:pPr>
            <a:r>
              <a:rPr lang="fa-IR" sz="2399" b="1"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2 صحیح است</a:t>
            </a:r>
            <a:endParaRPr lang="en-US" sz="2399"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715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09"/>
                                        </p:tgtEl>
                                        <p:attrNameLst>
                                          <p:attrName>style.visibility</p:attrName>
                                        </p:attrNameLst>
                                      </p:cBhvr>
                                      <p:to>
                                        <p:strVal val="visible"/>
                                      </p:to>
                                    </p:set>
                                    <p:animEffect transition="in" filter="barn(inVertical)">
                                      <p:cBhvr>
                                        <p:cTn id="7" dur="500"/>
                                        <p:tgtEl>
                                          <p:spTgt spid="104860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10"/>
                                        </p:tgtEl>
                                        <p:attrNameLst>
                                          <p:attrName>style.visibility</p:attrName>
                                        </p:attrNameLst>
                                      </p:cBhvr>
                                      <p:to>
                                        <p:strVal val="visible"/>
                                      </p:to>
                                    </p:set>
                                    <p:animEffect transition="in" filter="barn(inVertical)">
                                      <p:cBhvr>
                                        <p:cTn id="12" dur="500"/>
                                        <p:tgtEl>
                                          <p:spTgt spid="10486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48610">
                                            <p:txEl>
                                              <p:pRg st="0" end="0"/>
                                            </p:txEl>
                                          </p:spTgt>
                                        </p:tgtEl>
                                        <p:attrNameLst>
                                          <p:attrName>style.visibility</p:attrName>
                                        </p:attrNameLst>
                                      </p:cBhvr>
                                      <p:to>
                                        <p:strVal val="visible"/>
                                      </p:to>
                                    </p:set>
                                    <p:animEffect transition="in" filter="fade">
                                      <p:cBhvr>
                                        <p:cTn id="17" dur="1000"/>
                                        <p:tgtEl>
                                          <p:spTgt spid="1048610">
                                            <p:txEl>
                                              <p:pRg st="0" end="0"/>
                                            </p:txEl>
                                          </p:spTgt>
                                        </p:tgtEl>
                                      </p:cBhvr>
                                    </p:animEffect>
                                    <p:anim calcmode="lin" valueType="num">
                                      <p:cBhvr>
                                        <p:cTn id="18" dur="1000" fill="hold"/>
                                        <p:tgtEl>
                                          <p:spTgt spid="10486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486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9" grpId="0"/>
      <p:bldP spid="10486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Rectangle 1"/>
          <p:cNvSpPr/>
          <p:nvPr/>
        </p:nvSpPr>
        <p:spPr>
          <a:xfrm>
            <a:off x="1771189" y="2048612"/>
            <a:ext cx="9884375" cy="1773806"/>
          </a:xfrm>
          <a:prstGeom prst="rect">
            <a:avLst/>
          </a:prstGeom>
        </p:spPr>
        <p:txBody>
          <a:bodyPr wrap="square">
            <a:spAutoFit/>
          </a:bodyPr>
          <a:lstStyle/>
          <a:p>
            <a:pPr algn="r" rtl="1">
              <a:lnSpc>
                <a:spcPct val="150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ترنّم جاری بر زبان بهشتیان ..... و مصاحب آنان ..... و بهشت برای آنان، ..... است</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 (سراسری زبان 93)</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سبحانک اللهم- فرشتگان- دارالخلود			2) الحمد لله ربّ العالمین- فرشتگان- دارالخلود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3) سبحانک اللهم- خداوند- دارالسّلام			4) الحمد لله ربّ العالمین- خداوند- دارالسّلام</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12" name="Rectangle 2"/>
          <p:cNvSpPr/>
          <p:nvPr/>
        </p:nvSpPr>
        <p:spPr>
          <a:xfrm>
            <a:off x="1252112" y="4263135"/>
            <a:ext cx="2335288" cy="487251"/>
          </a:xfrm>
          <a:prstGeom prst="rect">
            <a:avLst/>
          </a:prstGeom>
        </p:spPr>
        <p:txBody>
          <a:bodyPr wrap="none">
            <a:spAutoFit/>
          </a:bodyPr>
          <a:lstStyle/>
          <a:p>
            <a:pPr rtl="1">
              <a:lnSpc>
                <a:spcPct val="107000"/>
              </a:lnSpc>
              <a:spcAft>
                <a:spcPts val="800"/>
              </a:spcAft>
            </a:pPr>
            <a:r>
              <a:rPr lang="fa-IR" sz="2399" b="1"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3 صحیح است</a:t>
            </a:r>
            <a:endParaRPr lang="en-US" sz="2399"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228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11"/>
                                        </p:tgtEl>
                                        <p:attrNameLst>
                                          <p:attrName>style.visibility</p:attrName>
                                        </p:attrNameLst>
                                      </p:cBhvr>
                                      <p:to>
                                        <p:strVal val="visible"/>
                                      </p:to>
                                    </p:set>
                                    <p:animEffect transition="in" filter="barn(inVertical)">
                                      <p:cBhvr>
                                        <p:cTn id="7" dur="500"/>
                                        <p:tgtEl>
                                          <p:spTgt spid="10486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12"/>
                                        </p:tgtEl>
                                        <p:attrNameLst>
                                          <p:attrName>style.visibility</p:attrName>
                                        </p:attrNameLst>
                                      </p:cBhvr>
                                      <p:to>
                                        <p:strVal val="visible"/>
                                      </p:to>
                                    </p:set>
                                    <p:animEffect transition="in" filter="barn(inVertical)">
                                      <p:cBhvr>
                                        <p:cTn id="12" dur="500"/>
                                        <p:tgtEl>
                                          <p:spTgt spid="10486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48612">
                                            <p:txEl>
                                              <p:pRg st="0" end="0"/>
                                            </p:txEl>
                                          </p:spTgt>
                                        </p:tgtEl>
                                        <p:attrNameLst>
                                          <p:attrName>style.visibility</p:attrName>
                                        </p:attrNameLst>
                                      </p:cBhvr>
                                      <p:to>
                                        <p:strVal val="visible"/>
                                      </p:to>
                                    </p:set>
                                    <p:animEffect transition="in" filter="fade">
                                      <p:cBhvr>
                                        <p:cTn id="17" dur="1000"/>
                                        <p:tgtEl>
                                          <p:spTgt spid="1048612">
                                            <p:txEl>
                                              <p:pRg st="0" end="0"/>
                                            </p:txEl>
                                          </p:spTgt>
                                        </p:tgtEl>
                                      </p:cBhvr>
                                    </p:animEffect>
                                    <p:anim calcmode="lin" valueType="num">
                                      <p:cBhvr>
                                        <p:cTn id="18" dur="1000" fill="hold"/>
                                        <p:tgtEl>
                                          <p:spTgt spid="10486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486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1" grpId="0"/>
      <p:bldP spid="10486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Rectangle 1"/>
          <p:cNvSpPr/>
          <p:nvPr/>
        </p:nvSpPr>
        <p:spPr>
          <a:xfrm>
            <a:off x="-242825" y="2215806"/>
            <a:ext cx="12084077" cy="2901642"/>
          </a:xfrm>
          <a:prstGeom prst="rect">
            <a:avLst/>
          </a:prstGeom>
        </p:spPr>
        <p:txBody>
          <a:bodyPr wrap="square">
            <a:spAutoFit/>
          </a:bodyPr>
          <a:lstStyle/>
          <a:p>
            <a:pPr algn="r" rtl="1">
              <a:lnSpc>
                <a:spcPct val="150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بهشت برای نیکوکاران سرای سلامتی است، زیرا ..... و بالاترین نعمت بهشت ..... است. </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(آزمون سال 91 کانون فرهنگی آموزش)</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بهشتیان با خدا هم صحبت اند و به جملة «خدایا! تو پاک و منزّهی» مترنم اند- فردوس</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2) هیچ نقصانی، اندوهی، غصه ای و هیچ ناراحتی و رنجی در آن­جا نیست- مقام خشنودی خدا</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3) هیچ نقصانی، اندوهی، غصه ای و هیچ ناراحتی و رنجی در آن­جا نیست- فردوس</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4) بهشتیان با خدا هم صحبت اند و به جملة «خدایا! تو پاک و منزّهی» مترنم اند- مقام خشنودی خدا</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14" name="Rectangle 2"/>
          <p:cNvSpPr/>
          <p:nvPr/>
        </p:nvSpPr>
        <p:spPr>
          <a:xfrm>
            <a:off x="880735" y="5420120"/>
            <a:ext cx="2311249" cy="487251"/>
          </a:xfrm>
          <a:prstGeom prst="rect">
            <a:avLst/>
          </a:prstGeom>
        </p:spPr>
        <p:txBody>
          <a:bodyPr wrap="none">
            <a:spAutoFit/>
          </a:bodyPr>
          <a:lstStyle/>
          <a:p>
            <a:pPr rtl="1">
              <a:lnSpc>
                <a:spcPct val="107000"/>
              </a:lnSpc>
              <a:spcAft>
                <a:spcPts val="800"/>
              </a:spcAft>
            </a:pPr>
            <a:r>
              <a:rPr lang="fa-IR" sz="2399" b="1"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2 صحیح است</a:t>
            </a:r>
            <a:endParaRPr lang="en-US" sz="2399"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8940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13"/>
                                        </p:tgtEl>
                                        <p:attrNameLst>
                                          <p:attrName>style.visibility</p:attrName>
                                        </p:attrNameLst>
                                      </p:cBhvr>
                                      <p:to>
                                        <p:strVal val="visible"/>
                                      </p:to>
                                    </p:set>
                                    <p:animEffect transition="in" filter="barn(inVertical)">
                                      <p:cBhvr>
                                        <p:cTn id="7" dur="500"/>
                                        <p:tgtEl>
                                          <p:spTgt spid="10486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14"/>
                                        </p:tgtEl>
                                        <p:attrNameLst>
                                          <p:attrName>style.visibility</p:attrName>
                                        </p:attrNameLst>
                                      </p:cBhvr>
                                      <p:to>
                                        <p:strVal val="visible"/>
                                      </p:to>
                                    </p:set>
                                    <p:animEffect transition="in" filter="barn(inVertical)">
                                      <p:cBhvr>
                                        <p:cTn id="12" dur="500"/>
                                        <p:tgtEl>
                                          <p:spTgt spid="10486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48614">
                                            <p:txEl>
                                              <p:pRg st="0" end="0"/>
                                            </p:txEl>
                                          </p:spTgt>
                                        </p:tgtEl>
                                        <p:attrNameLst>
                                          <p:attrName>style.visibility</p:attrName>
                                        </p:attrNameLst>
                                      </p:cBhvr>
                                      <p:to>
                                        <p:strVal val="visible"/>
                                      </p:to>
                                    </p:set>
                                    <p:animEffect transition="in" filter="fade">
                                      <p:cBhvr>
                                        <p:cTn id="17" dur="1000"/>
                                        <p:tgtEl>
                                          <p:spTgt spid="1048614">
                                            <p:txEl>
                                              <p:pRg st="0" end="0"/>
                                            </p:txEl>
                                          </p:spTgt>
                                        </p:tgtEl>
                                      </p:cBhvr>
                                    </p:animEffect>
                                    <p:anim calcmode="lin" valueType="num">
                                      <p:cBhvr>
                                        <p:cTn id="18" dur="1000" fill="hold"/>
                                        <p:tgtEl>
                                          <p:spTgt spid="10486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486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p:bldP spid="10486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85" y="1"/>
            <a:ext cx="4073237" cy="581891"/>
          </a:xfr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txBody>
          <a:bodyPr>
            <a:normAutofit fontScale="90000"/>
          </a:bodyPr>
          <a:lstStyle/>
          <a:p>
            <a:r>
              <a:rPr lang="fa-IR" dirty="0" smtClean="0">
                <a:solidFill>
                  <a:schemeClr val="tx1"/>
                </a:solidFill>
                <a:cs typeface="B Homa" pitchFamily="2" charset="-78"/>
              </a:rPr>
              <a:t>جایگاه </a:t>
            </a:r>
            <a:r>
              <a:rPr lang="fa-IR" dirty="0">
                <a:solidFill>
                  <a:schemeClr val="tx1"/>
                </a:solidFill>
                <a:cs typeface="B Homa" pitchFamily="2" charset="-78"/>
              </a:rPr>
              <a:t>دوزخیان</a:t>
            </a:r>
            <a:endParaRPr lang="en-US" dirty="0">
              <a:solidFill>
                <a:schemeClr val="tx1"/>
              </a:solidFill>
              <a:cs typeface="B Homa" pitchFamily="2" charset="-78"/>
            </a:endParaRPr>
          </a:p>
        </p:txBody>
      </p:sp>
      <p:sp>
        <p:nvSpPr>
          <p:cNvPr id="3" name="Content Placeholder 2"/>
          <p:cNvSpPr>
            <a:spLocks noGrp="1"/>
          </p:cNvSpPr>
          <p:nvPr>
            <p:ph idx="1"/>
          </p:nvPr>
        </p:nvSpPr>
        <p:spPr>
          <a:xfrm>
            <a:off x="2012516" y="800391"/>
            <a:ext cx="8321387" cy="3924010"/>
          </a:xfrm>
        </p:spPr>
        <p:txBody>
          <a:bodyPr>
            <a:noAutofit/>
          </a:bodyPr>
          <a:lstStyle/>
          <a:p>
            <a:pPr marL="0" indent="0">
              <a:buNone/>
            </a:pPr>
            <a:r>
              <a:rPr lang="fa-IR" sz="1800" dirty="0">
                <a:cs typeface="B Homa" pitchFamily="2" charset="-78"/>
              </a:rPr>
              <a:t>پس از پایان محاکمه، دوزخیان گرو ه گروه به سوی جهنم رانده می شوند و درحالی که در غل و</a:t>
            </a:r>
          </a:p>
          <a:p>
            <a:pPr marL="0" indent="0">
              <a:buNone/>
            </a:pPr>
            <a:r>
              <a:rPr lang="fa-IR" sz="1800" dirty="0">
                <a:cs typeface="B Homa" pitchFamily="2" charset="-78"/>
              </a:rPr>
              <a:t>زنجیر بسته شده اند، در جایگاهی تنگ افکنده می شوند. </a:t>
            </a:r>
          </a:p>
          <a:p>
            <a:pPr marL="0" indent="0">
              <a:buNone/>
            </a:pPr>
            <a:r>
              <a:rPr lang="fa-IR" sz="1800" dirty="0">
                <a:cs typeface="B Homa" pitchFamily="2" charset="-78"/>
              </a:rPr>
              <a:t>آتش جهنم، بسیار سخت و سوزاننده است. این آتش</a:t>
            </a:r>
            <a:r>
              <a:rPr lang="fa-IR" sz="1800" dirty="0">
                <a:solidFill>
                  <a:srgbClr val="FF0000"/>
                </a:solidFill>
                <a:cs typeface="B Homa" pitchFamily="2" charset="-78"/>
              </a:rPr>
              <a:t> حاصل عمل خود انسان </a:t>
            </a:r>
            <a:r>
              <a:rPr lang="fa-IR" sz="1800" dirty="0">
                <a:cs typeface="B Homa" pitchFamily="2" charset="-78"/>
              </a:rPr>
              <a:t>هاست و برای</a:t>
            </a:r>
          </a:p>
          <a:p>
            <a:pPr marL="0" indent="0">
              <a:buNone/>
            </a:pPr>
            <a:r>
              <a:rPr lang="fa-IR" sz="1800" dirty="0">
                <a:cs typeface="B Homa" pitchFamily="2" charset="-78"/>
              </a:rPr>
              <a:t>همین، از درون جان آنها شعله می کشد. در این حال، ناله ی حسرت دوزخیان بلند می شود و میگویند: ما در دنیا نماز نمی خواندیم و ازمحرومان دستگیری نمی کردیم؛ </a:t>
            </a:r>
          </a:p>
          <a:p>
            <a:pPr marL="0" indent="0">
              <a:buNone/>
            </a:pPr>
            <a:r>
              <a:rPr lang="fa-IR" sz="1800" dirty="0">
                <a:cs typeface="B Homa" pitchFamily="2" charset="-78"/>
              </a:rPr>
              <a:t>همراه بدکاران در معصیت خدا فرو رفتیم و روز رستاخیز را تکذیب کردیم. </a:t>
            </a:r>
          </a:p>
          <a:p>
            <a:pPr marL="0" indent="0">
              <a:buNone/>
            </a:pPr>
            <a:r>
              <a:rPr lang="fa-IR" sz="1800" dirty="0">
                <a:cs typeface="B Homa" pitchFamily="2" charset="-78"/>
              </a:rPr>
              <a:t>ای کاش خدا را فرمان می بردیم و پیامبر او را اطاعت می کردیم.ای کاش فلان شخص</a:t>
            </a:r>
          </a:p>
          <a:p>
            <a:pPr marL="0" indent="0">
              <a:buNone/>
            </a:pPr>
            <a:r>
              <a:rPr lang="fa-IR" sz="1800" dirty="0">
                <a:cs typeface="B Homa" pitchFamily="2" charset="-78"/>
              </a:rPr>
              <a:t>را به عنوان دوست خود انتخاب نمی کردیم. او ما را از یاد خدا بازداشت. دریغ بر ما، به خاطر آن</a:t>
            </a:r>
          </a:p>
          <a:p>
            <a:pPr marL="0" indent="0">
              <a:buNone/>
            </a:pPr>
            <a:r>
              <a:rPr lang="fa-IR" sz="1800" dirty="0">
                <a:cs typeface="B Homa" pitchFamily="2" charset="-78"/>
              </a:rPr>
              <a:t>کوتاهی هایی که در دنیاکردیم.</a:t>
            </a:r>
            <a:endParaRPr lang="en-US" sz="1800" dirty="0">
              <a:cs typeface="B Homa" pitchFamily="2" charset="-78"/>
            </a:endParaRPr>
          </a:p>
        </p:txBody>
      </p:sp>
      <p:pic>
        <p:nvPicPr>
          <p:cNvPr id="5" name="Movie_000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7971" y="4072128"/>
            <a:ext cx="5618205" cy="2785872"/>
          </a:xfrm>
          <a:prstGeom prst="ellipse">
            <a:avLst/>
          </a:prstGeom>
          <a:ln>
            <a:noFill/>
          </a:ln>
          <a:effectLst>
            <a:softEdge rad="112500"/>
          </a:effectLst>
        </p:spPr>
      </p:pic>
    </p:spTree>
    <p:extLst>
      <p:ext uri="{BB962C8B-B14F-4D97-AF65-F5344CB8AC3E}">
        <p14:creationId xmlns:p14="http://schemas.microsoft.com/office/powerpoint/2010/main" val="84179158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80">
                                          <p:stCondLst>
                                            <p:cond delay="0"/>
                                          </p:stCondLst>
                                        </p:cTn>
                                        <p:tgtEl>
                                          <p:spTgt spid="3">
                                            <p:txEl>
                                              <p:pRg st="2" end="2"/>
                                            </p:txEl>
                                          </p:spTgt>
                                        </p:tgtEl>
                                      </p:cBhvr>
                                    </p:animEffect>
                                    <p:anim calcmode="lin" valueType="num">
                                      <p:cBhvr>
                                        <p:cTn id="4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xEl>
                                              <p:pRg st="2" end="2"/>
                                            </p:txEl>
                                          </p:spTgt>
                                        </p:tgtEl>
                                      </p:cBhvr>
                                      <p:to x="100000" y="60000"/>
                                    </p:animScale>
                                    <p:animScale>
                                      <p:cBhvr>
                                        <p:cTn id="51" dur="166" decel="50000">
                                          <p:stCondLst>
                                            <p:cond delay="676"/>
                                          </p:stCondLst>
                                        </p:cTn>
                                        <p:tgtEl>
                                          <p:spTgt spid="3">
                                            <p:txEl>
                                              <p:pRg st="2" end="2"/>
                                            </p:txEl>
                                          </p:spTgt>
                                        </p:tgtEl>
                                      </p:cBhvr>
                                      <p:to x="100000" y="100000"/>
                                    </p:animScale>
                                    <p:animScale>
                                      <p:cBhvr>
                                        <p:cTn id="52" dur="26">
                                          <p:stCondLst>
                                            <p:cond delay="1312"/>
                                          </p:stCondLst>
                                        </p:cTn>
                                        <p:tgtEl>
                                          <p:spTgt spid="3">
                                            <p:txEl>
                                              <p:pRg st="2" end="2"/>
                                            </p:txEl>
                                          </p:spTgt>
                                        </p:tgtEl>
                                      </p:cBhvr>
                                      <p:to x="100000" y="80000"/>
                                    </p:animScale>
                                    <p:animScale>
                                      <p:cBhvr>
                                        <p:cTn id="53" dur="166" decel="50000">
                                          <p:stCondLst>
                                            <p:cond delay="1338"/>
                                          </p:stCondLst>
                                        </p:cTn>
                                        <p:tgtEl>
                                          <p:spTgt spid="3">
                                            <p:txEl>
                                              <p:pRg st="2" end="2"/>
                                            </p:txEl>
                                          </p:spTgt>
                                        </p:tgtEl>
                                      </p:cBhvr>
                                      <p:to x="100000" y="100000"/>
                                    </p:animScale>
                                    <p:animScale>
                                      <p:cBhvr>
                                        <p:cTn id="54" dur="26">
                                          <p:stCondLst>
                                            <p:cond delay="1642"/>
                                          </p:stCondLst>
                                        </p:cTn>
                                        <p:tgtEl>
                                          <p:spTgt spid="3">
                                            <p:txEl>
                                              <p:pRg st="2" end="2"/>
                                            </p:txEl>
                                          </p:spTgt>
                                        </p:tgtEl>
                                      </p:cBhvr>
                                      <p:to x="100000" y="90000"/>
                                    </p:animScale>
                                    <p:animScale>
                                      <p:cBhvr>
                                        <p:cTn id="55" dur="166" decel="50000">
                                          <p:stCondLst>
                                            <p:cond delay="1668"/>
                                          </p:stCondLst>
                                        </p:cTn>
                                        <p:tgtEl>
                                          <p:spTgt spid="3">
                                            <p:txEl>
                                              <p:pRg st="2" end="2"/>
                                            </p:txEl>
                                          </p:spTgt>
                                        </p:tgtEl>
                                      </p:cBhvr>
                                      <p:to x="100000" y="100000"/>
                                    </p:animScale>
                                    <p:animScale>
                                      <p:cBhvr>
                                        <p:cTn id="56" dur="26">
                                          <p:stCondLst>
                                            <p:cond delay="1808"/>
                                          </p:stCondLst>
                                        </p:cTn>
                                        <p:tgtEl>
                                          <p:spTgt spid="3">
                                            <p:txEl>
                                              <p:pRg st="2" end="2"/>
                                            </p:txEl>
                                          </p:spTgt>
                                        </p:tgtEl>
                                      </p:cBhvr>
                                      <p:to x="100000" y="95000"/>
                                    </p:animScale>
                                    <p:animScale>
                                      <p:cBhvr>
                                        <p:cTn id="57" dur="166" decel="50000">
                                          <p:stCondLst>
                                            <p:cond delay="1834"/>
                                          </p:stCondLst>
                                        </p:cTn>
                                        <p:tgtEl>
                                          <p:spTgt spid="3">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wipe(down)">
                                      <p:cBhvr>
                                        <p:cTn id="60" dur="580">
                                          <p:stCondLst>
                                            <p:cond delay="0"/>
                                          </p:stCondLst>
                                        </p:cTn>
                                        <p:tgtEl>
                                          <p:spTgt spid="3">
                                            <p:txEl>
                                              <p:pRg st="3" end="3"/>
                                            </p:txEl>
                                          </p:spTgt>
                                        </p:tgtEl>
                                      </p:cBhvr>
                                    </p:animEffect>
                                    <p:anim calcmode="lin" valueType="num">
                                      <p:cBhvr>
                                        <p:cTn id="61"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3" end="3"/>
                                            </p:txEl>
                                          </p:spTgt>
                                        </p:tgtEl>
                                      </p:cBhvr>
                                      <p:to x="100000" y="60000"/>
                                    </p:animScale>
                                    <p:animScale>
                                      <p:cBhvr>
                                        <p:cTn id="67" dur="166" decel="50000">
                                          <p:stCondLst>
                                            <p:cond delay="676"/>
                                          </p:stCondLst>
                                        </p:cTn>
                                        <p:tgtEl>
                                          <p:spTgt spid="3">
                                            <p:txEl>
                                              <p:pRg st="3" end="3"/>
                                            </p:txEl>
                                          </p:spTgt>
                                        </p:tgtEl>
                                      </p:cBhvr>
                                      <p:to x="100000" y="100000"/>
                                    </p:animScale>
                                    <p:animScale>
                                      <p:cBhvr>
                                        <p:cTn id="68" dur="26">
                                          <p:stCondLst>
                                            <p:cond delay="1312"/>
                                          </p:stCondLst>
                                        </p:cTn>
                                        <p:tgtEl>
                                          <p:spTgt spid="3">
                                            <p:txEl>
                                              <p:pRg st="3" end="3"/>
                                            </p:txEl>
                                          </p:spTgt>
                                        </p:tgtEl>
                                      </p:cBhvr>
                                      <p:to x="100000" y="80000"/>
                                    </p:animScale>
                                    <p:animScale>
                                      <p:cBhvr>
                                        <p:cTn id="69" dur="166" decel="50000">
                                          <p:stCondLst>
                                            <p:cond delay="1338"/>
                                          </p:stCondLst>
                                        </p:cTn>
                                        <p:tgtEl>
                                          <p:spTgt spid="3">
                                            <p:txEl>
                                              <p:pRg st="3" end="3"/>
                                            </p:txEl>
                                          </p:spTgt>
                                        </p:tgtEl>
                                      </p:cBhvr>
                                      <p:to x="100000" y="100000"/>
                                    </p:animScale>
                                    <p:animScale>
                                      <p:cBhvr>
                                        <p:cTn id="70" dur="26">
                                          <p:stCondLst>
                                            <p:cond delay="1642"/>
                                          </p:stCondLst>
                                        </p:cTn>
                                        <p:tgtEl>
                                          <p:spTgt spid="3">
                                            <p:txEl>
                                              <p:pRg st="3" end="3"/>
                                            </p:txEl>
                                          </p:spTgt>
                                        </p:tgtEl>
                                      </p:cBhvr>
                                      <p:to x="100000" y="90000"/>
                                    </p:animScale>
                                    <p:animScale>
                                      <p:cBhvr>
                                        <p:cTn id="71" dur="166" decel="50000">
                                          <p:stCondLst>
                                            <p:cond delay="1668"/>
                                          </p:stCondLst>
                                        </p:cTn>
                                        <p:tgtEl>
                                          <p:spTgt spid="3">
                                            <p:txEl>
                                              <p:pRg st="3" end="3"/>
                                            </p:txEl>
                                          </p:spTgt>
                                        </p:tgtEl>
                                      </p:cBhvr>
                                      <p:to x="100000" y="100000"/>
                                    </p:animScale>
                                    <p:animScale>
                                      <p:cBhvr>
                                        <p:cTn id="72" dur="26">
                                          <p:stCondLst>
                                            <p:cond delay="1808"/>
                                          </p:stCondLst>
                                        </p:cTn>
                                        <p:tgtEl>
                                          <p:spTgt spid="3">
                                            <p:txEl>
                                              <p:pRg st="3" end="3"/>
                                            </p:txEl>
                                          </p:spTgt>
                                        </p:tgtEl>
                                      </p:cBhvr>
                                      <p:to x="100000" y="95000"/>
                                    </p:animScale>
                                    <p:animScale>
                                      <p:cBhvr>
                                        <p:cTn id="73" dur="166" decel="50000">
                                          <p:stCondLst>
                                            <p:cond delay="1834"/>
                                          </p:stCondLst>
                                        </p:cTn>
                                        <p:tgtEl>
                                          <p:spTgt spid="3">
                                            <p:txEl>
                                              <p:pRg st="3" end="3"/>
                                            </p:txEl>
                                          </p:spTgt>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down)">
                                      <p:cBhvr>
                                        <p:cTn id="76" dur="580">
                                          <p:stCondLst>
                                            <p:cond delay="0"/>
                                          </p:stCondLst>
                                        </p:cTn>
                                        <p:tgtEl>
                                          <p:spTgt spid="3">
                                            <p:txEl>
                                              <p:pRg st="4" end="4"/>
                                            </p:txEl>
                                          </p:spTgt>
                                        </p:tgtEl>
                                      </p:cBhvr>
                                    </p:animEffect>
                                    <p:anim calcmode="lin" valueType="num">
                                      <p:cBhvr>
                                        <p:cTn id="77"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3">
                                            <p:txEl>
                                              <p:pRg st="4" end="4"/>
                                            </p:txEl>
                                          </p:spTgt>
                                        </p:tgtEl>
                                      </p:cBhvr>
                                      <p:to x="100000" y="60000"/>
                                    </p:animScale>
                                    <p:animScale>
                                      <p:cBhvr>
                                        <p:cTn id="83" dur="166" decel="50000">
                                          <p:stCondLst>
                                            <p:cond delay="676"/>
                                          </p:stCondLst>
                                        </p:cTn>
                                        <p:tgtEl>
                                          <p:spTgt spid="3">
                                            <p:txEl>
                                              <p:pRg st="4" end="4"/>
                                            </p:txEl>
                                          </p:spTgt>
                                        </p:tgtEl>
                                      </p:cBhvr>
                                      <p:to x="100000" y="100000"/>
                                    </p:animScale>
                                    <p:animScale>
                                      <p:cBhvr>
                                        <p:cTn id="84" dur="26">
                                          <p:stCondLst>
                                            <p:cond delay="1312"/>
                                          </p:stCondLst>
                                        </p:cTn>
                                        <p:tgtEl>
                                          <p:spTgt spid="3">
                                            <p:txEl>
                                              <p:pRg st="4" end="4"/>
                                            </p:txEl>
                                          </p:spTgt>
                                        </p:tgtEl>
                                      </p:cBhvr>
                                      <p:to x="100000" y="80000"/>
                                    </p:animScale>
                                    <p:animScale>
                                      <p:cBhvr>
                                        <p:cTn id="85" dur="166" decel="50000">
                                          <p:stCondLst>
                                            <p:cond delay="1338"/>
                                          </p:stCondLst>
                                        </p:cTn>
                                        <p:tgtEl>
                                          <p:spTgt spid="3">
                                            <p:txEl>
                                              <p:pRg st="4" end="4"/>
                                            </p:txEl>
                                          </p:spTgt>
                                        </p:tgtEl>
                                      </p:cBhvr>
                                      <p:to x="100000" y="100000"/>
                                    </p:animScale>
                                    <p:animScale>
                                      <p:cBhvr>
                                        <p:cTn id="86" dur="26">
                                          <p:stCondLst>
                                            <p:cond delay="1642"/>
                                          </p:stCondLst>
                                        </p:cTn>
                                        <p:tgtEl>
                                          <p:spTgt spid="3">
                                            <p:txEl>
                                              <p:pRg st="4" end="4"/>
                                            </p:txEl>
                                          </p:spTgt>
                                        </p:tgtEl>
                                      </p:cBhvr>
                                      <p:to x="100000" y="90000"/>
                                    </p:animScale>
                                    <p:animScale>
                                      <p:cBhvr>
                                        <p:cTn id="87" dur="166" decel="50000">
                                          <p:stCondLst>
                                            <p:cond delay="1668"/>
                                          </p:stCondLst>
                                        </p:cTn>
                                        <p:tgtEl>
                                          <p:spTgt spid="3">
                                            <p:txEl>
                                              <p:pRg st="4" end="4"/>
                                            </p:txEl>
                                          </p:spTgt>
                                        </p:tgtEl>
                                      </p:cBhvr>
                                      <p:to x="100000" y="100000"/>
                                    </p:animScale>
                                    <p:animScale>
                                      <p:cBhvr>
                                        <p:cTn id="88" dur="26">
                                          <p:stCondLst>
                                            <p:cond delay="1808"/>
                                          </p:stCondLst>
                                        </p:cTn>
                                        <p:tgtEl>
                                          <p:spTgt spid="3">
                                            <p:txEl>
                                              <p:pRg st="4" end="4"/>
                                            </p:txEl>
                                          </p:spTgt>
                                        </p:tgtEl>
                                      </p:cBhvr>
                                      <p:to x="100000" y="95000"/>
                                    </p:animScale>
                                    <p:animScale>
                                      <p:cBhvr>
                                        <p:cTn id="89" dur="166" decel="50000">
                                          <p:stCondLst>
                                            <p:cond delay="1834"/>
                                          </p:stCondLst>
                                        </p:cTn>
                                        <p:tgtEl>
                                          <p:spTgt spid="3">
                                            <p:txEl>
                                              <p:pRg st="4" end="4"/>
                                            </p:txEl>
                                          </p:spTgt>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wipe(down)">
                                      <p:cBhvr>
                                        <p:cTn id="92" dur="580">
                                          <p:stCondLst>
                                            <p:cond delay="0"/>
                                          </p:stCondLst>
                                        </p:cTn>
                                        <p:tgtEl>
                                          <p:spTgt spid="3">
                                            <p:txEl>
                                              <p:pRg st="5" end="5"/>
                                            </p:txEl>
                                          </p:spTgt>
                                        </p:tgtEl>
                                      </p:cBhvr>
                                    </p:animEffect>
                                    <p:anim calcmode="lin" valueType="num">
                                      <p:cBhvr>
                                        <p:cTn id="9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3">
                                            <p:txEl>
                                              <p:pRg st="5" end="5"/>
                                            </p:txEl>
                                          </p:spTgt>
                                        </p:tgtEl>
                                      </p:cBhvr>
                                      <p:to x="100000" y="60000"/>
                                    </p:animScale>
                                    <p:animScale>
                                      <p:cBhvr>
                                        <p:cTn id="99" dur="166" decel="50000">
                                          <p:stCondLst>
                                            <p:cond delay="676"/>
                                          </p:stCondLst>
                                        </p:cTn>
                                        <p:tgtEl>
                                          <p:spTgt spid="3">
                                            <p:txEl>
                                              <p:pRg st="5" end="5"/>
                                            </p:txEl>
                                          </p:spTgt>
                                        </p:tgtEl>
                                      </p:cBhvr>
                                      <p:to x="100000" y="100000"/>
                                    </p:animScale>
                                    <p:animScale>
                                      <p:cBhvr>
                                        <p:cTn id="100" dur="26">
                                          <p:stCondLst>
                                            <p:cond delay="1312"/>
                                          </p:stCondLst>
                                        </p:cTn>
                                        <p:tgtEl>
                                          <p:spTgt spid="3">
                                            <p:txEl>
                                              <p:pRg st="5" end="5"/>
                                            </p:txEl>
                                          </p:spTgt>
                                        </p:tgtEl>
                                      </p:cBhvr>
                                      <p:to x="100000" y="80000"/>
                                    </p:animScale>
                                    <p:animScale>
                                      <p:cBhvr>
                                        <p:cTn id="101" dur="166" decel="50000">
                                          <p:stCondLst>
                                            <p:cond delay="1338"/>
                                          </p:stCondLst>
                                        </p:cTn>
                                        <p:tgtEl>
                                          <p:spTgt spid="3">
                                            <p:txEl>
                                              <p:pRg st="5" end="5"/>
                                            </p:txEl>
                                          </p:spTgt>
                                        </p:tgtEl>
                                      </p:cBhvr>
                                      <p:to x="100000" y="100000"/>
                                    </p:animScale>
                                    <p:animScale>
                                      <p:cBhvr>
                                        <p:cTn id="102" dur="26">
                                          <p:stCondLst>
                                            <p:cond delay="1642"/>
                                          </p:stCondLst>
                                        </p:cTn>
                                        <p:tgtEl>
                                          <p:spTgt spid="3">
                                            <p:txEl>
                                              <p:pRg st="5" end="5"/>
                                            </p:txEl>
                                          </p:spTgt>
                                        </p:tgtEl>
                                      </p:cBhvr>
                                      <p:to x="100000" y="90000"/>
                                    </p:animScale>
                                    <p:animScale>
                                      <p:cBhvr>
                                        <p:cTn id="103" dur="166" decel="50000">
                                          <p:stCondLst>
                                            <p:cond delay="1668"/>
                                          </p:stCondLst>
                                        </p:cTn>
                                        <p:tgtEl>
                                          <p:spTgt spid="3">
                                            <p:txEl>
                                              <p:pRg st="5" end="5"/>
                                            </p:txEl>
                                          </p:spTgt>
                                        </p:tgtEl>
                                      </p:cBhvr>
                                      <p:to x="100000" y="100000"/>
                                    </p:animScale>
                                    <p:animScale>
                                      <p:cBhvr>
                                        <p:cTn id="104" dur="26">
                                          <p:stCondLst>
                                            <p:cond delay="1808"/>
                                          </p:stCondLst>
                                        </p:cTn>
                                        <p:tgtEl>
                                          <p:spTgt spid="3">
                                            <p:txEl>
                                              <p:pRg st="5" end="5"/>
                                            </p:txEl>
                                          </p:spTgt>
                                        </p:tgtEl>
                                      </p:cBhvr>
                                      <p:to x="100000" y="95000"/>
                                    </p:animScale>
                                    <p:animScale>
                                      <p:cBhvr>
                                        <p:cTn id="105" dur="166" decel="50000">
                                          <p:stCondLst>
                                            <p:cond delay="1834"/>
                                          </p:stCondLst>
                                        </p:cTn>
                                        <p:tgtEl>
                                          <p:spTgt spid="3">
                                            <p:txEl>
                                              <p:pRg st="5" end="5"/>
                                            </p:txEl>
                                          </p:spTgt>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Effect transition="in" filter="wipe(down)">
                                      <p:cBhvr>
                                        <p:cTn id="108" dur="580">
                                          <p:stCondLst>
                                            <p:cond delay="0"/>
                                          </p:stCondLst>
                                        </p:cTn>
                                        <p:tgtEl>
                                          <p:spTgt spid="3">
                                            <p:txEl>
                                              <p:pRg st="6" end="6"/>
                                            </p:txEl>
                                          </p:spTgt>
                                        </p:tgtEl>
                                      </p:cBhvr>
                                    </p:animEffect>
                                    <p:anim calcmode="lin" valueType="num">
                                      <p:cBhvr>
                                        <p:cTn id="109"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xEl>
                                              <p:pRg st="6" end="6"/>
                                            </p:txEl>
                                          </p:spTgt>
                                        </p:tgtEl>
                                      </p:cBhvr>
                                      <p:to x="100000" y="60000"/>
                                    </p:animScale>
                                    <p:animScale>
                                      <p:cBhvr>
                                        <p:cTn id="115" dur="166" decel="50000">
                                          <p:stCondLst>
                                            <p:cond delay="676"/>
                                          </p:stCondLst>
                                        </p:cTn>
                                        <p:tgtEl>
                                          <p:spTgt spid="3">
                                            <p:txEl>
                                              <p:pRg st="6" end="6"/>
                                            </p:txEl>
                                          </p:spTgt>
                                        </p:tgtEl>
                                      </p:cBhvr>
                                      <p:to x="100000" y="100000"/>
                                    </p:animScale>
                                    <p:animScale>
                                      <p:cBhvr>
                                        <p:cTn id="116" dur="26">
                                          <p:stCondLst>
                                            <p:cond delay="1312"/>
                                          </p:stCondLst>
                                        </p:cTn>
                                        <p:tgtEl>
                                          <p:spTgt spid="3">
                                            <p:txEl>
                                              <p:pRg st="6" end="6"/>
                                            </p:txEl>
                                          </p:spTgt>
                                        </p:tgtEl>
                                      </p:cBhvr>
                                      <p:to x="100000" y="80000"/>
                                    </p:animScale>
                                    <p:animScale>
                                      <p:cBhvr>
                                        <p:cTn id="117" dur="166" decel="50000">
                                          <p:stCondLst>
                                            <p:cond delay="1338"/>
                                          </p:stCondLst>
                                        </p:cTn>
                                        <p:tgtEl>
                                          <p:spTgt spid="3">
                                            <p:txEl>
                                              <p:pRg st="6" end="6"/>
                                            </p:txEl>
                                          </p:spTgt>
                                        </p:tgtEl>
                                      </p:cBhvr>
                                      <p:to x="100000" y="100000"/>
                                    </p:animScale>
                                    <p:animScale>
                                      <p:cBhvr>
                                        <p:cTn id="118" dur="26">
                                          <p:stCondLst>
                                            <p:cond delay="1642"/>
                                          </p:stCondLst>
                                        </p:cTn>
                                        <p:tgtEl>
                                          <p:spTgt spid="3">
                                            <p:txEl>
                                              <p:pRg st="6" end="6"/>
                                            </p:txEl>
                                          </p:spTgt>
                                        </p:tgtEl>
                                      </p:cBhvr>
                                      <p:to x="100000" y="90000"/>
                                    </p:animScale>
                                    <p:animScale>
                                      <p:cBhvr>
                                        <p:cTn id="119" dur="166" decel="50000">
                                          <p:stCondLst>
                                            <p:cond delay="1668"/>
                                          </p:stCondLst>
                                        </p:cTn>
                                        <p:tgtEl>
                                          <p:spTgt spid="3">
                                            <p:txEl>
                                              <p:pRg st="6" end="6"/>
                                            </p:txEl>
                                          </p:spTgt>
                                        </p:tgtEl>
                                      </p:cBhvr>
                                      <p:to x="100000" y="100000"/>
                                    </p:animScale>
                                    <p:animScale>
                                      <p:cBhvr>
                                        <p:cTn id="120" dur="26">
                                          <p:stCondLst>
                                            <p:cond delay="1808"/>
                                          </p:stCondLst>
                                        </p:cTn>
                                        <p:tgtEl>
                                          <p:spTgt spid="3">
                                            <p:txEl>
                                              <p:pRg st="6" end="6"/>
                                            </p:txEl>
                                          </p:spTgt>
                                        </p:tgtEl>
                                      </p:cBhvr>
                                      <p:to x="100000" y="95000"/>
                                    </p:animScale>
                                    <p:animScale>
                                      <p:cBhvr>
                                        <p:cTn id="121" dur="166" decel="50000">
                                          <p:stCondLst>
                                            <p:cond delay="1834"/>
                                          </p:stCondLst>
                                        </p:cTn>
                                        <p:tgtEl>
                                          <p:spTgt spid="3">
                                            <p:txEl>
                                              <p:pRg st="6" end="6"/>
                                            </p:txEl>
                                          </p:spTgt>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3">
                                            <p:txEl>
                                              <p:pRg st="7" end="7"/>
                                            </p:txEl>
                                          </p:spTgt>
                                        </p:tgtEl>
                                        <p:attrNameLst>
                                          <p:attrName>style.visibility</p:attrName>
                                        </p:attrNameLst>
                                      </p:cBhvr>
                                      <p:to>
                                        <p:strVal val="visible"/>
                                      </p:to>
                                    </p:set>
                                    <p:animEffect transition="in" filter="wipe(down)">
                                      <p:cBhvr>
                                        <p:cTn id="124" dur="580">
                                          <p:stCondLst>
                                            <p:cond delay="0"/>
                                          </p:stCondLst>
                                        </p:cTn>
                                        <p:tgtEl>
                                          <p:spTgt spid="3">
                                            <p:txEl>
                                              <p:pRg st="7" end="7"/>
                                            </p:txEl>
                                          </p:spTgt>
                                        </p:tgtEl>
                                      </p:cBhvr>
                                    </p:animEffect>
                                    <p:anim calcmode="lin" valueType="num">
                                      <p:cBhvr>
                                        <p:cTn id="125"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0" dur="26">
                                          <p:stCondLst>
                                            <p:cond delay="650"/>
                                          </p:stCondLst>
                                        </p:cTn>
                                        <p:tgtEl>
                                          <p:spTgt spid="3">
                                            <p:txEl>
                                              <p:pRg st="7" end="7"/>
                                            </p:txEl>
                                          </p:spTgt>
                                        </p:tgtEl>
                                      </p:cBhvr>
                                      <p:to x="100000" y="60000"/>
                                    </p:animScale>
                                    <p:animScale>
                                      <p:cBhvr>
                                        <p:cTn id="131" dur="166" decel="50000">
                                          <p:stCondLst>
                                            <p:cond delay="676"/>
                                          </p:stCondLst>
                                        </p:cTn>
                                        <p:tgtEl>
                                          <p:spTgt spid="3">
                                            <p:txEl>
                                              <p:pRg st="7" end="7"/>
                                            </p:txEl>
                                          </p:spTgt>
                                        </p:tgtEl>
                                      </p:cBhvr>
                                      <p:to x="100000" y="100000"/>
                                    </p:animScale>
                                    <p:animScale>
                                      <p:cBhvr>
                                        <p:cTn id="132" dur="26">
                                          <p:stCondLst>
                                            <p:cond delay="1312"/>
                                          </p:stCondLst>
                                        </p:cTn>
                                        <p:tgtEl>
                                          <p:spTgt spid="3">
                                            <p:txEl>
                                              <p:pRg st="7" end="7"/>
                                            </p:txEl>
                                          </p:spTgt>
                                        </p:tgtEl>
                                      </p:cBhvr>
                                      <p:to x="100000" y="80000"/>
                                    </p:animScale>
                                    <p:animScale>
                                      <p:cBhvr>
                                        <p:cTn id="133" dur="166" decel="50000">
                                          <p:stCondLst>
                                            <p:cond delay="1338"/>
                                          </p:stCondLst>
                                        </p:cTn>
                                        <p:tgtEl>
                                          <p:spTgt spid="3">
                                            <p:txEl>
                                              <p:pRg st="7" end="7"/>
                                            </p:txEl>
                                          </p:spTgt>
                                        </p:tgtEl>
                                      </p:cBhvr>
                                      <p:to x="100000" y="100000"/>
                                    </p:animScale>
                                    <p:animScale>
                                      <p:cBhvr>
                                        <p:cTn id="134" dur="26">
                                          <p:stCondLst>
                                            <p:cond delay="1642"/>
                                          </p:stCondLst>
                                        </p:cTn>
                                        <p:tgtEl>
                                          <p:spTgt spid="3">
                                            <p:txEl>
                                              <p:pRg st="7" end="7"/>
                                            </p:txEl>
                                          </p:spTgt>
                                        </p:tgtEl>
                                      </p:cBhvr>
                                      <p:to x="100000" y="90000"/>
                                    </p:animScale>
                                    <p:animScale>
                                      <p:cBhvr>
                                        <p:cTn id="135" dur="166" decel="50000">
                                          <p:stCondLst>
                                            <p:cond delay="1668"/>
                                          </p:stCondLst>
                                        </p:cTn>
                                        <p:tgtEl>
                                          <p:spTgt spid="3">
                                            <p:txEl>
                                              <p:pRg st="7" end="7"/>
                                            </p:txEl>
                                          </p:spTgt>
                                        </p:tgtEl>
                                      </p:cBhvr>
                                      <p:to x="100000" y="100000"/>
                                    </p:animScale>
                                    <p:animScale>
                                      <p:cBhvr>
                                        <p:cTn id="136" dur="26">
                                          <p:stCondLst>
                                            <p:cond delay="1808"/>
                                          </p:stCondLst>
                                        </p:cTn>
                                        <p:tgtEl>
                                          <p:spTgt spid="3">
                                            <p:txEl>
                                              <p:pRg st="7" end="7"/>
                                            </p:txEl>
                                          </p:spTgt>
                                        </p:tgtEl>
                                      </p:cBhvr>
                                      <p:to x="100000" y="95000"/>
                                    </p:animScale>
                                    <p:animScale>
                                      <p:cBhvr>
                                        <p:cTn id="137"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8" restart="whenNotActive" fill="hold" evtFilter="cancelBubble" nodeType="interactiveSeq">
                <p:stCondLst>
                  <p:cond evt="onClick" delay="0">
                    <p:tgtEl>
                      <p:spTgt spid="5"/>
                    </p:tgtEl>
                  </p:cond>
                </p:stCondLst>
                <p:endSync evt="end" delay="0">
                  <p:rtn val="all"/>
                </p:endSync>
                <p:childTnLst>
                  <p:par>
                    <p:cTn id="139" fill="hold">
                      <p:stCondLst>
                        <p:cond delay="0"/>
                      </p:stCondLst>
                      <p:childTnLst>
                        <p:par>
                          <p:cTn id="140" fill="hold">
                            <p:stCondLst>
                              <p:cond delay="0"/>
                            </p:stCondLst>
                            <p:childTnLst>
                              <p:par>
                                <p:cTn id="141" presetID="2" presetClass="mediacall" presetSubtype="0" fill="hold" nodeType="clickEffect">
                                  <p:stCondLst>
                                    <p:cond delay="0"/>
                                  </p:stCondLst>
                                  <p:childTnLst>
                                    <p:cmd type="call" cmd="togglePause">
                                      <p:cBhvr>
                                        <p:cTn id="142" dur="1" fill="hold"/>
                                        <p:tgtEl>
                                          <p:spTgt spid="5"/>
                                        </p:tgtEl>
                                      </p:cBhvr>
                                    </p:cmd>
                                  </p:childTnLst>
                                </p:cTn>
                              </p:par>
                            </p:childTnLst>
                          </p:cTn>
                        </p:par>
                      </p:childTnLst>
                    </p:cTn>
                  </p:par>
                </p:childTnLst>
              </p:cTn>
              <p:nextCondLst>
                <p:cond evt="onClick" delay="0">
                  <p:tgtEl>
                    <p:spTgt spid="5"/>
                  </p:tgtEl>
                </p:cond>
              </p:nextCondLst>
            </p:seq>
            <p:video>
              <p:cMediaNode vol="80000">
                <p:cTn id="143" fill="hold" display="0">
                  <p:stCondLst>
                    <p:cond delay="indefinite"/>
                  </p:stCondLst>
                </p:cTn>
                <p:tgtEl>
                  <p:spTgt spid="5"/>
                </p:tgtEl>
              </p:cMediaNode>
            </p:vide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744972"/>
            <a:ext cx="9396535" cy="5708364"/>
          </a:xfrm>
        </p:spPr>
        <p:txBody>
          <a:bodyPr>
            <a:noAutofit/>
          </a:bodyPr>
          <a:lstStyle/>
          <a:p>
            <a:pPr marL="0" indent="0">
              <a:buNone/>
            </a:pPr>
            <a:r>
              <a:rPr lang="fa-IR" sz="2000" dirty="0">
                <a:cs typeface="B Homa" pitchFamily="2" charset="-78"/>
              </a:rPr>
              <a:t>آنان به خداوند می گویند: پروردگارا شقاوت بر ما چیره شد و ما مردمی گمراه بودیم. ما را از</a:t>
            </a:r>
          </a:p>
          <a:p>
            <a:pPr marL="0" indent="0">
              <a:buNone/>
            </a:pPr>
            <a:r>
              <a:rPr lang="fa-IR" sz="2000" dirty="0">
                <a:cs typeface="B Homa" pitchFamily="2" charset="-78"/>
              </a:rPr>
              <a:t>اینجا بیرون بر که اگر به دنیا بازگردیم، عمل صالح انجام می دهیم. </a:t>
            </a:r>
          </a:p>
          <a:p>
            <a:pPr marL="0" indent="0">
              <a:buNone/>
            </a:pPr>
            <a:r>
              <a:rPr lang="fa-IR" sz="2000" dirty="0">
                <a:cs typeface="B Homa" pitchFamily="2" charset="-78"/>
              </a:rPr>
              <a:t>پاسخ قطعی خداوند این است که آیا در دنیا به اندازه ی کافی به شما عمر ندادیم تا هرکس می خواست  به راه راست آید. </a:t>
            </a:r>
          </a:p>
          <a:p>
            <a:pPr marL="0" indent="0">
              <a:buNone/>
            </a:pPr>
            <a:r>
              <a:rPr lang="fa-IR" sz="2000" dirty="0">
                <a:cs typeface="B Homa" pitchFamily="2" charset="-78"/>
              </a:rPr>
              <a:t>ما میدانیم اگر به دنیا بازگردید، همان راه گذشته را پیش می گیرید. آنان گاهی دیگران را مقصر م یشمارند و میگویند: شیطان و بزرگان و سرورانمان سبب گمراهی ما شدند. </a:t>
            </a:r>
          </a:p>
          <a:p>
            <a:pPr marL="0" indent="0">
              <a:buNone/>
            </a:pPr>
            <a:r>
              <a:rPr lang="fa-IR" sz="2000" dirty="0">
                <a:cs typeface="B Homa" pitchFamily="2" charset="-78"/>
              </a:rPr>
              <a:t>شیطان می گوید خدا به شما </a:t>
            </a:r>
            <a:r>
              <a:rPr lang="fa-IR" sz="2000" dirty="0">
                <a:solidFill>
                  <a:srgbClr val="FF0000"/>
                </a:solidFill>
                <a:cs typeface="B Homa" pitchFamily="2" charset="-78"/>
              </a:rPr>
              <a:t>وعده ی  راست </a:t>
            </a:r>
            <a:r>
              <a:rPr lang="fa-IR" sz="2000" dirty="0">
                <a:cs typeface="B Homa" pitchFamily="2" charset="-78"/>
              </a:rPr>
              <a:t>داد و من به شما </a:t>
            </a:r>
            <a:r>
              <a:rPr lang="fa-IR" sz="2000" dirty="0">
                <a:solidFill>
                  <a:srgbClr val="FF0000"/>
                </a:solidFill>
                <a:cs typeface="B Homa" pitchFamily="2" charset="-78"/>
              </a:rPr>
              <a:t>وعده ی دروغ </a:t>
            </a:r>
            <a:r>
              <a:rPr lang="fa-IR" sz="2000" dirty="0">
                <a:cs typeface="B Homa" pitchFamily="2" charset="-78"/>
              </a:rPr>
              <a:t>دادم؛ اما من برشما تسلطی نداشتم. </a:t>
            </a:r>
          </a:p>
          <a:p>
            <a:pPr marL="0" indent="0">
              <a:buNone/>
            </a:pPr>
            <a:r>
              <a:rPr lang="fa-IR" sz="2000" dirty="0">
                <a:cs typeface="B Homa" pitchFamily="2" charset="-78"/>
              </a:rPr>
              <a:t>من فقط شما را فراخواندم و شما نیز مرا پذیرفتید. مرا ملامت نکنید، خود راملامت کنید. </a:t>
            </a:r>
          </a:p>
          <a:p>
            <a:pPr marL="0" indent="0">
              <a:buNone/>
            </a:pPr>
            <a:r>
              <a:rPr lang="fa-IR" sz="2000" dirty="0">
                <a:cs typeface="B Homa" pitchFamily="2" charset="-78"/>
              </a:rPr>
              <a:t>به نگهبانان جهنم رو می آورند تا آنها برایشان از خداوند تخفیفی بگیرند؛ ولی فرشتگان می گویند:</a:t>
            </a:r>
          </a:p>
          <a:p>
            <a:pPr marL="0" indent="0">
              <a:buNone/>
            </a:pPr>
            <a:r>
              <a:rPr lang="fa-IR" sz="2000" dirty="0">
                <a:cs typeface="B Homa" pitchFamily="2" charset="-78"/>
              </a:rPr>
              <a:t>مگر پیامبران برای شما دلایل روشنی نیاوردند؟ آنان می گویند: بلی فرشتگان نیز تقاضای</a:t>
            </a:r>
          </a:p>
          <a:p>
            <a:pPr marL="0" indent="0">
              <a:buNone/>
            </a:pPr>
            <a:r>
              <a:rPr lang="fa-IR" sz="2000" dirty="0">
                <a:cs typeface="B Homa" pitchFamily="2" charset="-78"/>
              </a:rPr>
              <a:t>آنها را نمیپذیرند و درخواستشان را بی جا می دانند.</a:t>
            </a:r>
            <a:endParaRPr lang="en-US" sz="2000" dirty="0">
              <a:cs typeface="B Homa"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96561"/>
            <a:ext cx="42005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847640"/>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out)">
                                      <p:cBhvr>
                                        <p:cTn id="17" dur="2000"/>
                                        <p:tgtEl>
                                          <p:spTgt spid="3">
                                            <p:txEl>
                                              <p:pRg st="0" end="0"/>
                                            </p:txEl>
                                          </p:spTgt>
                                        </p:tgtEl>
                                      </p:cBhvr>
                                    </p:animEffect>
                                  </p:childTnLst>
                                </p:cTn>
                              </p:par>
                              <p:par>
                                <p:cTn id="18" presetID="6" presetClass="entr" presetSubtype="32"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out)">
                                      <p:cBhvr>
                                        <p:cTn id="20" dur="2000"/>
                                        <p:tgtEl>
                                          <p:spTgt spid="3">
                                            <p:txEl>
                                              <p:pRg st="1" end="1"/>
                                            </p:txEl>
                                          </p:spTgt>
                                        </p:tgtEl>
                                      </p:cBhvr>
                                    </p:animEffect>
                                  </p:childTnLst>
                                </p:cTn>
                              </p:par>
                              <p:par>
                                <p:cTn id="21" presetID="6" presetClass="entr" presetSubtype="32"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out)">
                                      <p:cBhvr>
                                        <p:cTn id="23" dur="2000"/>
                                        <p:tgtEl>
                                          <p:spTgt spid="3">
                                            <p:txEl>
                                              <p:pRg st="2" end="2"/>
                                            </p:txEl>
                                          </p:spTgt>
                                        </p:tgtEl>
                                      </p:cBhvr>
                                    </p:animEffect>
                                  </p:childTnLst>
                                </p:cTn>
                              </p:par>
                              <p:par>
                                <p:cTn id="24" presetID="6" presetClass="entr" presetSubtype="32"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out)">
                                      <p:cBhvr>
                                        <p:cTn id="26" dur="2000"/>
                                        <p:tgtEl>
                                          <p:spTgt spid="3">
                                            <p:txEl>
                                              <p:pRg st="3" end="3"/>
                                            </p:txEl>
                                          </p:spTgt>
                                        </p:tgtEl>
                                      </p:cBhvr>
                                    </p:animEffect>
                                  </p:childTnLst>
                                </p:cTn>
                              </p:par>
                              <p:par>
                                <p:cTn id="27" presetID="6" presetClass="entr" presetSubtype="32"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out)">
                                      <p:cBhvr>
                                        <p:cTn id="29" dur="2000"/>
                                        <p:tgtEl>
                                          <p:spTgt spid="3">
                                            <p:txEl>
                                              <p:pRg st="4" end="4"/>
                                            </p:txEl>
                                          </p:spTgt>
                                        </p:tgtEl>
                                      </p:cBhvr>
                                    </p:animEffect>
                                  </p:childTnLst>
                                </p:cTn>
                              </p:par>
                              <p:par>
                                <p:cTn id="30" presetID="6" presetClass="entr" presetSubtype="32"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out)">
                                      <p:cBhvr>
                                        <p:cTn id="32" dur="2000"/>
                                        <p:tgtEl>
                                          <p:spTgt spid="3">
                                            <p:txEl>
                                              <p:pRg st="5" end="5"/>
                                            </p:txEl>
                                          </p:spTgt>
                                        </p:tgtEl>
                                      </p:cBhvr>
                                    </p:animEffect>
                                  </p:childTnLst>
                                </p:cTn>
                              </p:par>
                              <p:par>
                                <p:cTn id="33" presetID="6" presetClass="entr" presetSubtype="32"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out)">
                                      <p:cBhvr>
                                        <p:cTn id="35" dur="2000"/>
                                        <p:tgtEl>
                                          <p:spTgt spid="3">
                                            <p:txEl>
                                              <p:pRg st="6" end="6"/>
                                            </p:txEl>
                                          </p:spTgt>
                                        </p:tgtEl>
                                      </p:cBhvr>
                                    </p:animEffect>
                                  </p:childTnLst>
                                </p:cTn>
                              </p:par>
                              <p:par>
                                <p:cTn id="36" presetID="6" presetClass="entr" presetSubtype="32"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ircle(out)">
                                      <p:cBhvr>
                                        <p:cTn id="38" dur="2000"/>
                                        <p:tgtEl>
                                          <p:spTgt spid="3">
                                            <p:txEl>
                                              <p:pRg st="7" end="7"/>
                                            </p:txEl>
                                          </p:spTgt>
                                        </p:tgtEl>
                                      </p:cBhvr>
                                    </p:animEffect>
                                  </p:childTnLst>
                                </p:cTn>
                              </p:par>
                              <p:par>
                                <p:cTn id="39" presetID="6" presetClass="entr" presetSubtype="32"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circle(out)">
                                      <p:cBhvr>
                                        <p:cTn id="41"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Rectangle 2"/>
          <p:cNvSpPr/>
          <p:nvPr/>
        </p:nvSpPr>
        <p:spPr>
          <a:xfrm>
            <a:off x="8705589" y="2191986"/>
            <a:ext cx="2833691" cy="487251"/>
          </a:xfrm>
          <a:prstGeom prst="rect">
            <a:avLst/>
          </a:prstGeom>
        </p:spPr>
        <p:txBody>
          <a:bodyPr wrap="none">
            <a:spAutoFit/>
          </a:bodyPr>
          <a:lstStyle/>
          <a:p>
            <a:pPr algn="r" rtl="1">
              <a:lnSpc>
                <a:spcPct val="107000"/>
              </a:lnSpc>
              <a:spcAft>
                <a:spcPts val="800"/>
              </a:spcAft>
            </a:pPr>
            <a:r>
              <a:rPr lang="fa-IR" sz="2399" b="1" dirty="0">
                <a:solidFill>
                  <a:schemeClr val="accent1">
                    <a:lumMod val="75000"/>
                  </a:schemeClr>
                </a:solidFill>
                <a:latin typeface="Calibri" panose="020F0502020204030204" pitchFamily="34" charset="0"/>
                <a:ea typeface="Calibri" panose="020F0502020204030204" pitchFamily="34" charset="0"/>
                <a:cs typeface="B Nazanin" panose="00000400000000000000" pitchFamily="2" charset="-78"/>
              </a:rPr>
              <a:t>جایگاه دوزخیان (جهنّم): </a:t>
            </a:r>
            <a:endParaRPr lang="en-US" sz="2399" dirty="0">
              <a:solidFill>
                <a:schemeClr val="accent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048595" name="Rectangle 7"/>
          <p:cNvSpPr/>
          <p:nvPr/>
        </p:nvSpPr>
        <p:spPr>
          <a:xfrm>
            <a:off x="628487" y="2805652"/>
            <a:ext cx="11198483" cy="1681497"/>
          </a:xfrm>
          <a:prstGeom prst="rect">
            <a:avLst/>
          </a:prstGeom>
        </p:spPr>
        <p:txBody>
          <a:bodyPr wrap="square">
            <a:spAutoFit/>
          </a:bodyPr>
          <a:lstStyle/>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 ورود به جهنم: گروه گروه به سوی جهنم در غل و زنجیر و جایگاهی بسیار تنگ رانده می شود.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 آتش جهنم: بسیار سخت و سوزاننده،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حاصل عمل خود انسان </a:t>
            </a:r>
            <a:r>
              <a:rPr lang="fa-IR" sz="1999" b="1" dirty="0">
                <a:latin typeface="Calibri" panose="020F0502020204030204" pitchFamily="34" charset="0"/>
                <a:ea typeface="Calibri" panose="020F0502020204030204" pitchFamily="34" charset="0"/>
                <a:cs typeface="B Nazanin" panose="00000400000000000000" pitchFamily="2" charset="-78"/>
              </a:rPr>
              <a:t>ها و از درون جان آن­ها شعله می­کشد.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 نالة حسرت: نماز نمی­خواندیم، از محرومان دستگیری نمی کردیم، همراه بدکاران رستاخیز را تکذیب کردیم.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ای کاش</a:t>
            </a:r>
            <a:r>
              <a:rPr lang="fa-IR" sz="1999" b="1" dirty="0">
                <a:latin typeface="Calibri" panose="020F0502020204030204" pitchFamily="34" charset="0"/>
                <a:ea typeface="Calibri" panose="020F0502020204030204" pitchFamily="34" charset="0"/>
                <a:cs typeface="B Nazanin" panose="00000400000000000000" pitchFamily="2" charset="-78"/>
              </a:rPr>
              <a:t>! دریغ بر ما!</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596" name="Rectangle 8"/>
          <p:cNvSpPr/>
          <p:nvPr/>
        </p:nvSpPr>
        <p:spPr>
          <a:xfrm>
            <a:off x="7448894" y="5429800"/>
            <a:ext cx="4216723"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 درخواست بازگشت به دنیا: پاسخ قطعی خدا: </a:t>
            </a:r>
            <a:endParaRPr lang="en-US" sz="1999" b="1" dirty="0"/>
          </a:p>
        </p:txBody>
      </p:sp>
      <p:cxnSp>
        <p:nvCxnSpPr>
          <p:cNvPr id="3145728" name="Straight Connector 22"/>
          <p:cNvCxnSpPr>
            <a:cxnSpLocks/>
          </p:cNvCxnSpPr>
          <p:nvPr/>
        </p:nvCxnSpPr>
        <p:spPr>
          <a:xfrm flipH="1" flipV="1">
            <a:off x="7141889" y="5429800"/>
            <a:ext cx="376202" cy="249491"/>
          </a:xfrm>
          <a:prstGeom prst="line">
            <a:avLst/>
          </a:prstGeom>
        </p:spPr>
        <p:style>
          <a:lnRef idx="1">
            <a:schemeClr val="dk1"/>
          </a:lnRef>
          <a:fillRef idx="0">
            <a:schemeClr val="dk1"/>
          </a:fillRef>
          <a:effectRef idx="0">
            <a:schemeClr val="dk1"/>
          </a:effectRef>
          <a:fontRef idx="minor">
            <a:schemeClr val="tx1"/>
          </a:fontRef>
        </p:style>
      </p:cxnSp>
      <p:cxnSp>
        <p:nvCxnSpPr>
          <p:cNvPr id="3145729" name="Straight Connector 23"/>
          <p:cNvCxnSpPr>
            <a:cxnSpLocks/>
          </p:cNvCxnSpPr>
          <p:nvPr/>
        </p:nvCxnSpPr>
        <p:spPr>
          <a:xfrm flipH="1">
            <a:off x="7113322" y="5679290"/>
            <a:ext cx="404136" cy="150516"/>
          </a:xfrm>
          <a:prstGeom prst="line">
            <a:avLst/>
          </a:prstGeom>
        </p:spPr>
        <p:style>
          <a:lnRef idx="1">
            <a:schemeClr val="dk1"/>
          </a:lnRef>
          <a:fillRef idx="0">
            <a:schemeClr val="dk1"/>
          </a:fillRef>
          <a:effectRef idx="0">
            <a:schemeClr val="dk1"/>
          </a:effectRef>
          <a:fontRef idx="minor">
            <a:schemeClr val="tx1"/>
          </a:fontRef>
        </p:style>
      </p:cxnSp>
      <p:sp>
        <p:nvSpPr>
          <p:cNvPr id="1048597" name="Rectangle 15"/>
          <p:cNvSpPr/>
          <p:nvPr/>
        </p:nvSpPr>
        <p:spPr>
          <a:xfrm>
            <a:off x="5138337" y="5173686"/>
            <a:ext cx="2003553" cy="421416"/>
          </a:xfrm>
          <a:prstGeom prst="rect">
            <a:avLst/>
          </a:prstGeom>
        </p:spPr>
        <p:txBody>
          <a:bodyPr wrap="none">
            <a:spAutoFit/>
          </a:bodyPr>
          <a:lstStyle/>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آیا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عمر کافی </a:t>
            </a:r>
            <a:r>
              <a:rPr lang="fa-IR" sz="1999" b="1" dirty="0">
                <a:latin typeface="Calibri" panose="020F0502020204030204" pitchFamily="34" charset="0"/>
                <a:ea typeface="Calibri" panose="020F0502020204030204" pitchFamily="34" charset="0"/>
                <a:cs typeface="B Nazanin" panose="00000400000000000000" pitchFamily="2" charset="-78"/>
              </a:rPr>
              <a:t>ندادیم؟</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598" name="Rectangle 24"/>
          <p:cNvSpPr/>
          <p:nvPr/>
        </p:nvSpPr>
        <p:spPr>
          <a:xfrm>
            <a:off x="3931591" y="5652502"/>
            <a:ext cx="3208697" cy="399877"/>
          </a:xfrm>
          <a:prstGeom prst="rect">
            <a:avLst/>
          </a:prstGeom>
        </p:spPr>
        <p:txBody>
          <a:bodyPr wrap="none">
            <a:spAutoFit/>
          </a:bodyPr>
          <a:lstStyle/>
          <a:p>
            <a:r>
              <a:rPr lang="fa-IR" sz="1999" b="1" dirty="0">
                <a:latin typeface="Calibri" panose="020F0502020204030204" pitchFamily="34" charset="0"/>
                <a:ea typeface="Calibri" panose="020F0502020204030204" pitchFamily="34" charset="0"/>
                <a:cs typeface="B Nazanin" panose="00000400000000000000" pitchFamily="2" charset="-78"/>
              </a:rPr>
              <a:t>همان راه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گذشته </a:t>
            </a:r>
            <a:r>
              <a:rPr lang="fa-IR" sz="1999" b="1" dirty="0">
                <a:latin typeface="Calibri" panose="020F0502020204030204" pitchFamily="34" charset="0"/>
                <a:ea typeface="Calibri" panose="020F0502020204030204" pitchFamily="34" charset="0"/>
                <a:cs typeface="B Nazanin" panose="00000400000000000000" pitchFamily="2" charset="-78"/>
              </a:rPr>
              <a:t>را پیش می­گیرید. </a:t>
            </a:r>
            <a:endParaRPr lang="en-US" sz="1999" b="1" dirty="0"/>
          </a:p>
        </p:txBody>
      </p:sp>
    </p:spTree>
    <p:extLst>
      <p:ext uri="{BB962C8B-B14F-4D97-AF65-F5344CB8AC3E}">
        <p14:creationId xmlns:p14="http://schemas.microsoft.com/office/powerpoint/2010/main" val="59392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Rectangle 1"/>
          <p:cNvSpPr/>
          <p:nvPr/>
        </p:nvSpPr>
        <p:spPr>
          <a:xfrm>
            <a:off x="2042581" y="2274344"/>
            <a:ext cx="9827240" cy="2901642"/>
          </a:xfrm>
          <a:prstGeom prst="rect">
            <a:avLst/>
          </a:prstGeom>
        </p:spPr>
        <p:txBody>
          <a:bodyPr wrap="square">
            <a:spAutoFit/>
          </a:bodyPr>
          <a:lstStyle/>
          <a:p>
            <a:pPr algn="r" rtl="1">
              <a:lnSpc>
                <a:spcPct val="150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پس از این­که دوزخیان دچار عذاب شدند، نالة حسرتشان برمی­خیزد و می­گویند: </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(سراسری ریاضی 91)</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بزرگان ما و شیطان با وعده­های دروغ سبب گمراهی ما شدند.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2) ای کاش ما خدا را فرمان می بردیم و پیامبر خدا را اطاعت می کردیم.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3) ما را از این جا بیرون بر، اگر به دنیا بازگردیم، عمل صالح انجام می­دهیم.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pPr>
            <a:r>
              <a:rPr lang="fa-IR" sz="1999" b="1" dirty="0">
                <a:latin typeface="Calibri" panose="020F0502020204030204" pitchFamily="34" charset="0"/>
                <a:ea typeface="Calibri" panose="020F0502020204030204" pitchFamily="34" charset="0"/>
                <a:cs typeface="B Nazanin" panose="00000400000000000000" pitchFamily="2" charset="-78"/>
              </a:rPr>
              <a:t>4) پروردگارا! شقاوت بر ما چیره شد و ما مردمی گمراه بودیم ما را مشمول عفو خود گردان. </a:t>
            </a:r>
            <a:endParaRPr lang="en-US" sz="1999" b="1" dirty="0"/>
          </a:p>
        </p:txBody>
      </p:sp>
      <p:sp>
        <p:nvSpPr>
          <p:cNvPr id="1048600" name="Rectangle 2"/>
          <p:cNvSpPr/>
          <p:nvPr/>
        </p:nvSpPr>
        <p:spPr>
          <a:xfrm>
            <a:off x="1337815" y="5491540"/>
            <a:ext cx="2112529" cy="487251"/>
          </a:xfrm>
          <a:prstGeom prst="rect">
            <a:avLst/>
          </a:prstGeom>
        </p:spPr>
        <p:txBody>
          <a:bodyPr wrap="none">
            <a:spAutoFit/>
          </a:bodyPr>
          <a:lstStyle/>
          <a:p>
            <a:pPr rtl="1">
              <a:lnSpc>
                <a:spcPct val="107000"/>
              </a:lnSpc>
              <a:spcAft>
                <a:spcPts val="800"/>
              </a:spcAft>
            </a:pPr>
            <a:r>
              <a:rPr lang="fa-IR" sz="2399"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2 صحیح است</a:t>
            </a:r>
            <a:endParaRPr lang="en-US" sz="2399" dirty="0">
              <a:latin typeface="Calibri" panose="020F0502020204030204" pitchFamily="34" charset="0"/>
              <a:ea typeface="Calibri" panose="020F0502020204030204" pitchFamily="34" charset="0"/>
              <a:cs typeface="Arial" panose="020B0604020202020204" pitchFamily="34" charset="0"/>
            </a:endParaRPr>
          </a:p>
        </p:txBody>
      </p:sp>
      <p:sp>
        <p:nvSpPr>
          <p:cNvPr id="4" name="Right Arrow 3"/>
          <p:cNvSpPr/>
          <p:nvPr/>
        </p:nvSpPr>
        <p:spPr>
          <a:xfrm>
            <a:off x="4675284" y="3524206"/>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1" fromWordArt="0" anchor="ctr" anchorCtr="0" forceAA="0" compatLnSpc="1">
            <a:prstTxWarp prst="textNoShape">
              <a:avLst/>
            </a:prstTxWarp>
            <a:noAutofit/>
          </a:bodyPr>
          <a:lstStyle/>
          <a:p>
            <a:pPr algn="ctr"/>
            <a:endParaRPr lang="fa-IR" sz="1799"/>
          </a:p>
        </p:txBody>
      </p:sp>
    </p:spTree>
    <p:extLst>
      <p:ext uri="{BB962C8B-B14F-4D97-AF65-F5344CB8AC3E}">
        <p14:creationId xmlns:p14="http://schemas.microsoft.com/office/powerpoint/2010/main" val="3747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barn(inVertical)">
                                      <p:cBhvr>
                                        <p:cTn id="7" dur="500"/>
                                        <p:tgtEl>
                                          <p:spTgt spid="104859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00"/>
                                        </p:tgtEl>
                                        <p:attrNameLst>
                                          <p:attrName>style.visibility</p:attrName>
                                        </p:attrNameLst>
                                      </p:cBhvr>
                                      <p:to>
                                        <p:strVal val="visible"/>
                                      </p:to>
                                    </p:set>
                                    <p:animEffect transition="in" filter="barn(inVertical)">
                                      <p:cBhvr>
                                        <p:cTn id="12" dur="500"/>
                                        <p:tgtEl>
                                          <p:spTgt spid="104860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48600">
                                            <p:txEl>
                                              <p:pRg st="0" end="0"/>
                                            </p:txEl>
                                          </p:spTgt>
                                        </p:tgtEl>
                                        <p:attrNameLst>
                                          <p:attrName>style.visibility</p:attrName>
                                        </p:attrNameLst>
                                      </p:cBhvr>
                                      <p:to>
                                        <p:strVal val="visible"/>
                                      </p:to>
                                    </p:set>
                                    <p:anim calcmode="lin" valueType="num">
                                      <p:cBhvr additive="base">
                                        <p:cTn id="24" dur="500" fill="hold"/>
                                        <p:tgtEl>
                                          <p:spTgt spid="104860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4860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P spid="1048600"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Rectangle 1"/>
          <p:cNvSpPr/>
          <p:nvPr/>
        </p:nvSpPr>
        <p:spPr>
          <a:xfrm>
            <a:off x="885595" y="2424748"/>
            <a:ext cx="10869956" cy="1117579"/>
          </a:xfrm>
          <a:prstGeom prst="rect">
            <a:avLst/>
          </a:prstGeom>
        </p:spPr>
        <p:txBody>
          <a:bodyPr wrap="square">
            <a:spAutoFit/>
          </a:bodyPr>
          <a:lstStyle/>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 مقصر شمردن شیطان: پاسخ شیطان: من به شما وعدة دروغ دادم، بر شما تسلطی نداشتم، خود را ملامت کنید. </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 درخواست به نگهبانان جهنم برای تخفیف از خدا: پاسخ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فرشتگان</a:t>
            </a:r>
            <a:r>
              <a:rPr lang="fa-IR" sz="1999" b="1" dirty="0">
                <a:latin typeface="Calibri" panose="020F0502020204030204" pitchFamily="34" charset="0"/>
                <a:ea typeface="Calibri" panose="020F0502020204030204" pitchFamily="34" charset="0"/>
                <a:cs typeface="B Nazanin" panose="00000400000000000000" pitchFamily="2" charset="-78"/>
              </a:rPr>
              <a:t>: </a:t>
            </a:r>
            <a:r>
              <a:rPr lang="fa-IR" sz="1999" b="1" dirty="0">
                <a:solidFill>
                  <a:srgbClr val="FF0000"/>
                </a:solidFill>
                <a:latin typeface="Calibri" panose="020F0502020204030204" pitchFamily="34" charset="0"/>
                <a:ea typeface="Calibri" panose="020F0502020204030204" pitchFamily="34" charset="0"/>
                <a:cs typeface="B Nazanin" panose="00000400000000000000" pitchFamily="2" charset="-78"/>
              </a:rPr>
              <a:t>مگر پیامبران برای شما دلایل روشنی نیاوردند؟ </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02" name="Rectangle 2"/>
          <p:cNvSpPr/>
          <p:nvPr/>
        </p:nvSpPr>
        <p:spPr>
          <a:xfrm>
            <a:off x="-114270" y="3504249"/>
            <a:ext cx="12141213" cy="2901642"/>
          </a:xfrm>
          <a:prstGeom prst="rect">
            <a:avLst/>
          </a:prstGeom>
        </p:spPr>
        <p:txBody>
          <a:bodyPr wrap="square">
            <a:spAutoFit/>
          </a:bodyPr>
          <a:lstStyle/>
          <a:p>
            <a:pPr algn="r" rtl="1">
              <a:lnSpc>
                <a:spcPct val="150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«مگر پیامبران برای شما دلایل روشنی نیاوردند؟» گفتار ..... به جهنمیانی است که ..... . </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(آزمون 15 بهمن 95 کانون فرهنگی آموزش)</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فرشتگان- به نگهبانان روی می آورند تا از آن ها تخفیف بگیرند.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2) خداوند- به نگهبانان روی می آورند تا آن ها برایشان از خداوند تخفیف بگیرند.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3) فرشتگان- به نگهبانان روی می آورند تا آن ها برایشان از خداوند تخفیف بگیرند.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4) خداوند- به نگهبانان روی می آورند تا از آن ها تخفیف بگیرند.</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03" name="Rectangle 3"/>
          <p:cNvSpPr/>
          <p:nvPr/>
        </p:nvSpPr>
        <p:spPr>
          <a:xfrm>
            <a:off x="537923" y="5777215"/>
            <a:ext cx="2335288" cy="487251"/>
          </a:xfrm>
          <a:prstGeom prst="rect">
            <a:avLst/>
          </a:prstGeom>
        </p:spPr>
        <p:txBody>
          <a:bodyPr wrap="none">
            <a:spAutoFit/>
          </a:bodyPr>
          <a:lstStyle/>
          <a:p>
            <a:pPr rtl="1">
              <a:lnSpc>
                <a:spcPct val="107000"/>
              </a:lnSpc>
              <a:spcAft>
                <a:spcPts val="800"/>
              </a:spcAft>
            </a:pPr>
            <a:r>
              <a:rPr lang="fa-IR" sz="2399" b="1"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3 صحیح است</a:t>
            </a:r>
            <a:endParaRPr lang="en-US" sz="2399" b="1" dirty="0">
              <a:latin typeface="Calibri" panose="020F0502020204030204" pitchFamily="34" charset="0"/>
              <a:ea typeface="Calibri" panose="020F0502020204030204" pitchFamily="34" charset="0"/>
              <a:cs typeface="Arial" panose="020B0604020202020204" pitchFamily="34" charset="0"/>
            </a:endParaRPr>
          </a:p>
        </p:txBody>
      </p:sp>
      <p:sp>
        <p:nvSpPr>
          <p:cNvPr id="5" name="Right Arrow 4"/>
          <p:cNvSpPr/>
          <p:nvPr/>
        </p:nvSpPr>
        <p:spPr>
          <a:xfrm>
            <a:off x="3774181" y="5435669"/>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1" fromWordArt="0" anchor="ctr" anchorCtr="0" forceAA="0" compatLnSpc="1">
            <a:prstTxWarp prst="textNoShape">
              <a:avLst/>
            </a:prstTxWarp>
            <a:noAutofit/>
          </a:bodyPr>
          <a:lstStyle/>
          <a:p>
            <a:pPr algn="ctr"/>
            <a:endParaRPr lang="fa-IR" sz="1799"/>
          </a:p>
        </p:txBody>
      </p:sp>
    </p:spTree>
    <p:extLst>
      <p:ext uri="{BB962C8B-B14F-4D97-AF65-F5344CB8AC3E}">
        <p14:creationId xmlns:p14="http://schemas.microsoft.com/office/powerpoint/2010/main" val="421002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01"/>
                                        </p:tgtEl>
                                        <p:attrNameLst>
                                          <p:attrName>style.visibility</p:attrName>
                                        </p:attrNameLst>
                                      </p:cBhvr>
                                      <p:to>
                                        <p:strVal val="visible"/>
                                      </p:to>
                                    </p:set>
                                    <p:animEffect transition="in" filter="barn(inVertical)">
                                      <p:cBhvr>
                                        <p:cTn id="7" dur="500"/>
                                        <p:tgtEl>
                                          <p:spTgt spid="10486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02"/>
                                        </p:tgtEl>
                                        <p:attrNameLst>
                                          <p:attrName>style.visibility</p:attrName>
                                        </p:attrNameLst>
                                      </p:cBhvr>
                                      <p:to>
                                        <p:strVal val="visible"/>
                                      </p:to>
                                    </p:set>
                                    <p:animEffect transition="in" filter="barn(inVertical)">
                                      <p:cBhvr>
                                        <p:cTn id="12" dur="500"/>
                                        <p:tgtEl>
                                          <p:spTgt spid="104860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8603"/>
                                        </p:tgtEl>
                                        <p:attrNameLst>
                                          <p:attrName>style.visibility</p:attrName>
                                        </p:attrNameLst>
                                      </p:cBhvr>
                                      <p:to>
                                        <p:strVal val="visible"/>
                                      </p:to>
                                    </p:set>
                                    <p:animEffect transition="in" filter="barn(inVertical)">
                                      <p:cBhvr>
                                        <p:cTn id="17" dur="500"/>
                                        <p:tgtEl>
                                          <p:spTgt spid="104860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48603">
                                            <p:txEl>
                                              <p:pRg st="0" end="0"/>
                                            </p:txEl>
                                          </p:spTgt>
                                        </p:tgtEl>
                                        <p:attrNameLst>
                                          <p:attrName>style.visibility</p:attrName>
                                        </p:attrNameLst>
                                      </p:cBhvr>
                                      <p:to>
                                        <p:strVal val="visible"/>
                                      </p:to>
                                    </p:set>
                                    <p:animEffect transition="in" filter="fade">
                                      <p:cBhvr>
                                        <p:cTn id="28" dur="1000"/>
                                        <p:tgtEl>
                                          <p:spTgt spid="1048603">
                                            <p:txEl>
                                              <p:pRg st="0" end="0"/>
                                            </p:txEl>
                                          </p:spTgt>
                                        </p:tgtEl>
                                      </p:cBhvr>
                                    </p:animEffect>
                                    <p:anim calcmode="lin" valueType="num">
                                      <p:cBhvr>
                                        <p:cTn id="29" dur="1000" fill="hold"/>
                                        <p:tgtEl>
                                          <p:spTgt spid="104860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486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1" grpId="0"/>
      <p:bldP spid="1048602" grpId="0"/>
      <p:bldP spid="104860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806380" y="0"/>
            <a:ext cx="6480720" cy="6858000"/>
          </a:xfrm>
        </p:spPr>
      </p:pic>
      <p:pic>
        <p:nvPicPr>
          <p:cNvPr id="9" name="039">
            <a:hlinkClick r:id="" action="ppaction://media"/>
          </p:cNvPr>
          <p:cNvPicPr>
            <a:picLocks noChangeAspect="1"/>
          </p:cNvPicPr>
          <p:nvPr>
            <a:audioFile r:link="rId1"/>
            <p:extLst>
              <p:ext uri="{DAA4B4D4-6D71-4841-9C94-3DE7FCFB9230}">
                <p14:media xmlns:p14="http://schemas.microsoft.com/office/powerpoint/2010/main" r:embed="rId2">
                  <p14:trim st="1497139" end="28630.5833"/>
                </p14:media>
              </p:ext>
            </p:extLst>
          </p:nvPr>
        </p:nvPicPr>
        <p:blipFill>
          <a:blip r:embed="rId7"/>
          <a:stretch>
            <a:fillRect/>
          </a:stretch>
        </p:blipFill>
        <p:spPr>
          <a:xfrm>
            <a:off x="1217613" y="76200"/>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997"/>
            <a:ext cx="5827739" cy="6858000"/>
          </a:xfrm>
          <a:prstGeom prst="rect">
            <a:avLst/>
          </a:prstGeom>
        </p:spPr>
      </p:pic>
      <p:pic>
        <p:nvPicPr>
          <p:cNvPr id="6" name="0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17613" y="5661248"/>
            <a:ext cx="609600" cy="609600"/>
          </a:xfrm>
          <a:prstGeom prst="rect">
            <a:avLst/>
          </a:prstGeom>
        </p:spPr>
      </p:pic>
    </p:spTree>
    <p:extLst>
      <p:ext uri="{BB962C8B-B14F-4D97-AF65-F5344CB8AC3E}">
        <p14:creationId xmlns:p14="http://schemas.microsoft.com/office/powerpoint/2010/main" val="3722794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91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9979"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Rectangle 1"/>
          <p:cNvSpPr/>
          <p:nvPr/>
        </p:nvSpPr>
        <p:spPr>
          <a:xfrm>
            <a:off x="485649" y="2412106"/>
            <a:ext cx="11469875" cy="2630755"/>
          </a:xfrm>
          <a:prstGeom prst="rect">
            <a:avLst/>
          </a:prstGeom>
        </p:spPr>
        <p:txBody>
          <a:bodyPr wrap="square">
            <a:spAutoFit/>
          </a:bodyPr>
          <a:lstStyle/>
          <a:p>
            <a:pPr algn="r" rtl="1">
              <a:lnSpc>
                <a:spcPct val="107000"/>
              </a:lnSpc>
              <a:spcAft>
                <a:spcPts val="800"/>
              </a:spcAft>
            </a:pPr>
            <a:r>
              <a:rPr lang="fa-IR" sz="2399" b="1" dirty="0">
                <a:solidFill>
                  <a:srgbClr val="FF0000"/>
                </a:solidFill>
                <a:latin typeface="Calibri" panose="020F0502020204030204" pitchFamily="34" charset="0"/>
                <a:ea typeface="Calibri" panose="020F0502020204030204" pitchFamily="34" charset="0"/>
                <a:cs typeface="B Nazanin" panose="00000400000000000000" pitchFamily="2" charset="-78"/>
              </a:rPr>
              <a:t>تست: </a:t>
            </a:r>
            <a:r>
              <a:rPr lang="fa-IR" sz="1999" b="1" dirty="0">
                <a:latin typeface="Calibri" panose="020F0502020204030204" pitchFamily="34" charset="0"/>
                <a:ea typeface="Calibri" panose="020F0502020204030204" pitchFamily="34" charset="0"/>
                <a:cs typeface="B Nazanin" panose="00000400000000000000" pitchFamily="2" charset="-78"/>
              </a:rPr>
              <a:t>پاسخ قطعی خداوند به معصیت کارانی که تقاضای بازگشت از جایگاه دوزخ اخروی برای انجام عمل صالح در دنیا دارند چیست؟ </a:t>
            </a:r>
            <a:r>
              <a:rPr lang="fa-IR" sz="1999" b="1" dirty="0">
                <a:solidFill>
                  <a:schemeClr val="accent4">
                    <a:lumMod val="75000"/>
                  </a:schemeClr>
                </a:solidFill>
                <a:latin typeface="Calibri" panose="020F0502020204030204" pitchFamily="34" charset="0"/>
                <a:ea typeface="Calibri" panose="020F0502020204030204" pitchFamily="34" charset="0"/>
                <a:cs typeface="B Nazanin" panose="00000400000000000000" pitchFamily="2" charset="-78"/>
              </a:rPr>
              <a:t>(تألیفی)</a:t>
            </a:r>
            <a:endParaRPr lang="en-US" sz="1999"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1) «در دنیا نماز نمی خواندید و از محرومان دستگیری نمی کردید.»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2) «آیا در دنیا به اندازة کافی به شما عمر ندادیم تا هرکس می خواست به راه راست آید؟»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3) «ای کاش خدا را فرمان می بردید و پیامبر او را اطاعت می کردید.»</a:t>
            </a:r>
            <a:endParaRPr lang="en-US" sz="1999"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1999" b="1" dirty="0">
                <a:latin typeface="Calibri" panose="020F0502020204030204" pitchFamily="34" charset="0"/>
                <a:ea typeface="Calibri" panose="020F0502020204030204" pitchFamily="34" charset="0"/>
                <a:cs typeface="B Nazanin" panose="00000400000000000000" pitchFamily="2" charset="-78"/>
              </a:rPr>
              <a:t>4) «مگر پیامبران برای شما دلایل روشنی نیاوردند؟»</a:t>
            </a:r>
            <a:endParaRPr lang="en-US" sz="1999" b="1" dirty="0">
              <a:latin typeface="Calibri" panose="020F0502020204030204" pitchFamily="34" charset="0"/>
              <a:ea typeface="Calibri" panose="020F0502020204030204" pitchFamily="34" charset="0"/>
              <a:cs typeface="Arial" panose="020B0604020202020204" pitchFamily="34" charset="0"/>
            </a:endParaRPr>
          </a:p>
        </p:txBody>
      </p:sp>
      <p:sp>
        <p:nvSpPr>
          <p:cNvPr id="1048605" name="Rectangle 2"/>
          <p:cNvSpPr/>
          <p:nvPr/>
        </p:nvSpPr>
        <p:spPr>
          <a:xfrm>
            <a:off x="809315" y="5348702"/>
            <a:ext cx="2311249" cy="487251"/>
          </a:xfrm>
          <a:prstGeom prst="rect">
            <a:avLst/>
          </a:prstGeom>
        </p:spPr>
        <p:txBody>
          <a:bodyPr wrap="none">
            <a:spAutoFit/>
          </a:bodyPr>
          <a:lstStyle/>
          <a:p>
            <a:pPr rtl="1">
              <a:lnSpc>
                <a:spcPct val="107000"/>
              </a:lnSpc>
              <a:spcAft>
                <a:spcPts val="800"/>
              </a:spcAft>
            </a:pPr>
            <a:r>
              <a:rPr lang="fa-IR" sz="2399" b="1" dirty="0">
                <a:solidFill>
                  <a:srgbClr val="0000FF"/>
                </a:solidFill>
                <a:latin typeface="Calibri" panose="020F0502020204030204" pitchFamily="34" charset="0"/>
                <a:ea typeface="Calibri" panose="020F0502020204030204" pitchFamily="34" charset="0"/>
                <a:cs typeface="B Nazanin" panose="00000400000000000000" pitchFamily="2" charset="-78"/>
              </a:rPr>
              <a:t>گزینه 2 صحیح است</a:t>
            </a:r>
            <a:endParaRPr lang="en-US" sz="2399" b="1" dirty="0">
              <a:latin typeface="Calibri" panose="020F0502020204030204" pitchFamily="34" charset="0"/>
              <a:ea typeface="Calibri" panose="020F0502020204030204" pitchFamily="34" charset="0"/>
              <a:cs typeface="Arial" panose="020B0604020202020204" pitchFamily="34" charset="0"/>
            </a:endParaRPr>
          </a:p>
        </p:txBody>
      </p:sp>
      <p:sp>
        <p:nvSpPr>
          <p:cNvPr id="2" name="Right Arrow 1"/>
          <p:cNvSpPr/>
          <p:nvPr/>
        </p:nvSpPr>
        <p:spPr>
          <a:xfrm>
            <a:off x="3251804" y="3618362"/>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1" fromWordArt="0" anchor="ctr" anchorCtr="0" forceAA="0" compatLnSpc="1">
            <a:prstTxWarp prst="textNoShape">
              <a:avLst/>
            </a:prstTxWarp>
            <a:noAutofit/>
          </a:bodyPr>
          <a:lstStyle/>
          <a:p>
            <a:pPr algn="ctr"/>
            <a:endParaRPr lang="fa-IR" sz="1799"/>
          </a:p>
        </p:txBody>
      </p:sp>
    </p:spTree>
    <p:extLst>
      <p:ext uri="{BB962C8B-B14F-4D97-AF65-F5344CB8AC3E}">
        <p14:creationId xmlns:p14="http://schemas.microsoft.com/office/powerpoint/2010/main" val="145619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04"/>
                                        </p:tgtEl>
                                        <p:attrNameLst>
                                          <p:attrName>style.visibility</p:attrName>
                                        </p:attrNameLst>
                                      </p:cBhvr>
                                      <p:to>
                                        <p:strVal val="visible"/>
                                      </p:to>
                                    </p:set>
                                    <p:animEffect transition="in" filter="barn(inVertical)">
                                      <p:cBhvr>
                                        <p:cTn id="7" dur="500"/>
                                        <p:tgtEl>
                                          <p:spTgt spid="10486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8605"/>
                                        </p:tgtEl>
                                        <p:attrNameLst>
                                          <p:attrName>style.visibility</p:attrName>
                                        </p:attrNameLst>
                                      </p:cBhvr>
                                      <p:to>
                                        <p:strVal val="visible"/>
                                      </p:to>
                                    </p:set>
                                    <p:animEffect transition="in" filter="barn(inVertical)">
                                      <p:cBhvr>
                                        <p:cTn id="12" dur="500"/>
                                        <p:tgtEl>
                                          <p:spTgt spid="10486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48605">
                                            <p:txEl>
                                              <p:pRg st="0" end="0"/>
                                            </p:txEl>
                                          </p:spTgt>
                                        </p:tgtEl>
                                        <p:attrNameLst>
                                          <p:attrName>style.visibility</p:attrName>
                                        </p:attrNameLst>
                                      </p:cBhvr>
                                      <p:to>
                                        <p:strVal val="visible"/>
                                      </p:to>
                                    </p:set>
                                    <p:animEffect transition="in" filter="fade">
                                      <p:cBhvr>
                                        <p:cTn id="24" dur="1000"/>
                                        <p:tgtEl>
                                          <p:spTgt spid="1048605">
                                            <p:txEl>
                                              <p:pRg st="0" end="0"/>
                                            </p:txEl>
                                          </p:spTgt>
                                        </p:tgtEl>
                                      </p:cBhvr>
                                    </p:animEffect>
                                    <p:anim calcmode="lin" valueType="num">
                                      <p:cBhvr>
                                        <p:cTn id="25" dur="1000" fill="hold"/>
                                        <p:tgtEl>
                                          <p:spTgt spid="104860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4860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p:bldP spid="104860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939" y="157310"/>
            <a:ext cx="6373092" cy="1158872"/>
          </a:xfr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txBody>
          <a:bodyPr>
            <a:normAutofit/>
          </a:bodyPr>
          <a:lstStyle/>
          <a:p>
            <a:r>
              <a:rPr lang="fa-IR" sz="4000" dirty="0">
                <a:latin typeface="Arial" pitchFamily="34" charset="0"/>
                <a:cs typeface="B Titr" pitchFamily="2" charset="-78"/>
              </a:rPr>
              <a:t>رابطۀ میان عمل و پاداش و کیفر</a:t>
            </a:r>
            <a:endParaRPr lang="en-US" sz="4000" dirty="0">
              <a:latin typeface="Arial" pitchFamily="34" charset="0"/>
              <a:cs typeface="B Titr" pitchFamily="2" charset="-78"/>
            </a:endParaRPr>
          </a:p>
        </p:txBody>
      </p:sp>
      <p:sp>
        <p:nvSpPr>
          <p:cNvPr id="5" name="Rectangle 4"/>
          <p:cNvSpPr/>
          <p:nvPr/>
        </p:nvSpPr>
        <p:spPr>
          <a:xfrm>
            <a:off x="2091449" y="1674563"/>
            <a:ext cx="8409710" cy="707886"/>
          </a:xfrm>
          <a:prstGeom prst="rect">
            <a:avLst/>
          </a:prstGeom>
        </p:spPr>
        <p:txBody>
          <a:bodyPr wrap="square">
            <a:spAutoFit/>
          </a:bodyPr>
          <a:lstStyle/>
          <a:p>
            <a:pPr algn="r"/>
            <a:r>
              <a:rPr lang="fa-IR" sz="2000" dirty="0">
                <a:cs typeface="B Homa" pitchFamily="2" charset="-78"/>
              </a:rPr>
              <a:t>از سؤال های قابل توجه این است که رابطه ی اعمال دنیایی با جزا و پاداش اخروی چگونه است؟</a:t>
            </a:r>
          </a:p>
          <a:p>
            <a:pPr algn="r"/>
            <a:r>
              <a:rPr lang="fa-IR" sz="2000" dirty="0">
                <a:cs typeface="B Homa" pitchFamily="2" charset="-78"/>
              </a:rPr>
              <a:t>رابطه ی میان عمل و جزای آن، </a:t>
            </a:r>
            <a:r>
              <a:rPr lang="fa-IR" sz="2000" dirty="0">
                <a:solidFill>
                  <a:srgbClr val="92D050"/>
                </a:solidFill>
                <a:cs typeface="B Homa" pitchFamily="2" charset="-78"/>
              </a:rPr>
              <a:t>سه گونه </a:t>
            </a:r>
            <a:r>
              <a:rPr lang="fa-IR" sz="2000" dirty="0">
                <a:cs typeface="B Homa" pitchFamily="2" charset="-78"/>
              </a:rPr>
              <a:t>است:</a:t>
            </a:r>
            <a:endParaRPr lang="en-US" sz="2000" dirty="0">
              <a:cs typeface="B Homa" pitchFamily="2" charset="-78"/>
            </a:endParaRPr>
          </a:p>
        </p:txBody>
      </p:sp>
      <p:sp>
        <p:nvSpPr>
          <p:cNvPr id="7" name="Right Brace 6"/>
          <p:cNvSpPr/>
          <p:nvPr/>
        </p:nvSpPr>
        <p:spPr>
          <a:xfrm>
            <a:off x="5620687" y="2544896"/>
            <a:ext cx="4880472" cy="3316078"/>
          </a:xfrm>
          <a:prstGeom prst="rightBrace">
            <a:avLst>
              <a:gd name="adj1" fmla="val 2906"/>
              <a:gd name="adj2" fmla="val 50000"/>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Rectangle 8"/>
          <p:cNvSpPr/>
          <p:nvPr/>
        </p:nvSpPr>
        <p:spPr>
          <a:xfrm>
            <a:off x="5620688" y="2880378"/>
            <a:ext cx="2005677" cy="584775"/>
          </a:xfrm>
          <a:prstGeom prst="rect">
            <a:avLst/>
          </a:prstGeom>
        </p:spPr>
        <p:txBody>
          <a:bodyPr wrap="none">
            <a:spAutoFit/>
          </a:bodyPr>
          <a:lstStyle/>
          <a:p>
            <a:r>
              <a:rPr lang="fa-IR" sz="3200" b="1" dirty="0">
                <a:effectLst>
                  <a:outerShdw blurRad="38100" dist="38100" dir="2700000" algn="tl">
                    <a:srgbClr val="000000">
                      <a:alpha val="43137"/>
                    </a:srgbClr>
                  </a:outerShdw>
                </a:effectLst>
                <a:latin typeface="Arial" pitchFamily="34" charset="0"/>
                <a:cs typeface="Arial" pitchFamily="34" charset="0"/>
              </a:rPr>
              <a:t>1 -قراردادی:</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9"/>
          <p:cNvSpPr/>
          <p:nvPr/>
        </p:nvSpPr>
        <p:spPr>
          <a:xfrm>
            <a:off x="4397799" y="3941325"/>
            <a:ext cx="3342582" cy="523220"/>
          </a:xfrm>
          <a:prstGeom prst="rect">
            <a:avLst/>
          </a:prstGeom>
        </p:spPr>
        <p:txBody>
          <a:bodyPr wrap="none">
            <a:spAutoFit/>
          </a:bodyPr>
          <a:lstStyle/>
          <a:p>
            <a:r>
              <a:rPr lang="fa-IR" sz="2800" b="1" dirty="0">
                <a:effectLst>
                  <a:outerShdw blurRad="38100" dist="38100" dir="2700000" algn="tl">
                    <a:srgbClr val="000000">
                      <a:alpha val="43137"/>
                    </a:srgbClr>
                  </a:outerShdw>
                </a:effectLst>
                <a:latin typeface="Arial" pitchFamily="34" charset="0"/>
                <a:cs typeface="Arial" pitchFamily="34" charset="0"/>
              </a:rPr>
              <a:t>2- نتیجه طبیعی خود عمل:</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11" name="Rectangle 10"/>
          <p:cNvSpPr/>
          <p:nvPr/>
        </p:nvSpPr>
        <p:spPr>
          <a:xfrm>
            <a:off x="4871525" y="5023118"/>
            <a:ext cx="2871299" cy="584775"/>
          </a:xfrm>
          <a:prstGeom prst="rect">
            <a:avLst/>
          </a:prstGeom>
        </p:spPr>
        <p:txBody>
          <a:bodyPr wrap="none">
            <a:spAutoFit/>
          </a:bodyPr>
          <a:lstStyle/>
          <a:p>
            <a:r>
              <a:rPr lang="fa-IR" sz="3200" b="1" dirty="0">
                <a:latin typeface="Amuzeh-New-Bold"/>
                <a:cs typeface="B Titr" pitchFamily="2" charset="-78"/>
              </a:rPr>
              <a:t>3 تجسم خود عمل:</a:t>
            </a:r>
            <a:endParaRPr lang="en-US" sz="3200" dirty="0">
              <a:cs typeface="B Titr" pitchFamily="2" charset="-78"/>
            </a:endParaRPr>
          </a:p>
        </p:txBody>
      </p:sp>
    </p:spTree>
    <p:extLst>
      <p:ext uri="{BB962C8B-B14F-4D97-AF65-F5344CB8AC3E}">
        <p14:creationId xmlns:p14="http://schemas.microsoft.com/office/powerpoint/2010/main" val="28266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5"/>
                                        </p:tgtEl>
                                        <p:attrNameLst>
                                          <p:attrName>ppt_x</p:attrName>
                                          <p:attrName>ppt_y</p:attrName>
                                        </p:attrNameLst>
                                      </p:cBhvr>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1559" y="416864"/>
            <a:ext cx="3486852" cy="923330"/>
          </a:xfrm>
          <a:prstGeom prst="rect">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none" lIns="91440" tIns="45720" rIns="91440" bIns="45720">
            <a:spAutoFit/>
          </a:bodyPr>
          <a:lstStyle/>
          <a:p>
            <a:pPr algn="ctr"/>
            <a:r>
              <a:rPr lang="fa-I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cs typeface="B Titr" pitchFamily="2" charset="-78"/>
              </a:rPr>
              <a:t>1-قرار دادی</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cs typeface="B Titr" pitchFamily="2" charset="-78"/>
            </a:endParaRPr>
          </a:p>
        </p:txBody>
      </p:sp>
      <p:sp>
        <p:nvSpPr>
          <p:cNvPr id="6" name="Rectangle 5"/>
          <p:cNvSpPr/>
          <p:nvPr/>
        </p:nvSpPr>
        <p:spPr>
          <a:xfrm>
            <a:off x="1522412" y="1558530"/>
            <a:ext cx="9045146" cy="378565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r"/>
            <a:r>
              <a:rPr lang="fa-IR" sz="2400" dirty="0">
                <a:cs typeface="B Homa" pitchFamily="2" charset="-78"/>
              </a:rPr>
              <a:t>گاهی پاداش و کیفر براساس مجموع های از قراردادها تعیین میشود؛ مانند اینکه اگر کارگر در طول روز،کار معینی را انجام دهد، دستمزد مشخصی در برابر آن کار دریافت  می کند.</a:t>
            </a:r>
          </a:p>
          <a:p>
            <a:pPr algn="r"/>
            <a:r>
              <a:rPr lang="fa-IR" sz="2400" dirty="0">
                <a:cs typeface="B Homa" pitchFamily="2" charset="-78"/>
              </a:rPr>
              <a:t>همچنین اگر کسی مرتکب جرمی شود، مطابق با قوانین و مقررات به پرداخت جریمه ی نقدی یا زندان و نظایر آن محکوم می شود. </a:t>
            </a:r>
          </a:p>
          <a:p>
            <a:pPr algn="r"/>
            <a:r>
              <a:rPr lang="fa-IR" sz="2400" dirty="0">
                <a:cs typeface="B Homa" pitchFamily="2" charset="-78"/>
              </a:rPr>
              <a:t>رابطه ی میان آن کارها و اینگونه پادا شها و کیفرها، یک رابطه ی قراردادی است و انسان ها می توانند با وضع قوانین جدید این رابطه ها را تغییر دهند؛(</a:t>
            </a:r>
            <a:r>
              <a:rPr lang="fa-IR" sz="2400" dirty="0">
                <a:solidFill>
                  <a:srgbClr val="FFFF00"/>
                </a:solidFill>
                <a:cs typeface="B Homa" pitchFamily="2" charset="-78"/>
              </a:rPr>
              <a:t>تغییر پذیر) </a:t>
            </a:r>
          </a:p>
          <a:p>
            <a:pPr algn="r"/>
            <a:r>
              <a:rPr lang="fa-IR" sz="2400" dirty="0">
                <a:cs typeface="B Homa" pitchFamily="2" charset="-78"/>
              </a:rPr>
              <a:t>برای مثال، اگر  کیفر جرمی زندان است، آن را به پرداخت جریمه ی نقدی تبدیل کنند.  </a:t>
            </a:r>
          </a:p>
          <a:p>
            <a:pPr algn="r"/>
            <a:r>
              <a:rPr lang="fa-IR" sz="2400" dirty="0">
                <a:cs typeface="B Homa" pitchFamily="2" charset="-78"/>
              </a:rPr>
              <a:t>آنچه در اینجا اهمیت دارد، </a:t>
            </a:r>
            <a:r>
              <a:rPr lang="fa-IR" sz="2400" dirty="0">
                <a:solidFill>
                  <a:srgbClr val="FF0000"/>
                </a:solidFill>
                <a:cs typeface="B Homa" pitchFamily="2" charset="-78"/>
              </a:rPr>
              <a:t>تناسب میان جرم و کیفر </a:t>
            </a:r>
            <a:r>
              <a:rPr lang="fa-IR" sz="2400" dirty="0">
                <a:cs typeface="B Homa" pitchFamily="2" charset="-78"/>
              </a:rPr>
              <a:t>است تا عدالت برقرار گردد.</a:t>
            </a:r>
            <a:endParaRPr lang="en-US" sz="2400" dirty="0">
              <a:cs typeface="B Homa" pitchFamily="2" charset="-78"/>
            </a:endParaRPr>
          </a:p>
          <a:p>
            <a:pPr algn="r"/>
            <a:endParaRPr lang="fa-IR" sz="2400" dirty="0">
              <a:cs typeface="B Homa" pitchFamily="2" charset="-78"/>
            </a:endParaRPr>
          </a:p>
        </p:txBody>
      </p:sp>
    </p:spTree>
    <p:extLst>
      <p:ext uri="{BB962C8B-B14F-4D97-AF65-F5344CB8AC3E}">
        <p14:creationId xmlns:p14="http://schemas.microsoft.com/office/powerpoint/2010/main" val="7788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332656"/>
            <a:ext cx="9144001" cy="1371600"/>
          </a:xfr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elaxedInset"/>
          </a:sp3d>
        </p:spPr>
        <p:txBody>
          <a:bodyPr/>
          <a:lstStyle/>
          <a:p>
            <a:pPr algn="r"/>
            <a:r>
              <a:rPr lang="fa-IR" dirty="0" smtClean="0">
                <a:ln w="22225">
                  <a:solidFill>
                    <a:srgbClr val="FFFF00"/>
                  </a:solidFill>
                  <a:prstDash val="solid"/>
                </a:ln>
                <a:solidFill>
                  <a:schemeClr val="accent2"/>
                </a:solidFill>
                <a:effectLst/>
                <a:latin typeface="Amuzeh-New-Bold"/>
                <a:cs typeface="B Titr" pitchFamily="2" charset="-78"/>
              </a:rPr>
              <a:t>2- </a:t>
            </a:r>
            <a:r>
              <a:rPr lang="fa-IR" dirty="0">
                <a:ln w="22225">
                  <a:solidFill>
                    <a:srgbClr val="FFFF00"/>
                  </a:solidFill>
                  <a:prstDash val="solid"/>
                </a:ln>
                <a:solidFill>
                  <a:schemeClr val="accent2"/>
                </a:solidFill>
                <a:effectLst/>
                <a:latin typeface="Amuzeh-New-Bold"/>
                <a:cs typeface="B Titr" pitchFamily="2" charset="-78"/>
              </a:rPr>
              <a:t>نتیجه طبیعی خود عمل:</a:t>
            </a:r>
            <a:endParaRPr lang="en-US" dirty="0">
              <a:ln w="22225">
                <a:solidFill>
                  <a:srgbClr val="FFFF00"/>
                </a:solidFill>
                <a:prstDash val="solid"/>
              </a:ln>
              <a:solidFill>
                <a:schemeClr val="accent2"/>
              </a:solidFill>
              <a:effectLst/>
              <a:cs typeface="B Titr" pitchFamily="2" charset="-78"/>
            </a:endParaRPr>
          </a:p>
        </p:txBody>
      </p:sp>
      <p:sp>
        <p:nvSpPr>
          <p:cNvPr id="4" name="Rectangle 3"/>
          <p:cNvSpPr/>
          <p:nvPr/>
        </p:nvSpPr>
        <p:spPr>
          <a:xfrm>
            <a:off x="1522412" y="1913396"/>
            <a:ext cx="8946292" cy="3416320"/>
          </a:xfrm>
          <a:prstGeom prst="rect">
            <a:avLst/>
          </a:prstGeom>
        </p:spPr>
        <p:txBody>
          <a:bodyPr wrap="square">
            <a:spAutoFit/>
          </a:bodyPr>
          <a:lstStyle/>
          <a:p>
            <a:pPr algn="r"/>
            <a:r>
              <a:rPr lang="fa-IR" sz="2400" dirty="0">
                <a:latin typeface="AmuzehNewNormalPS"/>
                <a:cs typeface="B Homa" pitchFamily="2" charset="-78"/>
              </a:rPr>
              <a:t>گاهی پاداش و کیفر محصول طبیعی خود عمل است و انسان هانمی توانند آن را تغییر دهند، بلکه باید خود را با آن هماهنگ کنند و با آگاهی کامل از آن برنامه زندگی خود را تنظیم و سعادت زندگی خویش را تأمین کنند؛ </a:t>
            </a:r>
          </a:p>
          <a:p>
            <a:pPr algn="r"/>
            <a:endParaRPr lang="fa-IR" sz="2400" dirty="0">
              <a:latin typeface="AmuzehNewNormalPS"/>
              <a:cs typeface="B Homa" pitchFamily="2" charset="-78"/>
            </a:endParaRPr>
          </a:p>
          <a:p>
            <a:pPr algn="r"/>
            <a:r>
              <a:rPr lang="fa-IR" sz="2400" dirty="0">
                <a:latin typeface="AmuzehNewNormalPS"/>
                <a:cs typeface="B Homa" pitchFamily="2" charset="-78"/>
              </a:rPr>
              <a:t>مثلاً اگر کسی سیگار بکشد و بهداشت را رعایت نکند، به امراض گوناگونی مبتلا می شود. </a:t>
            </a:r>
          </a:p>
          <a:p>
            <a:pPr algn="r"/>
            <a:r>
              <a:rPr lang="fa-IR" sz="2400" dirty="0">
                <a:latin typeface="AmuzehNewNormalPS"/>
                <a:cs typeface="B Homa" pitchFamily="2" charset="-78"/>
              </a:rPr>
              <a:t>همچنین اگر کسی اهل مطالعه و تحقیق باشد، به طور طبیعی به علم و آگاهی دست مییابد یا اگر روزانه ورزش کند، به سلامت و تندرستی خود کمک کرده است.</a:t>
            </a:r>
            <a:endParaRPr lang="en-US" sz="2400" dirty="0">
              <a:cs typeface="B Homa" pitchFamily="2" charset="-78"/>
            </a:endParaRPr>
          </a:p>
          <a:p>
            <a:pPr algn="r"/>
            <a:r>
              <a:rPr lang="fa-IR" sz="2400" dirty="0">
                <a:solidFill>
                  <a:srgbClr val="FFFF00"/>
                </a:solidFill>
                <a:latin typeface="AmuzehNewNormalPS"/>
                <a:cs typeface="B Homa" pitchFamily="2" charset="-78"/>
              </a:rPr>
              <a:t>(تغییر ناپذیر)</a:t>
            </a:r>
          </a:p>
        </p:txBody>
      </p:sp>
    </p:spTree>
    <p:extLst>
      <p:ext uri="{BB962C8B-B14F-4D97-AF65-F5344CB8AC3E}">
        <p14:creationId xmlns:p14="http://schemas.microsoft.com/office/powerpoint/2010/main" val="4076649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4925" y="440788"/>
            <a:ext cx="3581537" cy="859611"/>
          </a:xfrm>
          <a:prstGeom prst="rect">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pic>
      <p:sp>
        <p:nvSpPr>
          <p:cNvPr id="4" name="Rectangle 3"/>
          <p:cNvSpPr/>
          <p:nvPr/>
        </p:nvSpPr>
        <p:spPr>
          <a:xfrm>
            <a:off x="1053852" y="1599313"/>
            <a:ext cx="10657184" cy="5016758"/>
          </a:xfrm>
          <a:prstGeom prst="rect">
            <a:avLst/>
          </a:prstGeom>
        </p:spPr>
        <p:txBody>
          <a:bodyPr wrap="square">
            <a:spAutoFit/>
          </a:bodyPr>
          <a:lstStyle/>
          <a:p>
            <a:pPr algn="r"/>
            <a:r>
              <a:rPr lang="fa-IR" sz="2000" dirty="0">
                <a:cs typeface="B Homa" pitchFamily="2" charset="-78"/>
              </a:rPr>
              <a:t>نوع دیگری از رابطه ی  میان عمل و پاداش و کیفر وجود دارد که عمیق ترو کاملتر از دو نوع قبلی است. </a:t>
            </a:r>
          </a:p>
          <a:p>
            <a:pPr algn="r"/>
            <a:r>
              <a:rPr lang="fa-IR" sz="2000" dirty="0">
                <a:cs typeface="B Homa" pitchFamily="2" charset="-78"/>
              </a:rPr>
              <a:t>  همان طور که در بحث از نامه  ی عمل دیدیم، آنچه انسان با خود به قیامت میبرد، باطن اعمالی است که اکنون در این دنیا قابل مشاهده نیست.  </a:t>
            </a:r>
          </a:p>
          <a:p>
            <a:pPr algn="r"/>
            <a:r>
              <a:rPr lang="fa-IR" sz="2000" dirty="0">
                <a:cs typeface="B Homa" pitchFamily="2" charset="-78"/>
              </a:rPr>
              <a:t>هر عملی یک جنبه ی  ظاهری و یک  جنبه ی باطنی دارد</a:t>
            </a:r>
          </a:p>
          <a:p>
            <a:pPr algn="r"/>
            <a:r>
              <a:rPr lang="fa-IR" sz="2000" dirty="0">
                <a:cs typeface="B Homa" pitchFamily="2" charset="-78"/>
              </a:rPr>
              <a:t>جنبه ی ظاهری بعد از عمل از بین می رود؛ اما جنبه ی  باطنی هرگز از بین نمی رود و درروح هر انسانی باقی می ماند. بنابراین، هر عملی که ما در زندگی دنیوی انجام می دهیم، حقیقت و باطن آن عمل در جهان آخرت به صورت زشت یا زیبا، لذت بخش یا دردآور مجسم می شود و انسان خود رادر میان باطن اعمال خود می بیند. </a:t>
            </a:r>
          </a:p>
          <a:p>
            <a:pPr algn="r"/>
            <a:endParaRPr lang="fa-IR" sz="2000" dirty="0">
              <a:cs typeface="B Homa" pitchFamily="2" charset="-78"/>
            </a:endParaRPr>
          </a:p>
          <a:p>
            <a:pPr algn="r" rtl="1"/>
            <a:r>
              <a:rPr lang="fa-IR" sz="2000" dirty="0">
                <a:cs typeface="B Homa" pitchFamily="2" charset="-78"/>
              </a:rPr>
              <a:t>پس آنچه در روز قیامت به عنوان پاداش یا کیفر به ما داده می شود، </a:t>
            </a:r>
            <a:r>
              <a:rPr lang="fa-IR" sz="2000" b="1" dirty="0">
                <a:solidFill>
                  <a:srgbClr val="FFFF00"/>
                </a:solidFill>
                <a:cs typeface="B Homa" pitchFamily="2" charset="-78"/>
              </a:rPr>
              <a:t>عین عمل </a:t>
            </a:r>
            <a:r>
              <a:rPr lang="fa-IR" sz="2000" b="1" dirty="0">
                <a:solidFill>
                  <a:srgbClr val="FF0000"/>
                </a:solidFill>
                <a:cs typeface="B Homa" pitchFamily="2" charset="-78"/>
              </a:rPr>
              <a:t>ماست</a:t>
            </a:r>
            <a:r>
              <a:rPr lang="fa-IR" sz="2000" dirty="0">
                <a:solidFill>
                  <a:srgbClr val="FF0000"/>
                </a:solidFill>
                <a:cs typeface="B Homa" pitchFamily="2" charset="-78"/>
              </a:rPr>
              <a:t>.0(جرم از مجرم جدا نیست وپاداش وکیفر چیزی جز عمل نیست )</a:t>
            </a:r>
          </a:p>
          <a:p>
            <a:pPr algn="r"/>
            <a:r>
              <a:rPr lang="fa-IR" sz="2000" dirty="0">
                <a:cs typeface="B Homa" pitchFamily="2" charset="-78"/>
              </a:rPr>
              <a:t> </a:t>
            </a:r>
          </a:p>
          <a:p>
            <a:pPr algn="r"/>
            <a:r>
              <a:rPr lang="fa-IR" sz="2000" dirty="0">
                <a:cs typeface="B Homa" pitchFamily="2" charset="-78"/>
              </a:rPr>
              <a:t>به عنوان مثال، کسی که مال یتیمی را به ناحق می خورد،اگر باطن و چهره ی واقعی عمل او در همین دنیا برملا شود، همگان خواهند دید که او در حال خوردن آتش است؛ </a:t>
            </a:r>
          </a:p>
          <a:p>
            <a:pPr algn="r"/>
            <a:r>
              <a:rPr lang="fa-IR" sz="2000" dirty="0">
                <a:cs typeface="B Homa" pitchFamily="2" charset="-78"/>
              </a:rPr>
              <a:t>اما در دنیا این آتش آشکار نمی شود و هنگامی که او وارد جهان آخرت می شود </a:t>
            </a:r>
          </a:p>
          <a:p>
            <a:pPr algn="r"/>
            <a:r>
              <a:rPr lang="fa-IR" sz="2000" dirty="0">
                <a:cs typeface="B Homa" pitchFamily="2" charset="-78"/>
              </a:rPr>
              <a:t>و پرده ها کنار می رود، حقیقت و باطن عمل عیان می گردد و آتش از درون او زبانه می کشد</a:t>
            </a:r>
          </a:p>
          <a:p>
            <a:pPr algn="r"/>
            <a:r>
              <a:rPr lang="fa-IR" sz="2000" dirty="0">
                <a:cs typeface="B Homa" pitchFamily="2" charset="-78"/>
              </a:rPr>
              <a:t>.</a:t>
            </a:r>
            <a:endParaRPr lang="en-US" sz="2000" dirty="0">
              <a:cs typeface="B Homa" pitchFamily="2" charset="-78"/>
            </a:endParaRPr>
          </a:p>
        </p:txBody>
      </p:sp>
    </p:spTree>
    <p:extLst>
      <p:ext uri="{BB962C8B-B14F-4D97-AF65-F5344CB8AC3E}">
        <p14:creationId xmlns:p14="http://schemas.microsoft.com/office/powerpoint/2010/main" val="197784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16682" y="284206"/>
            <a:ext cx="8439665" cy="2361458"/>
          </a:xfrm>
        </p:spPr>
        <p:txBody>
          <a:bodyPr>
            <a:noAutofit/>
          </a:bodyPr>
          <a:lstStyle/>
          <a:p>
            <a:pPr marL="0" indent="0">
              <a:buNone/>
            </a:pPr>
            <a:r>
              <a:rPr lang="fa-IR" sz="18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اِن </a:t>
            </a: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الَّذینَ یَأکُلونَ </a:t>
            </a:r>
            <a:r>
              <a:rPr lang="en-US"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                  </a:t>
            </a: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کسانی که می خورند</a:t>
            </a:r>
          </a:p>
          <a:p>
            <a:pPr marL="0" indent="0">
              <a:buNone/>
            </a:pP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اَموالَ الیَتامىٰ ظُلمًا </a:t>
            </a:r>
            <a:r>
              <a:rPr lang="en-US"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          </a:t>
            </a: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اموال یتیمان را از روی ظلم</a:t>
            </a:r>
            <a:endParaRPr lang="en-US"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endParaRPr>
          </a:p>
          <a:p>
            <a:pPr marL="0" indent="0">
              <a:buNone/>
            </a:pP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اِنَّما یَأکُلُونَ فى بُطوِنهِم نارًا</a:t>
            </a:r>
            <a:r>
              <a:rPr lang="en-US"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  </a:t>
            </a: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 جز این نیست که آتشی در شکم خود فرو می برند</a:t>
            </a:r>
          </a:p>
          <a:p>
            <a:pPr marL="0" indent="0">
              <a:buNone/>
            </a:pP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وَ سَیَصلَونَ سَعیرًا </a:t>
            </a:r>
            <a:r>
              <a:rPr lang="en-US"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            </a:t>
            </a:r>
            <a:r>
              <a:rPr lang="fa-IR" sz="2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و به زودی در آتشی فروزان درآیند</a:t>
            </a:r>
            <a:r>
              <a:rPr lang="fa-IR" sz="2000" dirty="0">
                <a:solidFill>
                  <a:srgbClr val="92D050"/>
                </a:solidFill>
              </a:rPr>
              <a:t>.</a:t>
            </a:r>
          </a:p>
          <a:p>
            <a:pPr marL="0" indent="0">
              <a:buNone/>
            </a:pPr>
            <a:r>
              <a:rPr lang="fa-IR" sz="2000" dirty="0">
                <a:solidFill>
                  <a:srgbClr val="FF0000"/>
                </a:solidFill>
              </a:rPr>
              <a:t>نساء، 10</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325" y="3265226"/>
            <a:ext cx="8021170" cy="3181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4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
                                            <p:txEl>
                                              <p:pRg st="0" end="0"/>
                                            </p:txEl>
                                          </p:spTgt>
                                        </p:tgtEl>
                                        <p:attrNameLst>
                                          <p:attrName>style.color</p:attrName>
                                        </p:attrNameLst>
                                      </p:cBhvr>
                                      <p:to>
                                        <a:schemeClr val="bg1"/>
                                      </p:to>
                                    </p:animClr>
                                    <p:animClr clrSpc="rgb" dir="cw">
                                      <p:cBhvr>
                                        <p:cTn id="7" dur="250" autoRev="1" fill="remove"/>
                                        <p:tgtEl>
                                          <p:spTgt spid="4">
                                            <p:txEl>
                                              <p:pRg st="0" end="0"/>
                                            </p:txEl>
                                          </p:spTgt>
                                        </p:tgtEl>
                                        <p:attrNameLst>
                                          <p:attrName>fillcolor</p:attrName>
                                        </p:attrNameLst>
                                      </p:cBhvr>
                                      <p:to>
                                        <a:schemeClr val="bg1"/>
                                      </p:to>
                                    </p:animClr>
                                    <p:set>
                                      <p:cBhvr>
                                        <p:cTn id="8" dur="250" autoRev="1" fill="remove"/>
                                        <p:tgtEl>
                                          <p:spTgt spid="4">
                                            <p:txEl>
                                              <p:pRg st="0" end="0"/>
                                            </p:txEl>
                                          </p:spTgt>
                                        </p:tgtEl>
                                        <p:attrNameLst>
                                          <p:attrName>fill.type</p:attrName>
                                        </p:attrNameLst>
                                      </p:cBhvr>
                                      <p:to>
                                        <p:strVal val="solid"/>
                                      </p:to>
                                    </p:set>
                                    <p:set>
                                      <p:cBhvr>
                                        <p:cTn id="9" dur="250" autoRev="1" fill="remove"/>
                                        <p:tgtEl>
                                          <p:spTgt spid="4">
                                            <p:txEl>
                                              <p:pRg st="0" end="0"/>
                                            </p:txEl>
                                          </p:spTgt>
                                        </p:tgtEl>
                                        <p:attrNameLst>
                                          <p:attrName>fill.on</p:attrName>
                                        </p:attrNameLst>
                                      </p:cBhvr>
                                      <p:to>
                                        <p:strVal val="true"/>
                                      </p:to>
                                    </p:set>
                                  </p:childTnLst>
                                </p:cTn>
                              </p:par>
                              <p:par>
                                <p:cTn id="10" presetID="27" presetClass="emph" presetSubtype="0" fill="remove" nodeType="withEffect">
                                  <p:stCondLst>
                                    <p:cond delay="0"/>
                                  </p:stCondLst>
                                  <p:childTnLst>
                                    <p:animClr clrSpc="rgb" dir="cw">
                                      <p:cBhvr override="childStyle">
                                        <p:cTn id="11" dur="250" autoRev="1" fill="remove"/>
                                        <p:tgtEl>
                                          <p:spTgt spid="4">
                                            <p:txEl>
                                              <p:pRg st="1" end="1"/>
                                            </p:txEl>
                                          </p:spTgt>
                                        </p:tgtEl>
                                        <p:attrNameLst>
                                          <p:attrName>style.color</p:attrName>
                                        </p:attrNameLst>
                                      </p:cBhvr>
                                      <p:to>
                                        <a:schemeClr val="bg1"/>
                                      </p:to>
                                    </p:animClr>
                                    <p:animClr clrSpc="rgb" dir="cw">
                                      <p:cBhvr>
                                        <p:cTn id="12" dur="250" autoRev="1" fill="remove"/>
                                        <p:tgtEl>
                                          <p:spTgt spid="4">
                                            <p:txEl>
                                              <p:pRg st="1" end="1"/>
                                            </p:txEl>
                                          </p:spTgt>
                                        </p:tgtEl>
                                        <p:attrNameLst>
                                          <p:attrName>fillcolor</p:attrName>
                                        </p:attrNameLst>
                                      </p:cBhvr>
                                      <p:to>
                                        <a:schemeClr val="bg1"/>
                                      </p:to>
                                    </p:animClr>
                                    <p:set>
                                      <p:cBhvr>
                                        <p:cTn id="13" dur="250" autoRev="1" fill="remove"/>
                                        <p:tgtEl>
                                          <p:spTgt spid="4">
                                            <p:txEl>
                                              <p:pRg st="1" end="1"/>
                                            </p:txEl>
                                          </p:spTgt>
                                        </p:tgtEl>
                                        <p:attrNameLst>
                                          <p:attrName>fill.type</p:attrName>
                                        </p:attrNameLst>
                                      </p:cBhvr>
                                      <p:to>
                                        <p:strVal val="solid"/>
                                      </p:to>
                                    </p:set>
                                    <p:set>
                                      <p:cBhvr>
                                        <p:cTn id="14" dur="250" autoRev="1" fill="remove"/>
                                        <p:tgtEl>
                                          <p:spTgt spid="4">
                                            <p:txEl>
                                              <p:pRg st="1" end="1"/>
                                            </p:txEl>
                                          </p:spTgt>
                                        </p:tgtEl>
                                        <p:attrNameLst>
                                          <p:attrName>fill.on</p:attrName>
                                        </p:attrNameLst>
                                      </p:cBhvr>
                                      <p:to>
                                        <p:strVal val="true"/>
                                      </p:to>
                                    </p:set>
                                  </p:childTnLst>
                                </p:cTn>
                              </p:par>
                              <p:par>
                                <p:cTn id="15" presetID="27" presetClass="emph" presetSubtype="0" fill="remove" nodeType="withEffect">
                                  <p:stCondLst>
                                    <p:cond delay="0"/>
                                  </p:stCondLst>
                                  <p:childTnLst>
                                    <p:animClr clrSpc="rgb" dir="cw">
                                      <p:cBhvr override="childStyle">
                                        <p:cTn id="16" dur="250" autoRev="1" fill="remove"/>
                                        <p:tgtEl>
                                          <p:spTgt spid="4">
                                            <p:txEl>
                                              <p:pRg st="2" end="2"/>
                                            </p:txEl>
                                          </p:spTgt>
                                        </p:tgtEl>
                                        <p:attrNameLst>
                                          <p:attrName>style.color</p:attrName>
                                        </p:attrNameLst>
                                      </p:cBhvr>
                                      <p:to>
                                        <a:schemeClr val="bg1"/>
                                      </p:to>
                                    </p:animClr>
                                    <p:animClr clrSpc="rgb" dir="cw">
                                      <p:cBhvr>
                                        <p:cTn id="17" dur="250" autoRev="1" fill="remove"/>
                                        <p:tgtEl>
                                          <p:spTgt spid="4">
                                            <p:txEl>
                                              <p:pRg st="2" end="2"/>
                                            </p:txEl>
                                          </p:spTgt>
                                        </p:tgtEl>
                                        <p:attrNameLst>
                                          <p:attrName>fillcolor</p:attrName>
                                        </p:attrNameLst>
                                      </p:cBhvr>
                                      <p:to>
                                        <a:schemeClr val="bg1"/>
                                      </p:to>
                                    </p:animClr>
                                    <p:set>
                                      <p:cBhvr>
                                        <p:cTn id="18" dur="250" autoRev="1" fill="remove"/>
                                        <p:tgtEl>
                                          <p:spTgt spid="4">
                                            <p:txEl>
                                              <p:pRg st="2" end="2"/>
                                            </p:txEl>
                                          </p:spTgt>
                                        </p:tgtEl>
                                        <p:attrNameLst>
                                          <p:attrName>fill.type</p:attrName>
                                        </p:attrNameLst>
                                      </p:cBhvr>
                                      <p:to>
                                        <p:strVal val="solid"/>
                                      </p:to>
                                    </p:set>
                                    <p:set>
                                      <p:cBhvr>
                                        <p:cTn id="19" dur="250" autoRev="1" fill="remove"/>
                                        <p:tgtEl>
                                          <p:spTgt spid="4">
                                            <p:txEl>
                                              <p:pRg st="2" end="2"/>
                                            </p:txEl>
                                          </p:spTgt>
                                        </p:tgtEl>
                                        <p:attrNameLst>
                                          <p:attrName>fill.on</p:attrName>
                                        </p:attrNameLst>
                                      </p:cBhvr>
                                      <p:to>
                                        <p:strVal val="true"/>
                                      </p:to>
                                    </p:set>
                                  </p:childTnLst>
                                </p:cTn>
                              </p:par>
                              <p:par>
                                <p:cTn id="20" presetID="27" presetClass="emph" presetSubtype="0" fill="remove" nodeType="withEffect">
                                  <p:stCondLst>
                                    <p:cond delay="0"/>
                                  </p:stCondLst>
                                  <p:childTnLst>
                                    <p:animClr clrSpc="rgb" dir="cw">
                                      <p:cBhvr override="childStyle">
                                        <p:cTn id="21" dur="250" autoRev="1" fill="remove"/>
                                        <p:tgtEl>
                                          <p:spTgt spid="4">
                                            <p:txEl>
                                              <p:pRg st="3" end="3"/>
                                            </p:txEl>
                                          </p:spTgt>
                                        </p:tgtEl>
                                        <p:attrNameLst>
                                          <p:attrName>style.color</p:attrName>
                                        </p:attrNameLst>
                                      </p:cBhvr>
                                      <p:to>
                                        <a:schemeClr val="bg1"/>
                                      </p:to>
                                    </p:animClr>
                                    <p:animClr clrSpc="rgb" dir="cw">
                                      <p:cBhvr>
                                        <p:cTn id="22" dur="250" autoRev="1" fill="remove"/>
                                        <p:tgtEl>
                                          <p:spTgt spid="4">
                                            <p:txEl>
                                              <p:pRg st="3" end="3"/>
                                            </p:txEl>
                                          </p:spTgt>
                                        </p:tgtEl>
                                        <p:attrNameLst>
                                          <p:attrName>fillcolor</p:attrName>
                                        </p:attrNameLst>
                                      </p:cBhvr>
                                      <p:to>
                                        <a:schemeClr val="bg1"/>
                                      </p:to>
                                    </p:animClr>
                                    <p:set>
                                      <p:cBhvr>
                                        <p:cTn id="23" dur="250" autoRev="1" fill="remove"/>
                                        <p:tgtEl>
                                          <p:spTgt spid="4">
                                            <p:txEl>
                                              <p:pRg st="3" end="3"/>
                                            </p:txEl>
                                          </p:spTgt>
                                        </p:tgtEl>
                                        <p:attrNameLst>
                                          <p:attrName>fill.type</p:attrName>
                                        </p:attrNameLst>
                                      </p:cBhvr>
                                      <p:to>
                                        <p:strVal val="solid"/>
                                      </p:to>
                                    </p:set>
                                    <p:set>
                                      <p:cBhvr>
                                        <p:cTn id="24" dur="250" autoRev="1" fill="remove"/>
                                        <p:tgtEl>
                                          <p:spTgt spid="4">
                                            <p:txEl>
                                              <p:pRg st="3" end="3"/>
                                            </p:txEl>
                                          </p:spTgt>
                                        </p:tgtEl>
                                        <p:attrNameLst>
                                          <p:attrName>fill.on</p:attrName>
                                        </p:attrNameLst>
                                      </p:cBhvr>
                                      <p:to>
                                        <p:strVal val="true"/>
                                      </p:to>
                                    </p:set>
                                  </p:childTnLst>
                                </p:cTn>
                              </p:par>
                              <p:par>
                                <p:cTn id="25" presetID="27" presetClass="emph" presetSubtype="0" fill="remove" nodeType="withEffect">
                                  <p:stCondLst>
                                    <p:cond delay="0"/>
                                  </p:stCondLst>
                                  <p:childTnLst>
                                    <p:animClr clrSpc="rgb" dir="cw">
                                      <p:cBhvr override="childStyle">
                                        <p:cTn id="26" dur="250" autoRev="1" fill="remove"/>
                                        <p:tgtEl>
                                          <p:spTgt spid="4">
                                            <p:txEl>
                                              <p:pRg st="4" end="4"/>
                                            </p:txEl>
                                          </p:spTgt>
                                        </p:tgtEl>
                                        <p:attrNameLst>
                                          <p:attrName>style.color</p:attrName>
                                        </p:attrNameLst>
                                      </p:cBhvr>
                                      <p:to>
                                        <a:schemeClr val="bg1"/>
                                      </p:to>
                                    </p:animClr>
                                    <p:animClr clrSpc="rgb" dir="cw">
                                      <p:cBhvr>
                                        <p:cTn id="27" dur="250" autoRev="1" fill="remove"/>
                                        <p:tgtEl>
                                          <p:spTgt spid="4">
                                            <p:txEl>
                                              <p:pRg st="4" end="4"/>
                                            </p:txEl>
                                          </p:spTgt>
                                        </p:tgtEl>
                                        <p:attrNameLst>
                                          <p:attrName>fillcolor</p:attrName>
                                        </p:attrNameLst>
                                      </p:cBhvr>
                                      <p:to>
                                        <a:schemeClr val="bg1"/>
                                      </p:to>
                                    </p:animClr>
                                    <p:set>
                                      <p:cBhvr>
                                        <p:cTn id="28" dur="250" autoRev="1" fill="remove"/>
                                        <p:tgtEl>
                                          <p:spTgt spid="4">
                                            <p:txEl>
                                              <p:pRg st="4" end="4"/>
                                            </p:txEl>
                                          </p:spTgt>
                                        </p:tgtEl>
                                        <p:attrNameLst>
                                          <p:attrName>fill.type</p:attrName>
                                        </p:attrNameLst>
                                      </p:cBhvr>
                                      <p:to>
                                        <p:strVal val="solid"/>
                                      </p:to>
                                    </p:set>
                                    <p:set>
                                      <p:cBhvr>
                                        <p:cTn id="29" dur="250" autoRev="1" fill="remove"/>
                                        <p:tgtEl>
                                          <p:spTgt spid="4">
                                            <p:txEl>
                                              <p:pRg st="4" end="4"/>
                                            </p:txEl>
                                          </p:spTgt>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9144000" cy="6943344"/>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p>
            <a:pPr algn="r"/>
            <a:r>
              <a:rPr lang="en-US" dirty="0">
                <a:latin typeface="Amuzeh-New-Bold"/>
                <a:cs typeface="B Homa" pitchFamily="2" charset="-78"/>
              </a:rPr>
              <a:t>      </a:t>
            </a:r>
            <a:r>
              <a:rPr lang="fa-IR" dirty="0">
                <a:latin typeface="Amuzeh-New-Bold"/>
                <a:cs typeface="B Homa" pitchFamily="2" charset="-78"/>
              </a:rPr>
              <a:t>فقط یک بار</a:t>
            </a:r>
            <a:br>
              <a:rPr lang="fa-IR" dirty="0">
                <a:latin typeface="Amuzeh-New-Bold"/>
                <a:cs typeface="B Homa" pitchFamily="2" charset="-78"/>
              </a:rPr>
            </a:br>
            <a:r>
              <a:rPr lang="en-US" dirty="0">
                <a:latin typeface="Amuzeh-New-Bold"/>
                <a:cs typeface="B Homa" pitchFamily="2" charset="-78"/>
              </a:rPr>
              <a:t>   </a:t>
            </a:r>
            <a:r>
              <a:rPr lang="fa-IR" dirty="0">
                <a:latin typeface="AmuzehNewNormalPS"/>
                <a:cs typeface="B Homa" pitchFamily="2" charset="-78"/>
              </a:rPr>
              <a:t>فقط یکبار به دنیا می آیی،</a:t>
            </a:r>
            <a:br>
              <a:rPr lang="fa-IR" dirty="0">
                <a:latin typeface="AmuzehNewNormalPS"/>
                <a:cs typeface="B Homa" pitchFamily="2" charset="-78"/>
              </a:rPr>
            </a:br>
            <a:r>
              <a:rPr lang="en-US" dirty="0">
                <a:latin typeface="AmuzehNewNormalPS"/>
                <a:cs typeface="B Homa" pitchFamily="2" charset="-78"/>
              </a:rPr>
              <a:t>     </a:t>
            </a:r>
            <a:r>
              <a:rPr lang="fa-IR" dirty="0">
                <a:latin typeface="AmuzehNewNormalPS"/>
                <a:cs typeface="B Homa" pitchFamily="2" charset="-78"/>
              </a:rPr>
              <a:t>فقط یکبار خداوند زندگی را به تو هدیه میکند؛</a:t>
            </a:r>
            <a:r>
              <a:rPr lang="en-US" dirty="0">
                <a:latin typeface="AmuzehNewNormalPS"/>
                <a:cs typeface="B Homa" pitchFamily="2" charset="-78"/>
              </a:rPr>
              <a:t>                 </a:t>
            </a:r>
            <a:br>
              <a:rPr lang="en-US" dirty="0">
                <a:latin typeface="AmuzehNewNormalPS"/>
                <a:cs typeface="B Homa" pitchFamily="2" charset="-78"/>
              </a:rPr>
            </a:br>
            <a:r>
              <a:rPr lang="fa-IR" dirty="0">
                <a:latin typeface="AmuzehNewNormalPS"/>
                <a:cs typeface="B Homa" pitchFamily="2" charset="-78"/>
              </a:rPr>
              <a:t/>
            </a:r>
            <a:br>
              <a:rPr lang="fa-IR" dirty="0">
                <a:latin typeface="AmuzehNewNormalPS"/>
                <a:cs typeface="B Homa" pitchFamily="2" charset="-78"/>
              </a:rPr>
            </a:br>
            <a:r>
              <a:rPr lang="en-US" dirty="0">
                <a:latin typeface="AmuzehNewNormalPS"/>
                <a:cs typeface="B Homa" pitchFamily="2" charset="-78"/>
              </a:rPr>
              <a:t>   </a:t>
            </a:r>
            <a:r>
              <a:rPr lang="fa-IR" dirty="0">
                <a:latin typeface="AmuzehNewNormalPS"/>
                <a:cs typeface="B Homa" pitchFamily="2" charset="-78"/>
              </a:rPr>
              <a:t>اما، در سرایی دیگر همواره خواهی بود؛</a:t>
            </a:r>
            <a:br>
              <a:rPr lang="fa-IR" dirty="0">
                <a:latin typeface="AmuzehNewNormalPS"/>
                <a:cs typeface="B Homa" pitchFamily="2" charset="-78"/>
              </a:rPr>
            </a:br>
            <a:r>
              <a:rPr lang="en-US" dirty="0">
                <a:latin typeface="AmuzehNewNormalPS"/>
                <a:cs typeface="B Homa" pitchFamily="2" charset="-78"/>
              </a:rPr>
              <a:t>    </a:t>
            </a:r>
            <a:r>
              <a:rPr lang="fa-IR" dirty="0">
                <a:latin typeface="AmuzehNewNormalPS"/>
                <a:cs typeface="B Homa" pitchFamily="2" charset="-78"/>
              </a:rPr>
              <a:t>اگر این فرصتِ یکباره را از دست دهی،</a:t>
            </a:r>
            <a:br>
              <a:rPr lang="fa-IR" dirty="0">
                <a:latin typeface="AmuzehNewNormalPS"/>
                <a:cs typeface="B Homa" pitchFamily="2" charset="-78"/>
              </a:rPr>
            </a:br>
            <a:r>
              <a:rPr lang="en-US" dirty="0">
                <a:latin typeface="AmuzehNewNormalPS"/>
                <a:cs typeface="B Homa" pitchFamily="2" charset="-78"/>
              </a:rPr>
              <a:t>         </a:t>
            </a:r>
            <a:r>
              <a:rPr lang="fa-IR" dirty="0">
                <a:latin typeface="AmuzehNewNormalPS"/>
                <a:cs typeface="B Homa" pitchFamily="2" charset="-78"/>
              </a:rPr>
              <a:t>چه خواهی کرد؟</a:t>
            </a:r>
            <a:endParaRPr lang="en-US" dirty="0">
              <a:cs typeface="B Homa" pitchFamily="2" charset="-78"/>
            </a:endParaRPr>
          </a:p>
        </p:txBody>
      </p:sp>
    </p:spTree>
    <p:extLst>
      <p:ext uri="{BB962C8B-B14F-4D97-AF65-F5344CB8AC3E}">
        <p14:creationId xmlns:p14="http://schemas.microsoft.com/office/powerpoint/2010/main" val="3209265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2420888"/>
            <a:ext cx="10153127" cy="2895600"/>
          </a:xfrm>
        </p:spPr>
        <p:txBody>
          <a:bodyPr>
            <a:normAutofit/>
          </a:bodyPr>
          <a:lstStyle/>
          <a:p>
            <a:pPr algn="r"/>
            <a:r>
              <a:rPr lang="fa-IR" sz="2800" dirty="0" smtClean="0"/>
              <a:t>در این درس میخواهیم با بهرمندی از قرآن کریم و سخنان معصومان،سرانجام و سرنوشت انسان را تا جایگاه ابدی دنبال کنیم و در یابیم، اکنون دو سوال ایجاد میشود...</a:t>
            </a:r>
            <a:br>
              <a:rPr lang="fa-IR" sz="2800" dirty="0" smtClean="0"/>
            </a:br>
            <a:r>
              <a:rPr lang="fa-IR" sz="2800" dirty="0" smtClean="0"/>
              <a:t/>
            </a:r>
            <a:br>
              <a:rPr lang="fa-IR" sz="2800" dirty="0" smtClean="0"/>
            </a:br>
            <a:r>
              <a:rPr lang="fa-IR" sz="2800" dirty="0" smtClean="0">
                <a:solidFill>
                  <a:schemeClr val="accent5">
                    <a:lumMod val="75000"/>
                  </a:schemeClr>
                </a:solidFill>
              </a:rPr>
              <a:t>1)</a:t>
            </a:r>
            <a:r>
              <a:rPr lang="fa-IR" sz="2400" dirty="0" smtClean="0">
                <a:solidFill>
                  <a:schemeClr val="accent5">
                    <a:lumMod val="75000"/>
                  </a:schemeClr>
                </a:solidFill>
              </a:rPr>
              <a:t>زندگی نیکو کاران و گنهکاران در اخرت چگونه خواهد بود؟</a:t>
            </a:r>
            <a:br>
              <a:rPr lang="fa-IR" sz="2400" dirty="0" smtClean="0">
                <a:solidFill>
                  <a:schemeClr val="accent5">
                    <a:lumMod val="75000"/>
                  </a:schemeClr>
                </a:solidFill>
              </a:rPr>
            </a:br>
            <a:r>
              <a:rPr lang="fa-IR" sz="2400" dirty="0" smtClean="0">
                <a:solidFill>
                  <a:schemeClr val="accent5">
                    <a:lumMod val="75000"/>
                  </a:schemeClr>
                </a:solidFill>
              </a:rPr>
              <a:t/>
            </a:r>
            <a:br>
              <a:rPr lang="fa-IR" sz="2400" dirty="0" smtClean="0">
                <a:solidFill>
                  <a:schemeClr val="accent5">
                    <a:lumMod val="75000"/>
                  </a:schemeClr>
                </a:solidFill>
              </a:rPr>
            </a:br>
            <a:r>
              <a:rPr lang="fa-IR" sz="2400" dirty="0" smtClean="0">
                <a:solidFill>
                  <a:schemeClr val="accent5">
                    <a:lumMod val="75000"/>
                  </a:schemeClr>
                </a:solidFill>
              </a:rPr>
              <a:t>2)چه رابطه ای میان اعمال ونوع پاداشو جزای اخرت،وجود دارد؟ </a:t>
            </a:r>
            <a:endParaRPr lang="fa-IR" sz="2400" dirty="0">
              <a:solidFill>
                <a:schemeClr val="accent5">
                  <a:lumMod val="75000"/>
                </a:schemeClr>
              </a:solidFill>
            </a:endParaRPr>
          </a:p>
        </p:txBody>
      </p:sp>
      <p:sp>
        <p:nvSpPr>
          <p:cNvPr id="3" name="Text Placeholder 2"/>
          <p:cNvSpPr>
            <a:spLocks noGrp="1"/>
          </p:cNvSpPr>
          <p:nvPr>
            <p:ph type="body" idx="1"/>
          </p:nvPr>
        </p:nvSpPr>
        <p:spPr/>
        <p:txBody>
          <a:bodyPr/>
          <a:lstStyle/>
          <a:p>
            <a:endParaRPr lang="fa-IR"/>
          </a:p>
        </p:txBody>
      </p:sp>
    </p:spTree>
    <p:extLst>
      <p:ext uri="{BB962C8B-B14F-4D97-AF65-F5344CB8AC3E}">
        <p14:creationId xmlns:p14="http://schemas.microsoft.com/office/powerpoint/2010/main" val="29635561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48" y="310720"/>
            <a:ext cx="7056784" cy="6547280"/>
          </a:xfrm>
        </p:spPr>
        <p:txBody>
          <a:bodyPr>
            <a:normAutofit/>
          </a:bodyPr>
          <a:lstStyle/>
          <a:p>
            <a:pPr algn="r"/>
            <a:r>
              <a:rPr lang="fa-IR" sz="3200" b="1" dirty="0" smtClean="0">
                <a:solidFill>
                  <a:srgbClr val="00B0F0"/>
                </a:solidFill>
                <a:cs typeface="2  Baran" panose="00000400000000000000" pitchFamily="2" charset="-78"/>
              </a:rPr>
              <a:t>1- جایگاه نیکوکاران </a:t>
            </a:r>
            <a:r>
              <a:rPr lang="fa-IR" sz="2400" dirty="0" smtClean="0"/>
              <a:t/>
            </a:r>
            <a:br>
              <a:rPr lang="fa-IR" sz="2400" dirty="0" smtClean="0"/>
            </a:br>
            <a:r>
              <a:rPr lang="fa-IR" sz="2400" dirty="0" smtClean="0"/>
              <a:t>بهشت :</a:t>
            </a:r>
            <a:r>
              <a:rPr lang="fa-IR" sz="2000" dirty="0" smtClean="0">
                <a:solidFill>
                  <a:schemeClr val="accent2">
                    <a:lumMod val="75000"/>
                  </a:schemeClr>
                </a:solidFill>
              </a:rPr>
              <a:t>بهشت هشت در دارد ، یک در مخصوص پیامبران و صدیقان ، یک در مخصوص شهدان و در های دیگر برا گروه های دیگر</a:t>
            </a:r>
            <a:r>
              <a:rPr lang="fa-IR" sz="2000" dirty="0" smtClean="0"/>
              <a:t/>
            </a:r>
            <a:br>
              <a:rPr lang="fa-IR" sz="2000" dirty="0" smtClean="0"/>
            </a:br>
            <a:r>
              <a:rPr lang="fa-IR" sz="2400" dirty="0" smtClean="0"/>
              <a:t>-</a:t>
            </a:r>
            <a:r>
              <a:rPr lang="fa-IR" sz="2000" dirty="0" smtClean="0">
                <a:solidFill>
                  <a:schemeClr val="accent2">
                    <a:lumMod val="75000"/>
                  </a:schemeClr>
                </a:solidFill>
              </a:rPr>
              <a:t>بهشتیان می گویند خدای را سپاس که به وعدهی خود وفا و این جایگاه زیبا را ب ما عطا کرد</a:t>
            </a:r>
            <a:r>
              <a:rPr lang="fa-IR" sz="1600" dirty="0" smtClean="0">
                <a:solidFill>
                  <a:schemeClr val="accent2">
                    <a:lumMod val="75000"/>
                  </a:schemeClr>
                </a:solidFill>
              </a:rPr>
              <a:t>.</a:t>
            </a:r>
            <a:r>
              <a:rPr lang="fa-IR" sz="2400" dirty="0" smtClean="0">
                <a:solidFill>
                  <a:schemeClr val="accent2">
                    <a:lumMod val="75000"/>
                  </a:schemeClr>
                </a:solidFill>
              </a:rPr>
              <a:t/>
            </a:r>
            <a:br>
              <a:rPr lang="fa-IR" sz="2400" dirty="0" smtClean="0">
                <a:solidFill>
                  <a:schemeClr val="accent2">
                    <a:lumMod val="75000"/>
                  </a:schemeClr>
                </a:solidFill>
              </a:rPr>
            </a:br>
            <a:r>
              <a:rPr lang="fa-IR" sz="2400" dirty="0" smtClean="0"/>
              <a:t>- </a:t>
            </a:r>
            <a:r>
              <a:rPr lang="fa-IR" sz="2000" dirty="0" smtClean="0">
                <a:solidFill>
                  <a:schemeClr val="accent2">
                    <a:lumMod val="75000"/>
                  </a:schemeClr>
                </a:solidFill>
              </a:rPr>
              <a:t>هرچه تمنا کند و دیدگانشان را خوش اید،آماده میبینند</a:t>
            </a:r>
            <a:br>
              <a:rPr lang="fa-IR" sz="2000" dirty="0" smtClean="0">
                <a:solidFill>
                  <a:schemeClr val="accent2">
                    <a:lumMod val="75000"/>
                  </a:schemeClr>
                </a:solidFill>
              </a:rPr>
            </a:br>
            <a:r>
              <a:rPr lang="fa-IR" sz="2400" dirty="0" smtClean="0">
                <a:solidFill>
                  <a:schemeClr val="accent2">
                    <a:lumMod val="75000"/>
                  </a:schemeClr>
                </a:solidFill>
              </a:rPr>
              <a:t/>
            </a:r>
            <a:br>
              <a:rPr lang="fa-IR" sz="2400" dirty="0" smtClean="0">
                <a:solidFill>
                  <a:schemeClr val="accent2">
                    <a:lumMod val="75000"/>
                  </a:schemeClr>
                </a:solidFill>
              </a:rPr>
            </a:br>
            <a:r>
              <a:rPr lang="fa-IR" sz="2400" dirty="0" smtClean="0"/>
              <a:t>-</a:t>
            </a:r>
            <a:r>
              <a:rPr lang="fa-IR" sz="2000" dirty="0" smtClean="0">
                <a:solidFill>
                  <a:schemeClr val="accent2">
                    <a:lumMod val="75000"/>
                  </a:schemeClr>
                </a:solidFill>
              </a:rPr>
              <a:t>بهشت برای بهشتیان «دار السلام »است</a:t>
            </a:r>
            <a:r>
              <a:rPr lang="fa-IR" sz="2800" dirty="0" smtClean="0">
                <a:solidFill>
                  <a:schemeClr val="accent2">
                    <a:lumMod val="75000"/>
                  </a:schemeClr>
                </a:solidFill>
              </a:rPr>
              <a:t> </a:t>
            </a:r>
            <a:r>
              <a:rPr lang="fa-IR" sz="2200" dirty="0" smtClean="0">
                <a:solidFill>
                  <a:schemeClr val="accent2">
                    <a:lumMod val="75000"/>
                  </a:schemeClr>
                </a:solidFill>
              </a:rPr>
              <a:t>باه این معنی که هیچ گونه نقصی و بیماری ای جهلی ورنجی و خلاصه هیچ گونه آزاری در انجا نیست!</a:t>
            </a:r>
            <a:r>
              <a:rPr lang="fa-IR" dirty="0" smtClean="0">
                <a:solidFill>
                  <a:schemeClr val="accent2">
                    <a:lumMod val="75000"/>
                  </a:schemeClr>
                </a:solidFill>
              </a:rPr>
              <a:t/>
            </a:r>
            <a:br>
              <a:rPr lang="fa-IR" dirty="0" smtClean="0">
                <a:solidFill>
                  <a:schemeClr val="accent2">
                    <a:lumMod val="75000"/>
                  </a:schemeClr>
                </a:solidFill>
              </a:rPr>
            </a:br>
            <a:r>
              <a:rPr lang="fa-IR" dirty="0" smtClean="0"/>
              <a:t>-</a:t>
            </a:r>
            <a:r>
              <a:rPr lang="fa-IR" sz="2000" dirty="0" smtClean="0">
                <a:solidFill>
                  <a:schemeClr val="accent2">
                    <a:lumMod val="75000"/>
                  </a:schemeClr>
                </a:solidFill>
              </a:rPr>
              <a:t>نعمت های بهشتی هیچ وقت تکراری وخستگی نمی آورند</a:t>
            </a:r>
            <a:br>
              <a:rPr lang="fa-IR" sz="2000" dirty="0" smtClean="0">
                <a:solidFill>
                  <a:schemeClr val="accent2">
                    <a:lumMod val="75000"/>
                  </a:schemeClr>
                </a:solidFill>
              </a:rPr>
            </a:br>
            <a:r>
              <a:rPr lang="fa-IR" sz="2000" dirty="0">
                <a:solidFill>
                  <a:schemeClr val="accent2">
                    <a:lumMod val="75000"/>
                  </a:schemeClr>
                </a:solidFill>
              </a:rPr>
              <a:t/>
            </a:r>
            <a:br>
              <a:rPr lang="fa-IR" sz="2000" dirty="0">
                <a:solidFill>
                  <a:schemeClr val="accent2">
                    <a:lumMod val="75000"/>
                  </a:schemeClr>
                </a:solidFill>
              </a:rPr>
            </a:br>
            <a:r>
              <a:rPr lang="fa-IR" sz="2000" dirty="0" smtClean="0"/>
              <a:t>- </a:t>
            </a:r>
            <a:r>
              <a:rPr lang="fa-IR" sz="2000" dirty="0" smtClean="0">
                <a:solidFill>
                  <a:schemeClr val="accent2">
                    <a:lumMod val="75000"/>
                  </a:schemeClr>
                </a:solidFill>
              </a:rPr>
              <a:t>درانجا انسان همیشه تازه و شاداب و سرحال است.</a:t>
            </a:r>
            <a:br>
              <a:rPr lang="fa-IR" sz="2000" dirty="0" smtClean="0">
                <a:solidFill>
                  <a:schemeClr val="accent2">
                    <a:lumMod val="75000"/>
                  </a:schemeClr>
                </a:solidFill>
              </a:rPr>
            </a:br>
            <a:r>
              <a:rPr lang="fa-IR" sz="2000" dirty="0">
                <a:solidFill>
                  <a:schemeClr val="accent2">
                    <a:lumMod val="75000"/>
                  </a:schemeClr>
                </a:solidFill>
              </a:rPr>
              <a:t/>
            </a:r>
            <a:br>
              <a:rPr lang="fa-IR" sz="2000" dirty="0">
                <a:solidFill>
                  <a:schemeClr val="accent2">
                    <a:lumMod val="75000"/>
                  </a:schemeClr>
                </a:solidFill>
              </a:rPr>
            </a:br>
            <a:r>
              <a:rPr lang="fa-IR" sz="2000" dirty="0" smtClean="0"/>
              <a:t>- </a:t>
            </a:r>
            <a:r>
              <a:rPr lang="fa-IR" sz="2000" dirty="0" smtClean="0">
                <a:solidFill>
                  <a:schemeClr val="accent2">
                    <a:lumMod val="75000"/>
                  </a:schemeClr>
                </a:solidFill>
              </a:rPr>
              <a:t>زنان و مرادن بهشتی در زیباترین و جوان ترین صورت در بهشت به سر میبرند.</a:t>
            </a:r>
            <a:endParaRPr lang="fa-IR" sz="1800" dirty="0">
              <a:solidFill>
                <a:schemeClr val="accent2">
                  <a:lumMod val="75000"/>
                </a:schemeClr>
              </a:solidFill>
            </a:endParaRPr>
          </a:p>
        </p:txBody>
      </p:sp>
      <p:sp>
        <p:nvSpPr>
          <p:cNvPr id="3" name="Text Placeholder 2"/>
          <p:cNvSpPr>
            <a:spLocks noGrp="1"/>
          </p:cNvSpPr>
          <p:nvPr>
            <p:ph type="body" sz="half" idx="2"/>
          </p:nvPr>
        </p:nvSpPr>
        <p:spPr>
          <a:xfrm>
            <a:off x="7606580" y="5373216"/>
            <a:ext cx="4320480" cy="1299592"/>
          </a:xfrm>
        </p:spPr>
        <p:txBody>
          <a:bodyPr/>
          <a:lstStyle/>
          <a:p>
            <a:r>
              <a:rPr lang="fa-IR" dirty="0" smtClean="0"/>
              <a:t>ویژگی بهشت و بهشتیان (نیکوکاران)</a:t>
            </a:r>
          </a:p>
          <a:p>
            <a:r>
              <a:rPr lang="fa-IR" dirty="0" smtClean="0"/>
              <a:t>بصورت خلاصه شده+</a:t>
            </a:r>
            <a:endParaRPr lang="fa-IR"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250" r="16250"/>
          <a:stretch>
            <a:fillRect/>
          </a:stretch>
        </p:blipFill>
        <p:spPr>
          <a:xfrm>
            <a:off x="7390556" y="116632"/>
            <a:ext cx="4663439" cy="3886200"/>
          </a:xfrm>
        </p:spPr>
      </p:pic>
      <p:sp>
        <p:nvSpPr>
          <p:cNvPr id="6" name="Left Arrow 5"/>
          <p:cNvSpPr/>
          <p:nvPr/>
        </p:nvSpPr>
        <p:spPr>
          <a:xfrm rot="2356042">
            <a:off x="7822604" y="5326775"/>
            <a:ext cx="576064" cy="216024"/>
          </a:xfrm>
          <a:prstGeom prst="leftArrow">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accent5">
                  <a:lumMod val="75000"/>
                </a:schemeClr>
              </a:solidFill>
            </a:endParaRPr>
          </a:p>
        </p:txBody>
      </p:sp>
    </p:spTree>
    <p:extLst>
      <p:ext uri="{BB962C8B-B14F-4D97-AF65-F5344CB8AC3E}">
        <p14:creationId xmlns:p14="http://schemas.microsoft.com/office/powerpoint/2010/main" val="405467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299" y="723865"/>
            <a:ext cx="4392488" cy="2450976"/>
          </a:xfrm>
        </p:spPr>
        <p:txBody>
          <a:bodyPr/>
          <a:lstStyle/>
          <a:p>
            <a:pPr algn="justLow"/>
            <a:r>
              <a:rPr lang="fa-IR" sz="2400" dirty="0" smtClean="0"/>
              <a:t/>
            </a:r>
            <a:br>
              <a:rPr lang="fa-IR" sz="2400" dirty="0" smtClean="0"/>
            </a:br>
            <a:r>
              <a:rPr lang="fa-IR" sz="2400" dirty="0"/>
              <a:t/>
            </a:r>
            <a:br>
              <a:rPr lang="fa-IR" sz="2400" dirty="0"/>
            </a:br>
            <a:r>
              <a:rPr lang="fa-IR" sz="2400" dirty="0" smtClean="0"/>
              <a:t/>
            </a:r>
            <a:br>
              <a:rPr lang="fa-IR" sz="2400" dirty="0" smtClean="0"/>
            </a:br>
            <a:r>
              <a:rPr lang="fa-IR" sz="2400" dirty="0"/>
              <a:t/>
            </a:r>
            <a:br>
              <a:rPr lang="fa-IR" sz="2400" dirty="0"/>
            </a:br>
            <a:r>
              <a:rPr lang="fa-IR" sz="2400" dirty="0" smtClean="0"/>
              <a:t/>
            </a:r>
            <a:br>
              <a:rPr lang="fa-IR" sz="2400" dirty="0" smtClean="0"/>
            </a:br>
            <a:r>
              <a:rPr lang="fa-IR" sz="2400" dirty="0"/>
              <a:t/>
            </a:r>
            <a:br>
              <a:rPr lang="fa-IR" sz="2400" dirty="0"/>
            </a:br>
            <a:r>
              <a:rPr lang="fa-IR" sz="2400" dirty="0" smtClean="0"/>
              <a:t>و اما، ویژگی </a:t>
            </a:r>
            <a:r>
              <a:rPr lang="fa-IR" sz="2400" dirty="0" smtClean="0">
                <a:solidFill>
                  <a:srgbClr val="FF0000"/>
                </a:solidFill>
              </a:rPr>
              <a:t>جهنم </a:t>
            </a:r>
            <a:r>
              <a:rPr lang="fa-IR" sz="2400" dirty="0" smtClean="0"/>
              <a:t>و </a:t>
            </a:r>
            <a:r>
              <a:rPr lang="fa-IR" sz="2400" dirty="0" smtClean="0">
                <a:solidFill>
                  <a:srgbClr val="FF0000"/>
                </a:solidFill>
              </a:rPr>
              <a:t>جهنمیان</a:t>
            </a:r>
            <a:r>
              <a:rPr lang="fa-IR" sz="2400" dirty="0" smtClean="0"/>
              <a:t> </a:t>
            </a:r>
            <a:br>
              <a:rPr lang="fa-IR" sz="2400" dirty="0" smtClean="0"/>
            </a:br>
            <a:r>
              <a:rPr lang="fa-IR" sz="2400" dirty="0"/>
              <a:t/>
            </a:r>
            <a:br>
              <a:rPr lang="fa-IR" sz="2400" dirty="0"/>
            </a:br>
            <a:r>
              <a:rPr lang="fa-IR" sz="2400" dirty="0" smtClean="0"/>
              <a:t/>
            </a:r>
            <a:br>
              <a:rPr lang="fa-IR" sz="2400" dirty="0" smtClean="0"/>
            </a:br>
            <a:r>
              <a:rPr lang="fa-IR" sz="2400" dirty="0" smtClean="0"/>
              <a:t> </a:t>
            </a:r>
            <a:endParaRPr lang="fa-IR" sz="2400" dirty="0"/>
          </a:p>
        </p:txBody>
      </p:sp>
      <p:sp>
        <p:nvSpPr>
          <p:cNvPr id="3" name="Text Placeholder 2"/>
          <p:cNvSpPr>
            <a:spLocks noGrp="1"/>
          </p:cNvSpPr>
          <p:nvPr>
            <p:ph type="body" sz="half" idx="2"/>
          </p:nvPr>
        </p:nvSpPr>
        <p:spPr>
          <a:xfrm>
            <a:off x="189757" y="53599"/>
            <a:ext cx="6845706" cy="4039387"/>
          </a:xfrm>
        </p:spPr>
        <p:txBody>
          <a:bodyPr>
            <a:normAutofit/>
          </a:bodyPr>
          <a:lstStyle/>
          <a:p>
            <a:r>
              <a:rPr lang="fa-IR" sz="2000" b="1" dirty="0"/>
              <a:t>-</a:t>
            </a:r>
            <a:r>
              <a:rPr lang="fa-IR" sz="1600" b="1" dirty="0" smtClean="0">
                <a:solidFill>
                  <a:srgbClr val="FFFF00"/>
                </a:solidFill>
              </a:rPr>
              <a:t>جهنم جایی است که پس از محاکمه ، دوزخیان گروه گروه به سوی آن رانده همیشوند  </a:t>
            </a:r>
          </a:p>
          <a:p>
            <a:r>
              <a:rPr lang="fa-IR" sz="1600" b="1" dirty="0" smtClean="0">
                <a:solidFill>
                  <a:srgbClr val="FFFF00"/>
                </a:solidFill>
              </a:rPr>
              <a:t> </a:t>
            </a:r>
          </a:p>
          <a:p>
            <a:r>
              <a:rPr lang="fa-IR" sz="2000" b="1" dirty="0" smtClean="0">
                <a:solidFill>
                  <a:srgbClr val="FFFF00"/>
                </a:solidFill>
              </a:rPr>
              <a:t>- </a:t>
            </a:r>
            <a:r>
              <a:rPr lang="fa-IR" sz="1600" b="1" dirty="0" smtClean="0">
                <a:solidFill>
                  <a:srgbClr val="FFFF00"/>
                </a:solidFill>
              </a:rPr>
              <a:t>جهنمیان در حالی که در غل و زنجیر بسته شده اند ، در جایی تنگ افکده میشوند.</a:t>
            </a:r>
            <a:r>
              <a:rPr lang="fa-IR" sz="1200" b="1" dirty="0" smtClean="0">
                <a:solidFill>
                  <a:srgbClr val="FFFF00"/>
                </a:solidFill>
              </a:rPr>
              <a:t>    </a:t>
            </a:r>
          </a:p>
          <a:p>
            <a:endParaRPr lang="fa-IR" sz="1200" b="1" dirty="0" smtClean="0">
              <a:solidFill>
                <a:srgbClr val="FFFF00"/>
              </a:solidFill>
            </a:endParaRPr>
          </a:p>
          <a:p>
            <a:r>
              <a:rPr lang="fa-IR" sz="1700" b="1" dirty="0" smtClean="0">
                <a:solidFill>
                  <a:srgbClr val="FFFF00"/>
                </a:solidFill>
              </a:rPr>
              <a:t> </a:t>
            </a:r>
            <a:r>
              <a:rPr lang="fa-IR" sz="2000" b="1" dirty="0" smtClean="0">
                <a:solidFill>
                  <a:srgbClr val="FFFF00"/>
                </a:solidFill>
              </a:rPr>
              <a:t>-</a:t>
            </a:r>
            <a:r>
              <a:rPr lang="fa-IR" sz="1700" b="1" dirty="0" smtClean="0">
                <a:solidFill>
                  <a:srgbClr val="FFFF00"/>
                </a:solidFill>
              </a:rPr>
              <a:t> آتش جهنم ،حاصل عمل خود انسان هاست، و از درون آنها شعله میکشد.</a:t>
            </a:r>
          </a:p>
          <a:p>
            <a:r>
              <a:rPr lang="fa-IR" sz="2000" b="1" dirty="0" smtClean="0">
                <a:solidFill>
                  <a:srgbClr val="FFFF00"/>
                </a:solidFill>
              </a:rPr>
              <a:t> </a:t>
            </a:r>
          </a:p>
          <a:p>
            <a:r>
              <a:rPr lang="fa-IR" sz="2000" b="1" dirty="0" smtClean="0">
                <a:solidFill>
                  <a:srgbClr val="FFFF00"/>
                </a:solidFill>
              </a:rPr>
              <a:t>- ناله حسرت دوزخیان بلند است.</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07088" y="3174841"/>
            <a:ext cx="4681737" cy="3683159"/>
          </a:xfrm>
        </p:spPr>
      </p:pic>
      <p:sp>
        <p:nvSpPr>
          <p:cNvPr id="8" name="Right Brace 7"/>
          <p:cNvSpPr/>
          <p:nvPr/>
        </p:nvSpPr>
        <p:spPr>
          <a:xfrm>
            <a:off x="7055251" y="53599"/>
            <a:ext cx="432048" cy="3879457"/>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Tree>
    <p:extLst>
      <p:ext uri="{BB962C8B-B14F-4D97-AF65-F5344CB8AC3E}">
        <p14:creationId xmlns:p14="http://schemas.microsoft.com/office/powerpoint/2010/main" val="258511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p:cTn id="3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 calcmode="lin" valueType="num">
                                      <p:cBhvr>
                                        <p:cTn id="3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p:cTn id="4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 calcmode="lin" valueType="num">
                                      <p:cBhvr>
                                        <p:cTn id="5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7" dur="10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p:cTn id="6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anim calcmode="lin" valueType="num">
                                      <p:cBhvr>
                                        <p:cTn id="7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heel(1)">
                                      <p:cBhvr>
                                        <p:cTn id="7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4" y="2125980"/>
            <a:ext cx="5781675" cy="1616964"/>
          </a:xfrm>
          <a:prstGeom prst="roundRect">
            <a:avLst>
              <a:gd name="adj" fmla="val 16667"/>
            </a:avLst>
          </a:prstGeom>
          <a:ln w="76200">
            <a:solidFill>
              <a:schemeClr val="tx1"/>
            </a:solidFill>
            <a:prstDash val="lgDashDotDot"/>
            <a:miter lim="800000"/>
            <a:headEnd/>
            <a:tailEnd/>
          </a:ln>
          <a:effectLst>
            <a:glow rad="228600">
              <a:schemeClr val="accent5">
                <a:satMod val="175000"/>
                <a:alpha val="40000"/>
              </a:schemeClr>
            </a:glow>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4363148" y="735521"/>
            <a:ext cx="3169920" cy="1095375"/>
          </a:xfrm>
          <a:prstGeom prst="roundRect">
            <a:avLst>
              <a:gd name="adj" fmla="val 16667"/>
            </a:avLst>
          </a:prstGeom>
          <a:ln w="76200">
            <a:noFill/>
            <a:prstDash val="lgDashDotDot"/>
            <a:miter lim="800000"/>
            <a:headEnd/>
            <a:tailEnd/>
          </a:ln>
          <a:effectLst>
            <a:glow rad="228600">
              <a:schemeClr val="accent1">
                <a:satMod val="175000"/>
                <a:alpha val="40000"/>
              </a:schemeClr>
            </a:glow>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9" name="Rectangle 8"/>
          <p:cNvSpPr/>
          <p:nvPr/>
        </p:nvSpPr>
        <p:spPr>
          <a:xfrm>
            <a:off x="2753805" y="4210919"/>
            <a:ext cx="5059680" cy="2308324"/>
          </a:xfrm>
          <a:prstGeom prst="rect">
            <a:avLst/>
          </a:prstGeom>
          <a:noFill/>
        </p:spPr>
        <p:txBody>
          <a:bodyPr wrap="square" lIns="91440" tIns="45720" rIns="91440" bIns="45720">
            <a:spAutoFit/>
            <a:scene3d>
              <a:camera prst="orthographicFront"/>
              <a:lightRig rig="threePt" dir="t"/>
            </a:scene3d>
            <a:sp3d extrusionH="57150">
              <a:bevelT w="38100" h="38100" prst="convex"/>
            </a:sp3d>
          </a:bodyPr>
          <a:lstStyle/>
          <a:p>
            <a:pPr algn="r"/>
            <a:r>
              <a:rPr lang="fa-IR" sz="7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B Titr" pitchFamily="2" charset="-78"/>
              </a:rPr>
              <a:t>درس هفتم   </a:t>
            </a:r>
          </a:p>
          <a:p>
            <a:pPr algn="r"/>
            <a:r>
              <a:rPr lang="fa-IR" sz="7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B Titr" pitchFamily="2" charset="-78"/>
              </a:rPr>
              <a:t> فرجام کار</a:t>
            </a:r>
            <a:endParaRPr lang="en-US" sz="7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B Titr" pitchFamily="2" charset="-78"/>
            </a:endParaRPr>
          </a:p>
        </p:txBody>
      </p:sp>
    </p:spTree>
    <p:extLst>
      <p:ext uri="{BB962C8B-B14F-4D97-AF65-F5344CB8AC3E}">
        <p14:creationId xmlns:p14="http://schemas.microsoft.com/office/powerpoint/2010/main" val="312743487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88" y="954928"/>
            <a:ext cx="11809312" cy="3219951"/>
          </a:xfrm>
        </p:spPr>
        <p:txBody>
          <a:bodyPr>
            <a:noAutofit/>
          </a:bodyPr>
          <a:lstStyle/>
          <a:p>
            <a:pPr algn="r"/>
            <a:r>
              <a:rPr lang="fa-IR" sz="2000" b="1" dirty="0" smtClean="0">
                <a:solidFill>
                  <a:srgbClr val="FFFF00"/>
                </a:solidFill>
                <a:latin typeface="Arabic Typesetting" panose="03020402040406030203" pitchFamily="66" charset="-78"/>
                <a:cs typeface="Arabic Typesetting" panose="03020402040406030203" pitchFamily="66" charset="-78"/>
              </a:rPr>
              <a:t>آنها گاهی شیطان را مقصر می شمارند و میگویند: شیطان و  بزرگان ما سبب گمراهی ما شده اند شیطان در جواب میگوید :من فقط شمار را خواندکم و شما پذیرفتید.مرا ملامت نکنید  خود را ملامت کنید </a:t>
            </a:r>
            <a:br>
              <a:rPr lang="fa-IR" sz="2000" b="1" dirty="0" smtClean="0">
                <a:solidFill>
                  <a:srgbClr val="FFFF00"/>
                </a:solidFill>
                <a:latin typeface="Arabic Typesetting" panose="03020402040406030203" pitchFamily="66" charset="-78"/>
                <a:cs typeface="Arabic Typesetting" panose="03020402040406030203" pitchFamily="66" charset="-78"/>
              </a:rPr>
            </a:br>
            <a:r>
              <a:rPr lang="fa-IR" sz="2000" b="1" dirty="0" smtClean="0">
                <a:solidFill>
                  <a:srgbClr val="FFFF00"/>
                </a:solidFill>
                <a:latin typeface="Arabic Typesetting" panose="03020402040406030203" pitchFamily="66" charset="-78"/>
                <a:cs typeface="Arabic Typesetting" panose="03020402040406030203" pitchFamily="66" charset="-78"/>
              </a:rPr>
              <a:t>به نگهبانان جهنم رو می آورند تا آنها برایشان  کاری  کنند ولی میگویند : مگر پیامبران برای شما دلایل روشنی نیاوردند ؟ آنان میگویند :بلی! فرشتگان نیز تقاضای انها را نمی پذیرند ودر خواستشان را بیجا میدانند </a:t>
            </a:r>
            <a:r>
              <a:rPr lang="fa-IR" sz="2800" b="1" dirty="0" smtClean="0">
                <a:solidFill>
                  <a:srgbClr val="FFFF00"/>
                </a:solidFill>
                <a:latin typeface="Arabic Typesetting" panose="03020402040406030203" pitchFamily="66" charset="-78"/>
                <a:cs typeface="Arabic Typesetting" panose="03020402040406030203" pitchFamily="66" charset="-78"/>
              </a:rPr>
              <a:t>.</a:t>
            </a:r>
            <a:r>
              <a:rPr lang="fa-IR" sz="2400" dirty="0">
                <a:latin typeface="Arabic Typesetting" panose="03020402040406030203" pitchFamily="66" charset="-78"/>
                <a:cs typeface="Arabic Typesetting" panose="03020402040406030203" pitchFamily="66" charset="-78"/>
              </a:rPr>
              <a:t/>
            </a:r>
            <a:br>
              <a:rPr lang="fa-IR" sz="2400" dirty="0">
                <a:latin typeface="Arabic Typesetting" panose="03020402040406030203" pitchFamily="66" charset="-78"/>
                <a:cs typeface="Arabic Typesetting" panose="03020402040406030203" pitchFamily="66" charset="-78"/>
              </a:rPr>
            </a:br>
            <a:r>
              <a:rPr lang="fa-IR" sz="2400" dirty="0" smtClean="0">
                <a:latin typeface="Arabic Typesetting" panose="03020402040406030203" pitchFamily="66" charset="-78"/>
                <a:cs typeface="Arabic Typesetting" panose="03020402040406030203" pitchFamily="66" charset="-78"/>
              </a:rPr>
              <a:t/>
            </a:r>
            <a:br>
              <a:rPr lang="fa-IR" sz="2400" dirty="0" smtClean="0">
                <a:latin typeface="Arabic Typesetting" panose="03020402040406030203" pitchFamily="66" charset="-78"/>
                <a:cs typeface="Arabic Typesetting" panose="03020402040406030203" pitchFamily="66" charset="-78"/>
              </a:rPr>
            </a:br>
            <a:r>
              <a:rPr lang="fa-IR" sz="2400" dirty="0">
                <a:latin typeface="Arabic Typesetting" panose="03020402040406030203" pitchFamily="66" charset="-78"/>
                <a:cs typeface="Arabic Typesetting" panose="03020402040406030203" pitchFamily="66" charset="-78"/>
              </a:rPr>
              <a:t/>
            </a:r>
            <a:br>
              <a:rPr lang="fa-IR" sz="2400" dirty="0">
                <a:latin typeface="Arabic Typesetting" panose="03020402040406030203" pitchFamily="66" charset="-78"/>
                <a:cs typeface="Arabic Typesetting" panose="03020402040406030203" pitchFamily="66" charset="-78"/>
              </a:rPr>
            </a:br>
            <a:r>
              <a:rPr lang="fa-IR" sz="2400" dirty="0" smtClean="0">
                <a:latin typeface="Arabic Typesetting" panose="03020402040406030203" pitchFamily="66" charset="-78"/>
                <a:cs typeface="Arabic Typesetting" panose="03020402040406030203" pitchFamily="66" charset="-78"/>
              </a:rPr>
              <a:t/>
            </a:r>
            <a:br>
              <a:rPr lang="fa-IR" sz="2400" dirty="0" smtClean="0">
                <a:latin typeface="Arabic Typesetting" panose="03020402040406030203" pitchFamily="66" charset="-78"/>
                <a:cs typeface="Arabic Typesetting" panose="03020402040406030203" pitchFamily="66" charset="-78"/>
              </a:rPr>
            </a:br>
            <a:r>
              <a:rPr lang="fa-IR" sz="2400" dirty="0">
                <a:latin typeface="Arabic Typesetting" panose="03020402040406030203" pitchFamily="66" charset="-78"/>
                <a:cs typeface="Arabic Typesetting" panose="03020402040406030203" pitchFamily="66" charset="-78"/>
              </a:rPr>
              <a:t/>
            </a:r>
            <a:br>
              <a:rPr lang="fa-IR" sz="2400" dirty="0">
                <a:latin typeface="Arabic Typesetting" panose="03020402040406030203" pitchFamily="66" charset="-78"/>
                <a:cs typeface="Arabic Typesetting" panose="03020402040406030203" pitchFamily="66" charset="-78"/>
              </a:rPr>
            </a:br>
            <a:r>
              <a:rPr lang="fa-IR" sz="2400" dirty="0" smtClean="0">
                <a:latin typeface="Arabic Typesetting" panose="03020402040406030203" pitchFamily="66" charset="-78"/>
                <a:cs typeface="Arabic Typesetting" panose="03020402040406030203" pitchFamily="66" charset="-78"/>
              </a:rPr>
              <a:t/>
            </a:r>
            <a:br>
              <a:rPr lang="fa-IR" sz="2400" dirty="0" smtClean="0">
                <a:latin typeface="Arabic Typesetting" panose="03020402040406030203" pitchFamily="66" charset="-78"/>
                <a:cs typeface="Arabic Typesetting" panose="03020402040406030203" pitchFamily="66" charset="-78"/>
              </a:rPr>
            </a:br>
            <a:r>
              <a:rPr lang="fa-IR" sz="2400" dirty="0">
                <a:latin typeface="Arabic Typesetting" panose="03020402040406030203" pitchFamily="66" charset="-78"/>
                <a:cs typeface="Arabic Typesetting" panose="03020402040406030203" pitchFamily="66" charset="-78"/>
              </a:rPr>
              <a:t/>
            </a:r>
            <a:br>
              <a:rPr lang="fa-IR" sz="2400" dirty="0">
                <a:latin typeface="Arabic Typesetting" panose="03020402040406030203" pitchFamily="66" charset="-78"/>
                <a:cs typeface="Arabic Typesetting" panose="03020402040406030203" pitchFamily="66" charset="-78"/>
              </a:rPr>
            </a:br>
            <a:endParaRPr lang="fa-IR" sz="2400" dirty="0">
              <a:latin typeface="Arabic Typesetting" panose="03020402040406030203" pitchFamily="66" charset="-78"/>
              <a:cs typeface="Arabic Typesetting" panose="03020402040406030203" pitchFamily="66" charset="-78"/>
            </a:endParaRPr>
          </a:p>
        </p:txBody>
      </p:sp>
      <p:sp>
        <p:nvSpPr>
          <p:cNvPr id="3" name="Subtitle 2"/>
          <p:cNvSpPr>
            <a:spLocks noGrp="1"/>
          </p:cNvSpPr>
          <p:nvPr>
            <p:ph type="subTitle" idx="1"/>
          </p:nvPr>
        </p:nvSpPr>
        <p:spPr>
          <a:xfrm>
            <a:off x="261764" y="2564904"/>
            <a:ext cx="8629599" cy="3960440"/>
          </a:xfrm>
        </p:spPr>
        <p:txBody>
          <a:bodyPr>
            <a:noAutofit/>
          </a:bodyPr>
          <a:lstStyle/>
          <a:p>
            <a:pPr marL="457200" indent="-457200" algn="r">
              <a:buAutoNum type="arabicParenR"/>
            </a:pPr>
            <a:r>
              <a:rPr lang="fa-IR" sz="1800" dirty="0" smtClean="0">
                <a:solidFill>
                  <a:schemeClr val="tx1"/>
                </a:solidFill>
              </a:rPr>
              <a:t>جهنمیان میگویند ما در دنیا نماز نمیخواندیم و ار محرمان دستگیری نمیکردیم؛همرا با بد کاران غرق در معصیت خد </a:t>
            </a:r>
          </a:p>
          <a:p>
            <a:pPr algn="r"/>
            <a:r>
              <a:rPr lang="fa-IR" sz="1800" dirty="0" smtClean="0">
                <a:solidFill>
                  <a:schemeClr val="tx1"/>
                </a:solidFill>
              </a:rPr>
              <a:t>میشدم و روز رستاخیز را انکار میکردیم.</a:t>
            </a:r>
          </a:p>
          <a:p>
            <a:pPr algn="r"/>
            <a:endParaRPr lang="fa-IR" sz="1800" dirty="0">
              <a:solidFill>
                <a:schemeClr val="tx1"/>
              </a:solidFill>
            </a:endParaRPr>
          </a:p>
          <a:p>
            <a:pPr algn="r"/>
            <a:r>
              <a:rPr lang="fa-IR" sz="1800" dirty="0" smtClean="0">
                <a:solidFill>
                  <a:schemeClr val="tx1"/>
                </a:solidFill>
              </a:rPr>
              <a:t>مدثر «47-40»</a:t>
            </a:r>
          </a:p>
          <a:p>
            <a:pPr algn="r"/>
            <a:endParaRPr lang="fa-IR" sz="1800" dirty="0" smtClean="0">
              <a:solidFill>
                <a:schemeClr val="tx1"/>
              </a:solidFill>
            </a:endParaRPr>
          </a:p>
          <a:p>
            <a:pPr algn="r"/>
            <a:r>
              <a:rPr lang="fa-IR" sz="1800" dirty="0" smtClean="0">
                <a:solidFill>
                  <a:schemeClr val="tx1"/>
                </a:solidFill>
              </a:rPr>
              <a:t>2) برای کسانی که  کار های زشت انجام دهند و هنگامی که مرگ یکی از انها فرا رسد گویند: الان توبه کردم توبه نیست و اینها کسانی هستند که عذابی دردناکی برا ایشان فراهم کردیم.</a:t>
            </a:r>
          </a:p>
          <a:p>
            <a:pPr algn="r"/>
            <a:endParaRPr lang="fa-IR" sz="1800" dirty="0">
              <a:solidFill>
                <a:schemeClr val="tx1"/>
              </a:solidFill>
            </a:endParaRPr>
          </a:p>
          <a:p>
            <a:pPr algn="r"/>
            <a:r>
              <a:rPr lang="fa-IR" sz="1800" dirty="0" smtClean="0">
                <a:solidFill>
                  <a:schemeClr val="tx1"/>
                </a:solidFill>
              </a:rPr>
              <a:t>«نساء18»</a:t>
            </a:r>
          </a:p>
          <a:p>
            <a:pPr algn="r"/>
            <a:endParaRPr lang="fa-IR" sz="1800" dirty="0">
              <a:solidFill>
                <a:schemeClr val="tx1"/>
              </a:solidFill>
            </a:endParaRPr>
          </a:p>
          <a:p>
            <a:pPr algn="r"/>
            <a:r>
              <a:rPr lang="fa-IR" sz="1800" dirty="0" smtClean="0">
                <a:solidFill>
                  <a:schemeClr val="tx1"/>
                </a:solidFill>
              </a:rPr>
              <a:t>3) « جهنمیان »پیش از این در دنیا مست و مغرور نعمت  بودند بر کناهان بزرگ اصرار می ورزیدند.</a:t>
            </a:r>
            <a:endParaRPr lang="fa-IR" sz="1800" dirty="0">
              <a:solidFill>
                <a:schemeClr val="tx1"/>
              </a:solidFill>
            </a:endParaRPr>
          </a:p>
          <a:p>
            <a:pPr algn="r"/>
            <a:endParaRPr lang="fa-IR" sz="1800" dirty="0" smtClean="0">
              <a:solidFill>
                <a:schemeClr val="tx1"/>
              </a:solidFill>
            </a:endParaRPr>
          </a:p>
          <a:p>
            <a:pPr algn="r"/>
            <a:r>
              <a:rPr lang="fa-IR" sz="1800" dirty="0" smtClean="0">
                <a:solidFill>
                  <a:schemeClr val="tx1"/>
                </a:solidFill>
              </a:rPr>
              <a:t>«واقعه،46-45»   </a:t>
            </a:r>
          </a:p>
        </p:txBody>
      </p:sp>
      <p:sp>
        <p:nvSpPr>
          <p:cNvPr id="4" name="Down Arrow 3"/>
          <p:cNvSpPr/>
          <p:nvPr/>
        </p:nvSpPr>
        <p:spPr>
          <a:xfrm>
            <a:off x="6711234" y="1721217"/>
            <a:ext cx="607313" cy="648072"/>
          </a:xfrm>
          <a:prstGeom prst="downArrow">
            <a:avLst/>
          </a:prstGeom>
          <a:solidFill>
            <a:schemeClr val="accent3">
              <a:lumMod val="75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fa-IR"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9985962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6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0013" y="2420888"/>
            <a:ext cx="6601774" cy="792088"/>
          </a:xfrm>
        </p:spPr>
        <p:txBody>
          <a:bodyPr>
            <a:normAutofit/>
          </a:bodyPr>
          <a:lstStyle/>
          <a:p>
            <a:pPr algn="ctr"/>
            <a:r>
              <a:rPr lang="fa-IR" sz="2400" dirty="0" smtClean="0"/>
              <a:t/>
            </a:r>
            <a:br>
              <a:rPr lang="fa-IR" sz="2400" dirty="0" smtClean="0"/>
            </a:br>
            <a:r>
              <a:rPr lang="fa-IR" sz="2400" dirty="0" smtClean="0"/>
              <a:t> </a:t>
            </a:r>
            <a:r>
              <a:rPr lang="fa-IR" sz="2000" dirty="0" smtClean="0"/>
              <a:t>براستی علت حسرت دوزخیان در جهنم چیست؟  </a:t>
            </a:r>
            <a:endParaRPr lang="fa-IR" sz="2400" dirty="0"/>
          </a:p>
        </p:txBody>
      </p:sp>
      <p:sp>
        <p:nvSpPr>
          <p:cNvPr id="3" name="Subtitle 2"/>
          <p:cNvSpPr>
            <a:spLocks noGrp="1"/>
          </p:cNvSpPr>
          <p:nvPr>
            <p:ph type="subTitle" idx="1"/>
          </p:nvPr>
        </p:nvSpPr>
        <p:spPr>
          <a:xfrm>
            <a:off x="0" y="1556792"/>
            <a:ext cx="5468045" cy="5616624"/>
          </a:xfrm>
        </p:spPr>
        <p:txBody>
          <a:bodyPr>
            <a:normAutofit/>
          </a:bodyPr>
          <a:lstStyle/>
          <a:p>
            <a:pPr algn="r"/>
            <a:r>
              <a:rPr lang="fa-IR" sz="2800" b="1" dirty="0" smtClean="0">
                <a:solidFill>
                  <a:srgbClr val="FFFF00"/>
                </a:solidFill>
                <a:cs typeface="2  Hamid" panose="00000400000000000000" pitchFamily="2" charset="-78"/>
              </a:rPr>
              <a:t>1)اطاعت نکردن از خداوند </a:t>
            </a:r>
          </a:p>
          <a:p>
            <a:endParaRPr lang="fa-IR" sz="2800" b="1" dirty="0">
              <a:solidFill>
                <a:srgbClr val="FFFF00"/>
              </a:solidFill>
              <a:cs typeface="2  Hamid" panose="00000400000000000000" pitchFamily="2" charset="-78"/>
            </a:endParaRPr>
          </a:p>
          <a:p>
            <a:pPr algn="r"/>
            <a:r>
              <a:rPr lang="fa-IR" sz="2800" b="1" dirty="0" smtClean="0">
                <a:solidFill>
                  <a:srgbClr val="FFFF00"/>
                </a:solidFill>
                <a:cs typeface="2  Hamid" panose="00000400000000000000" pitchFamily="2" charset="-78"/>
              </a:rPr>
              <a:t>2)اطاعت نکردن از پیامبر اکرم«ص» </a:t>
            </a:r>
          </a:p>
          <a:p>
            <a:endParaRPr lang="fa-IR" sz="2800" b="1" dirty="0">
              <a:solidFill>
                <a:srgbClr val="FFFF00"/>
              </a:solidFill>
              <a:cs typeface="2  Hamid" panose="00000400000000000000" pitchFamily="2" charset="-78"/>
            </a:endParaRPr>
          </a:p>
          <a:p>
            <a:pPr algn="r"/>
            <a:r>
              <a:rPr lang="fa-IR" sz="2800" b="1" dirty="0" smtClean="0">
                <a:solidFill>
                  <a:srgbClr val="FFFF00"/>
                </a:solidFill>
                <a:cs typeface="2  Hamid" panose="00000400000000000000" pitchFamily="2" charset="-78"/>
              </a:rPr>
              <a:t>3)دوست ناصالح </a:t>
            </a:r>
          </a:p>
          <a:p>
            <a:pPr algn="r"/>
            <a:endParaRPr lang="fa-IR" sz="2800" b="1" dirty="0">
              <a:solidFill>
                <a:srgbClr val="FFFF00"/>
              </a:solidFill>
              <a:cs typeface="2  Hamid" panose="00000400000000000000" pitchFamily="2" charset="-78"/>
            </a:endParaRPr>
          </a:p>
          <a:p>
            <a:pPr algn="r"/>
            <a:r>
              <a:rPr lang="fa-IR" sz="2800" b="1" dirty="0" smtClean="0">
                <a:solidFill>
                  <a:srgbClr val="FFFF00"/>
                </a:solidFill>
                <a:cs typeface="2  Hamid" panose="00000400000000000000" pitchFamily="2" charset="-78"/>
              </a:rPr>
              <a:t>4)کوتاهی در انجام کار نیک</a:t>
            </a:r>
            <a:endParaRPr lang="fa-IR" sz="2800" b="1" dirty="0">
              <a:solidFill>
                <a:srgbClr val="FFFF00"/>
              </a:solidFill>
              <a:cs typeface="2  Hamid" panose="00000400000000000000" pitchFamily="2" charset="-78"/>
            </a:endParaRPr>
          </a:p>
        </p:txBody>
      </p:sp>
    </p:spTree>
    <p:extLst>
      <p:ext uri="{BB962C8B-B14F-4D97-AF65-F5344CB8AC3E}">
        <p14:creationId xmlns:p14="http://schemas.microsoft.com/office/powerpoint/2010/main" val="2852534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heel(1)">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dirty="0" smtClean="0">
                <a:cs typeface="B Nazanin" panose="00000400000000000000" pitchFamily="2" charset="-78"/>
              </a:rPr>
              <a:t>نمونه سولات درس 7:</a:t>
            </a:r>
            <a:br>
              <a:rPr lang="fa-IR" dirty="0" smtClean="0">
                <a:cs typeface="B Nazanin" panose="00000400000000000000" pitchFamily="2" charset="-78"/>
              </a:rPr>
            </a:br>
            <a:endParaRPr lang="en-US" dirty="0">
              <a:cs typeface="B Nazanin" panose="00000400000000000000" pitchFamily="2" charset="-78"/>
            </a:endParaRPr>
          </a:p>
        </p:txBody>
      </p:sp>
      <p:sp>
        <p:nvSpPr>
          <p:cNvPr id="3" name="Content Placeholder 2"/>
          <p:cNvSpPr>
            <a:spLocks noGrp="1"/>
          </p:cNvSpPr>
          <p:nvPr>
            <p:ph idx="1"/>
          </p:nvPr>
        </p:nvSpPr>
        <p:spPr/>
        <p:txBody>
          <a:bodyPr>
            <a:normAutofit fontScale="92500"/>
          </a:bodyPr>
          <a:lstStyle/>
          <a:p>
            <a:pPr algn="r"/>
            <a:r>
              <a:rPr lang="fa-IR" sz="3199" dirty="0"/>
              <a:t>1</a:t>
            </a:r>
            <a:r>
              <a:rPr lang="fa-IR" sz="3199" dirty="0">
                <a:cs typeface="B Nazanin" panose="00000400000000000000" pitchFamily="2" charset="-78"/>
              </a:rPr>
              <a:t>:آیا همه بهشتیان در یک درجه از بهشت قرار می گیرند؟</a:t>
            </a:r>
          </a:p>
          <a:p>
            <a:pPr algn="r"/>
            <a:r>
              <a:rPr lang="fa-IR" sz="3199" dirty="0">
                <a:solidFill>
                  <a:srgbClr val="FF0000"/>
                </a:solidFill>
                <a:cs typeface="B Nazanin" panose="00000400000000000000" pitchFamily="2" charset="-78"/>
              </a:rPr>
              <a:t>خیر. هر یک از بهشتیان در درجه ای خاص از بهشت قرار می گیرند. درجه اول برای پیامبران و امامان_درجه دوم برای شهیدان_و درجه سوم برای باقی بهشتیان.</a:t>
            </a:r>
          </a:p>
          <a:p>
            <a:pPr algn="r"/>
            <a:endParaRPr lang="fa-IR" sz="3199" dirty="0">
              <a:solidFill>
                <a:srgbClr val="FF0000"/>
              </a:solidFill>
              <a:cs typeface="B Nazanin" panose="00000400000000000000" pitchFamily="2" charset="-78"/>
            </a:endParaRPr>
          </a:p>
          <a:p>
            <a:pPr algn="r"/>
            <a:r>
              <a:rPr lang="fa-IR" sz="3199" dirty="0">
                <a:cs typeface="B Nazanin" panose="00000400000000000000" pitchFamily="2" charset="-78"/>
              </a:rPr>
              <a:t>2:چهار نمونه از وضعیت بهشتیان در بهشت را بیا کنید؟</a:t>
            </a:r>
          </a:p>
          <a:p>
            <a:pPr algn="r"/>
            <a:r>
              <a:rPr lang="fa-IR" sz="3199" dirty="0">
                <a:solidFill>
                  <a:srgbClr val="FF0000"/>
                </a:solidFill>
                <a:cs typeface="B Nazanin" panose="00000400000000000000" pitchFamily="2" charset="-78"/>
              </a:rPr>
              <a:t>احساس طراوت و تازگی دارند- خوشحال و سرحال اند-هیچ غم و ناراحتی ندارند-هر چه بخواهند در اختیارشان قرار خواهد گرفت</a:t>
            </a:r>
            <a:r>
              <a:rPr lang="fa-IR" sz="3199" dirty="0">
                <a:solidFill>
                  <a:srgbClr val="FF0000"/>
                </a:solidFill>
              </a:rPr>
              <a:t>.</a:t>
            </a:r>
          </a:p>
        </p:txBody>
      </p:sp>
    </p:spTree>
    <p:extLst>
      <p:ext uri="{BB962C8B-B14F-4D97-AF65-F5344CB8AC3E}">
        <p14:creationId xmlns:p14="http://schemas.microsoft.com/office/powerpoint/2010/main" val="3618568536"/>
      </p:ext>
    </p:extLst>
  </p:cSld>
  <p:clrMapOvr>
    <a:masterClrMapping/>
  </p:clrMapOvr>
  <mc:AlternateContent xmlns:mc="http://schemas.openxmlformats.org/markup-compatibility/2006" xmlns:p14="http://schemas.microsoft.com/office/powerpoint/2010/main">
    <mc:Choice Requires="p14">
      <p:transition spd="slow" p14:dur="40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7981" y="365922"/>
            <a:ext cx="10512862" cy="6491184"/>
          </a:xfrm>
        </p:spPr>
        <p:txBody>
          <a:bodyPr>
            <a:normAutofit lnSpcReduction="10000"/>
          </a:bodyPr>
          <a:lstStyle/>
          <a:p>
            <a:pPr algn="r"/>
            <a:r>
              <a:rPr lang="fa-IR" sz="3199" dirty="0"/>
              <a:t>3</a:t>
            </a:r>
            <a:r>
              <a:rPr lang="fa-IR" sz="3199" dirty="0">
                <a:cs typeface="B Nazanin" panose="00000400000000000000" pitchFamily="2" charset="-78"/>
              </a:rPr>
              <a:t>: دوزخیان چگونه وارد جهنم می شوند؟</a:t>
            </a:r>
          </a:p>
          <a:p>
            <a:pPr algn="r"/>
            <a:r>
              <a:rPr lang="fa-IR" sz="3199" dirty="0">
                <a:solidFill>
                  <a:srgbClr val="FF0000"/>
                </a:solidFill>
                <a:cs typeface="B Nazanin" panose="00000400000000000000" pitchFamily="2" charset="-78"/>
              </a:rPr>
              <a:t>پس از محاکمه در حالی که در غل و زنجیر اند به جهنم رانده می شوند و در جایی تنگ افکنده می شوند.</a:t>
            </a:r>
          </a:p>
          <a:p>
            <a:pPr algn="r"/>
            <a:endParaRPr lang="fa-IR" sz="3199" dirty="0">
              <a:solidFill>
                <a:srgbClr val="FF0000"/>
              </a:solidFill>
              <a:cs typeface="B Nazanin" panose="00000400000000000000" pitchFamily="2" charset="-78"/>
            </a:endParaRPr>
          </a:p>
          <a:p>
            <a:pPr algn="r"/>
            <a:r>
              <a:rPr lang="fa-IR" sz="3199" dirty="0">
                <a:cs typeface="B Nazanin" panose="00000400000000000000" pitchFamily="2" charset="-78"/>
              </a:rPr>
              <a:t>4: زمانی که جهنمیان از خدا می خواهند که یک فرصت دیگر به آنان بدهد خدا چه جوابی با آنان می دهد؟</a:t>
            </a:r>
          </a:p>
          <a:p>
            <a:pPr algn="r"/>
            <a:r>
              <a:rPr lang="fa-IR" sz="3199" dirty="0">
                <a:solidFill>
                  <a:srgbClr val="FF0000"/>
                </a:solidFill>
                <a:cs typeface="B Nazanin" panose="00000400000000000000" pitchFamily="2" charset="-78"/>
              </a:rPr>
              <a:t>ما به شما فرصت کافی دادیم تا عبادت کنید و به راه راست آیید ولی شما راه کج را انتخاب کردید. پس ما می دانیم اگر شما به دنیا بازگردانیم همان کار خودتان را انجام می دهید.</a:t>
            </a:r>
          </a:p>
          <a:p>
            <a:pPr algn="r"/>
            <a:endParaRPr lang="fa-IR" sz="3199" dirty="0">
              <a:solidFill>
                <a:srgbClr val="FF0000"/>
              </a:solidFill>
              <a:cs typeface="B Nazanin" panose="00000400000000000000" pitchFamily="2" charset="-78"/>
            </a:endParaRPr>
          </a:p>
          <a:p>
            <a:pPr algn="r"/>
            <a:r>
              <a:rPr lang="fa-IR" sz="3199" dirty="0">
                <a:cs typeface="B Nazanin" panose="00000400000000000000" pitchFamily="2" charset="-78"/>
              </a:rPr>
              <a:t>5: آتش جهنم حاصل چیست؟</a:t>
            </a:r>
          </a:p>
          <a:p>
            <a:pPr algn="r"/>
            <a:r>
              <a:rPr lang="fa-IR" sz="3199" dirty="0">
                <a:solidFill>
                  <a:srgbClr val="FF0000"/>
                </a:solidFill>
                <a:cs typeface="B Nazanin" panose="00000400000000000000" pitchFamily="2" charset="-78"/>
              </a:rPr>
              <a:t>حاصل عمل خود انسن هاست برای همین از درون آن ها شعله می گیرد.</a:t>
            </a:r>
            <a:endParaRPr lang="en-US" sz="3199" dirty="0">
              <a:solidFill>
                <a:srgbClr val="FF0000"/>
              </a:solidFill>
              <a:cs typeface="B Nazanin" panose="00000400000000000000" pitchFamily="2" charset="-78"/>
            </a:endParaRPr>
          </a:p>
        </p:txBody>
      </p:sp>
    </p:spTree>
    <p:extLst>
      <p:ext uri="{BB962C8B-B14F-4D97-AF65-F5344CB8AC3E}">
        <p14:creationId xmlns:p14="http://schemas.microsoft.com/office/powerpoint/2010/main" val="2799881253"/>
      </p:ext>
    </p:extLst>
  </p:cSld>
  <p:clrMapOvr>
    <a:masterClrMapping/>
  </p:clrMapOvr>
  <mc:AlternateContent xmlns:mc="http://schemas.openxmlformats.org/markup-compatibility/2006" xmlns:p14="http://schemas.microsoft.com/office/powerpoint/2010/main">
    <mc:Choice Requires="p14">
      <p:transition spd="slow" p14:dur="4000">
        <p:cover/>
      </p:transition>
    </mc:Choice>
    <mc:Fallback xmlns="">
      <p:transition spd="slow">
        <p:cov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dirty="0" smtClean="0"/>
              <a:t>6</a:t>
            </a:r>
            <a:r>
              <a:rPr lang="fa-IR" dirty="0" smtClean="0">
                <a:cs typeface="B Nazanin" panose="00000400000000000000" pitchFamily="2" charset="-78"/>
              </a:rPr>
              <a:t>: </a:t>
            </a:r>
            <a:r>
              <a:rPr lang="fa-IR" sz="3199" dirty="0">
                <a:cs typeface="B Nazanin" panose="00000400000000000000" pitchFamily="2" charset="-78"/>
              </a:rPr>
              <a:t>وقتی گناه کاران شیطان را مقصر اصلی می دانند شیطان چه جوابی به آنان می دهد؟</a:t>
            </a:r>
          </a:p>
          <a:p>
            <a:pPr algn="r"/>
            <a:r>
              <a:rPr lang="fa-IR" sz="2400" dirty="0" smtClean="0">
                <a:solidFill>
                  <a:srgbClr val="FF0000"/>
                </a:solidFill>
                <a:cs typeface="B Nazanin" panose="00000400000000000000" pitchFamily="2" charset="-78"/>
              </a:rPr>
              <a:t>من به شما وعده دروغ دادم و خدا به شما وعده راست داد. من بر شما تسلطی نداشتم و فقط شما را دعوت به گناه کردم و شما هم دعوت مرا پذیرفتید. پس به جای اینکه مرا ملامت کنید خد را ملامت کنید.</a:t>
            </a:r>
          </a:p>
          <a:p>
            <a:pPr algn="r"/>
            <a:endParaRPr lang="fa-IR" dirty="0">
              <a:solidFill>
                <a:srgbClr val="FF0000"/>
              </a:solidFill>
              <a:cs typeface="B Nazanin" panose="00000400000000000000" pitchFamily="2" charset="-78"/>
            </a:endParaRPr>
          </a:p>
          <a:p>
            <a:pPr algn="r"/>
            <a:r>
              <a:rPr lang="fa-IR" sz="2800" dirty="0" smtClean="0">
                <a:cs typeface="B Nazanin" panose="00000400000000000000" pitchFamily="2" charset="-78"/>
              </a:rPr>
              <a:t>7: سه نوع رابطه میان عمل و پاداش و کیفر بنویسید؟</a:t>
            </a:r>
          </a:p>
          <a:p>
            <a:pPr algn="r"/>
            <a:r>
              <a:rPr lang="fa-IR" sz="2800" dirty="0" smtClean="0">
                <a:solidFill>
                  <a:srgbClr val="FF0000"/>
                </a:solidFill>
                <a:cs typeface="B Nazanin" panose="00000400000000000000" pitchFamily="2" charset="-78"/>
              </a:rPr>
              <a:t>قرار دادی  - نتیجه طبیعی خود عمل  - تجسم خود عمل</a:t>
            </a:r>
            <a:endParaRPr lang="en-US" sz="2800" dirty="0">
              <a:solidFill>
                <a:srgbClr val="FF0000"/>
              </a:solidFill>
              <a:cs typeface="B Nazanin" panose="00000400000000000000" pitchFamily="2" charset="-78"/>
            </a:endParaRPr>
          </a:p>
        </p:txBody>
      </p:sp>
    </p:spTree>
    <p:extLst>
      <p:ext uri="{BB962C8B-B14F-4D97-AF65-F5344CB8AC3E}">
        <p14:creationId xmlns:p14="http://schemas.microsoft.com/office/powerpoint/2010/main" val="757564595"/>
      </p:ext>
    </p:extLst>
  </p:cSld>
  <p:clrMapOvr>
    <a:masterClrMapping/>
  </p:clrMapOvr>
  <mc:AlternateContent xmlns:mc="http://schemas.openxmlformats.org/markup-compatibility/2006" xmlns:p14="http://schemas.microsoft.com/office/powerpoint/2010/main">
    <mc:Choice Requires="p14">
      <p:transition spd="slow" p14:dur="4000">
        <p14:ferris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05780" y="365924"/>
            <a:ext cx="11449271" cy="5810325"/>
          </a:xfrm>
        </p:spPr>
        <p:txBody>
          <a:bodyPr>
            <a:normAutofit fontScale="92500"/>
          </a:bodyPr>
          <a:lstStyle/>
          <a:p>
            <a:pPr algn="r"/>
            <a:r>
              <a:rPr lang="fa-IR" sz="3199" dirty="0"/>
              <a:t>8</a:t>
            </a:r>
            <a:r>
              <a:rPr lang="fa-IR" sz="3199" dirty="0">
                <a:cs typeface="B Nazanin" panose="00000400000000000000" pitchFamily="2" charset="-78"/>
              </a:rPr>
              <a:t>: رابطه میان عمل و پاداش و کیفر را به صورت قراردادی بیان کنید؟</a:t>
            </a:r>
          </a:p>
          <a:p>
            <a:pPr algn="r"/>
            <a:r>
              <a:rPr lang="fa-IR" sz="3199" dirty="0">
                <a:solidFill>
                  <a:srgbClr val="FF0000"/>
                </a:solidFill>
                <a:cs typeface="B Nazanin" panose="00000400000000000000" pitchFamily="2" charset="-78"/>
              </a:rPr>
              <a:t>در رابطه قراردادی مجموعه ای از قراردادها بیان می شود و از روی آن قراردادها و قوانین شخصی جزای کاری را که کرده می بیند و ممکن است بنا به یک عمل آن قوانین تغییر کنند.</a:t>
            </a:r>
          </a:p>
          <a:p>
            <a:pPr algn="r"/>
            <a:endParaRPr lang="fa-IR" sz="3199" dirty="0">
              <a:solidFill>
                <a:srgbClr val="FF0000"/>
              </a:solidFill>
              <a:cs typeface="B Nazanin" panose="00000400000000000000" pitchFamily="2" charset="-78"/>
            </a:endParaRPr>
          </a:p>
          <a:p>
            <a:pPr algn="r"/>
            <a:r>
              <a:rPr lang="fa-IR" sz="3199" dirty="0">
                <a:cs typeface="B Nazanin" panose="00000400000000000000" pitchFamily="2" charset="-78"/>
              </a:rPr>
              <a:t>9: رسول خدا چه چیزی را مهم ترین همنشین انسان ها می داند و می گوید در آخرت تمام اعمال انسان ها را در نزد خدا بیان می کند؟</a:t>
            </a:r>
          </a:p>
          <a:p>
            <a:pPr algn="r"/>
            <a:r>
              <a:rPr lang="fa-IR" sz="3199" dirty="0">
                <a:solidFill>
                  <a:srgbClr val="FF0000"/>
                </a:solidFill>
                <a:cs typeface="B Nazanin" panose="00000400000000000000" pitchFamily="2" charset="-78"/>
              </a:rPr>
              <a:t>کردار ما انسان ها.</a:t>
            </a:r>
          </a:p>
          <a:p>
            <a:pPr algn="r"/>
            <a:endParaRPr lang="fa-IR" sz="3199" dirty="0">
              <a:solidFill>
                <a:srgbClr val="FF0000"/>
              </a:solidFill>
              <a:cs typeface="B Nazanin" panose="00000400000000000000" pitchFamily="2" charset="-78"/>
            </a:endParaRPr>
          </a:p>
          <a:p>
            <a:pPr algn="r"/>
            <a:r>
              <a:rPr lang="fa-IR" sz="3199" dirty="0">
                <a:cs typeface="B Nazanin" panose="00000400000000000000" pitchFamily="2" charset="-78"/>
              </a:rPr>
              <a:t>10: در آخرت اعمال انسان ها چگونه نمایش داده می شود؟</a:t>
            </a:r>
          </a:p>
          <a:p>
            <a:pPr algn="r"/>
            <a:r>
              <a:rPr lang="fa-IR" sz="3199" dirty="0">
                <a:solidFill>
                  <a:srgbClr val="FF0000"/>
                </a:solidFill>
                <a:cs typeface="B Nazanin" panose="00000400000000000000" pitchFamily="2" charset="-78"/>
              </a:rPr>
              <a:t>اعمال انسان ها با گزارش بیان نمی شود بلکه خود عمل جلوی انسان ها به نمایش در می آید.</a:t>
            </a:r>
          </a:p>
          <a:p>
            <a:pPr algn="r"/>
            <a:endParaRPr lang="en-US" sz="3199" dirty="0">
              <a:solidFill>
                <a:srgbClr val="FF0000"/>
              </a:solidFill>
              <a:cs typeface="B Nazanin" panose="00000400000000000000" pitchFamily="2" charset="-78"/>
            </a:endParaRPr>
          </a:p>
        </p:txBody>
      </p:sp>
    </p:spTree>
    <p:extLst>
      <p:ext uri="{BB962C8B-B14F-4D97-AF65-F5344CB8AC3E}">
        <p14:creationId xmlns:p14="http://schemas.microsoft.com/office/powerpoint/2010/main" val="387810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287" y="56709"/>
            <a:ext cx="7632218" cy="923330"/>
          </a:xfrm>
          <a:prstGeom prst="rect">
            <a:avLst/>
          </a:prstGeom>
          <a:blipFill>
            <a:blip r:embed="rId2"/>
            <a:tile tx="0" ty="0" sx="100000" sy="100000" flip="none" algn="tl"/>
          </a:blipFill>
        </p:spPr>
        <p:txBody>
          <a:bodyPr wrap="none" lIns="91440" tIns="45720" rIns="91440" bIns="45720">
            <a:spAutoFit/>
          </a:bodyPr>
          <a:lstStyle/>
          <a:p>
            <a:pPr algn="ctr"/>
            <a:r>
              <a:rPr lang="fa-I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pitchFamily="2" charset="-78"/>
              </a:rPr>
              <a:t>نمونه سوالات متن دینی درس 7</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pitchFamily="2" charset="-78"/>
            </a:endParaRPr>
          </a:p>
        </p:txBody>
      </p:sp>
      <p:sp>
        <p:nvSpPr>
          <p:cNvPr id="3" name="Rectangle 2"/>
          <p:cNvSpPr/>
          <p:nvPr/>
        </p:nvSpPr>
        <p:spPr>
          <a:xfrm>
            <a:off x="1924748" y="1121664"/>
            <a:ext cx="8595360" cy="5509200"/>
          </a:xfrm>
          <a:prstGeom prst="rect">
            <a:avLst/>
          </a:prstGeom>
          <a:noFill/>
        </p:spPr>
        <p:txBody>
          <a:bodyPr wrap="square" lIns="91440" tIns="45720" rIns="91440" bIns="45720">
            <a:spAutoFit/>
          </a:bodyPr>
          <a:lstStyle/>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1- ده ویژگی بهشت را که جایگاه نیکوکاران است بنویسید؟</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2-بهشت دارای چند در است و هریک مخصوص ورود چه کسانی است ؟  </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3-بالا ترین  نعمت بهشت چیست ؟</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4- ویژگی های زنان.مردان و همـسران بهشتی را بنویسید ؟</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5-ویژگی های جهنم را به عنوان جایگاه گناهکاران  به طور خلاصه بنویسید؟</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6- دوزخیان در جهنم چه خواسته ای از خداوند دارند و خداوند چه پاسخی به آنها میدهد؟</a:t>
            </a:r>
          </a:p>
          <a:p>
            <a:pPr algn="r"/>
            <a:endParaRPr lang="fa-IR" sz="3200" b="1" dirty="0">
              <a:ln w="17780" cmpd="sng">
                <a:solidFill>
                  <a:srgbClr val="FFFFFF"/>
                </a:solidFill>
                <a:prstDash val="solid"/>
                <a:miter lim="800000"/>
              </a:ln>
              <a:effectLst>
                <a:outerShdw blurRad="50800" algn="tl" rotWithShape="0">
                  <a:srgbClr val="000000"/>
                </a:outerShdw>
              </a:effectLst>
              <a:cs typeface="B Nazanin" pitchFamily="2" charset="-78"/>
            </a:endParaRP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7-دوزخیان درجهنم از سر حسرت با خود چه میگویند؟</a:t>
            </a:r>
            <a:endParaRPr lang="en-US" sz="3200" b="1" dirty="0">
              <a:ln w="17780" cmpd="sng">
                <a:solidFill>
                  <a:srgbClr val="FFFFFF"/>
                </a:solidFill>
                <a:prstDash val="solid"/>
                <a:miter lim="800000"/>
              </a:ln>
              <a:effectLst>
                <a:outerShdw blurRad="50800" algn="tl" rotWithShape="0">
                  <a:srgbClr val="000000"/>
                </a:outerShdw>
              </a:effectLst>
              <a:cs typeface="B Nazanin" pitchFamily="2" charset="-78"/>
            </a:endParaRPr>
          </a:p>
        </p:txBody>
      </p:sp>
    </p:spTree>
    <p:extLst>
      <p:ext uri="{BB962C8B-B14F-4D97-AF65-F5344CB8AC3E}">
        <p14:creationId xmlns:p14="http://schemas.microsoft.com/office/powerpoint/2010/main" val="2070417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2412" y="682753"/>
            <a:ext cx="9035753" cy="4524315"/>
          </a:xfrm>
          <a:prstGeom prst="rect">
            <a:avLst/>
          </a:prstGeom>
          <a:noFill/>
        </p:spPr>
        <p:txBody>
          <a:bodyPr wrap="square" lIns="91440" tIns="45720" rIns="91440" bIns="45720">
            <a:spAutoFit/>
          </a:bodyPr>
          <a:lstStyle/>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8- شیطان در مقابل سخن دوزخیان که اورا سبب گمراهی و مقصر  میشمارند چه میگویند؟</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9- رابطه میان عمل و جزای آن چه گونه است؟</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10- پاداش و کیفر قرار داد ی را باذکر مثال توضیح دهید؟     </a:t>
            </a:r>
          </a:p>
          <a:p>
            <a:pPr algn="r"/>
            <a:endParaRPr lang="fa-IR" sz="3200" b="1" dirty="0">
              <a:ln w="17780" cmpd="sng">
                <a:solidFill>
                  <a:srgbClr val="FFFFFF"/>
                </a:solidFill>
                <a:prstDash val="solid"/>
                <a:miter lim="800000"/>
              </a:ln>
              <a:effectLst>
                <a:outerShdw blurRad="50800" algn="tl" rotWithShape="0">
                  <a:srgbClr val="000000"/>
                </a:outerShdw>
              </a:effectLst>
              <a:cs typeface="B Nazanin" pitchFamily="2" charset="-78"/>
            </a:endParaRP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11- پاداش و کیفری را که محصول طبیعی عمل است.باذکر مثال </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توضیح دهید؟</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12-پاداش  و کیفر د رآخرت چگونه است ؟</a:t>
            </a:r>
          </a:p>
          <a:p>
            <a:pPr algn="r"/>
            <a:r>
              <a:rPr lang="fa-IR" sz="3200" b="1" dirty="0">
                <a:ln w="17780" cmpd="sng">
                  <a:solidFill>
                    <a:srgbClr val="FFFFFF"/>
                  </a:solidFill>
                  <a:prstDash val="solid"/>
                  <a:miter lim="800000"/>
                </a:ln>
                <a:effectLst>
                  <a:outerShdw blurRad="50800" algn="tl" rotWithShape="0">
                    <a:srgbClr val="000000"/>
                  </a:outerShdw>
                </a:effectLst>
                <a:cs typeface="B Nazanin" pitchFamily="2" charset="-78"/>
              </a:rPr>
              <a:t>13- پاداش و کیفر دنیوی و اخروی چه تفاوتی با هم دارند؟</a:t>
            </a:r>
            <a:endParaRPr lang="en-US" sz="3200" b="1" dirty="0">
              <a:ln w="17780" cmpd="sng">
                <a:solidFill>
                  <a:srgbClr val="FFFFFF"/>
                </a:solidFill>
                <a:prstDash val="solid"/>
                <a:miter lim="800000"/>
              </a:ln>
              <a:effectLst>
                <a:outerShdw blurRad="50800" algn="tl" rotWithShape="0">
                  <a:srgbClr val="000000"/>
                </a:outerShdw>
              </a:effectLst>
              <a:cs typeface="B Nazanin" pitchFamily="2" charset="-78"/>
            </a:endParaRPr>
          </a:p>
        </p:txBody>
      </p:sp>
    </p:spTree>
    <p:extLst>
      <p:ext uri="{BB962C8B-B14F-4D97-AF65-F5344CB8AC3E}">
        <p14:creationId xmlns:p14="http://schemas.microsoft.com/office/powerpoint/2010/main" val="41404450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circle(in)">
                                      <p:cBhvr>
                                        <p:cTn id="16" dur="2000"/>
                                        <p:tgtEl>
                                          <p:spTgt spid="4">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circle(in)">
                                      <p:cBhvr>
                                        <p:cTn id="19" dur="2000"/>
                                        <p:tgtEl>
                                          <p:spTgt spid="4">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ircle(in)">
                                      <p:cBhvr>
                                        <p:cTn id="22" dur="2000"/>
                                        <p:tgtEl>
                                          <p:spTgt spid="4">
                                            <p:txEl>
                                              <p:pRg st="6" end="6"/>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circle(in)">
                                      <p:cBhvr>
                                        <p:cTn id="25"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8825" cy="6858000"/>
          </a:xfrm>
        </p:spPr>
      </p:pic>
    </p:spTree>
    <p:extLst>
      <p:ext uri="{BB962C8B-B14F-4D97-AF65-F5344CB8AC3E}">
        <p14:creationId xmlns:p14="http://schemas.microsoft.com/office/powerpoint/2010/main" val="330816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32140" y="1036258"/>
            <a:ext cx="8924544" cy="378565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a:r>
              <a:rPr lang="fa-IR" sz="2400" dirty="0">
                <a:solidFill>
                  <a:schemeClr val="bg1"/>
                </a:solidFill>
                <a:latin typeface="AmuzehNewNormalPS"/>
                <a:cs typeface="B Homa" pitchFamily="2" charset="-78"/>
              </a:rPr>
              <a:t>در درس گذشته خواندیم که هنگام وقوع قیامت، چه حوادثی اتفاق می افتد و دادگاه عدل الهی، چگونه تشکیل می شود.</a:t>
            </a:r>
          </a:p>
          <a:p>
            <a:pPr algn="r"/>
            <a:r>
              <a:rPr lang="fa-IR" sz="2400" dirty="0">
                <a:solidFill>
                  <a:schemeClr val="bg1"/>
                </a:solidFill>
                <a:latin typeface="AmuzehNewNormalPS"/>
                <a:cs typeface="B Homa" pitchFamily="2" charset="-78"/>
              </a:rPr>
              <a:t>در این درس می خواهیم با بهره مندی از قرآن کریم و سخنان معصومان، سرانجام و سرنوشت انسان را تا جایگاه ابدی دنبال کنیم و دریابیم:</a:t>
            </a:r>
            <a:endParaRPr lang="en-US" sz="2400" dirty="0">
              <a:solidFill>
                <a:schemeClr val="bg1"/>
              </a:solidFill>
              <a:latin typeface="AmuzehNewNormalPS"/>
              <a:cs typeface="B Homa" pitchFamily="2" charset="-78"/>
            </a:endParaRPr>
          </a:p>
          <a:p>
            <a:pPr algn="r"/>
            <a:endParaRPr lang="en-US" sz="2400" dirty="0">
              <a:solidFill>
                <a:schemeClr val="bg1"/>
              </a:solidFill>
              <a:latin typeface="AmuzehNewNormalPS"/>
              <a:cs typeface="B Homa" pitchFamily="2" charset="-78"/>
            </a:endParaRPr>
          </a:p>
          <a:p>
            <a:pPr algn="r"/>
            <a:endParaRPr lang="en-US" sz="2400" dirty="0">
              <a:solidFill>
                <a:schemeClr val="bg1"/>
              </a:solidFill>
              <a:latin typeface="AmuzehNewNormalPS"/>
              <a:cs typeface="B Homa" pitchFamily="2" charset="-78"/>
            </a:endParaRPr>
          </a:p>
          <a:p>
            <a:pPr algn="r"/>
            <a:endParaRPr lang="fa-IR" sz="2400" dirty="0">
              <a:solidFill>
                <a:schemeClr val="bg1"/>
              </a:solidFill>
              <a:latin typeface="AmuzehNewNormalPS"/>
              <a:cs typeface="B Homa" pitchFamily="2" charset="-78"/>
            </a:endParaRPr>
          </a:p>
          <a:p>
            <a:pPr algn="r"/>
            <a:endParaRPr lang="fa-IR" sz="2400" dirty="0">
              <a:solidFill>
                <a:schemeClr val="bg1"/>
              </a:solidFill>
              <a:latin typeface="AmuzehNewNormalPS"/>
              <a:cs typeface="B Homa" pitchFamily="2" charset="-78"/>
            </a:endParaRPr>
          </a:p>
          <a:p>
            <a:pPr algn="r"/>
            <a:r>
              <a:rPr lang="fa-IR" sz="2400" dirty="0">
                <a:solidFill>
                  <a:schemeClr val="bg1"/>
                </a:solidFill>
                <a:latin typeface="AmuzehNewNormalPS"/>
                <a:cs typeface="B Homa" pitchFamily="2" charset="-78"/>
              </a:rPr>
              <a:t>1 زندگی نیکوکاران و گناهکاران در آخرت، چگونه است؟</a:t>
            </a:r>
          </a:p>
          <a:p>
            <a:pPr algn="r"/>
            <a:r>
              <a:rPr lang="fa-IR" sz="2400" dirty="0">
                <a:solidFill>
                  <a:schemeClr val="bg1"/>
                </a:solidFill>
                <a:latin typeface="AmuzehNewNormalPS"/>
                <a:cs typeface="B Homa" pitchFamily="2" charset="-78"/>
              </a:rPr>
              <a:t>٢ چه رابطه ای میان اعمال ما و نوع پاداش و جزای آخرت، وجود دارد؟</a:t>
            </a:r>
            <a:endParaRPr lang="en-US" sz="2400" dirty="0">
              <a:solidFill>
                <a:schemeClr val="bg1"/>
              </a:solidFill>
              <a:cs typeface="B Homa" pitchFamily="2" charset="-78"/>
            </a:endParaRPr>
          </a:p>
        </p:txBody>
      </p:sp>
    </p:spTree>
    <p:extLst>
      <p:ext uri="{BB962C8B-B14F-4D97-AF65-F5344CB8AC3E}">
        <p14:creationId xmlns:p14="http://schemas.microsoft.com/office/powerpoint/2010/main" val="19508342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061" y="96983"/>
            <a:ext cx="4783697" cy="646331"/>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a-IR" sz="3600" b="1" dirty="0">
                <a:solidFill>
                  <a:prstClr val="black"/>
                </a:solidFill>
                <a:cs typeface="B Homa" pitchFamily="2" charset="-78"/>
              </a:rPr>
              <a:t>«</a:t>
            </a:r>
            <a:r>
              <a:rPr lang="fa-IR" sz="3600" b="1" dirty="0">
                <a:cs typeface="B Homa" pitchFamily="2" charset="-78"/>
              </a:rPr>
              <a:t>بهشت» جایگاه نیکوکاران</a:t>
            </a:r>
            <a:endParaRPr lang="en-US" sz="3600" dirty="0">
              <a:cs typeface="B Homa" pitchFamily="2" charset="-78"/>
            </a:endParaRPr>
          </a:p>
        </p:txBody>
      </p:sp>
      <p:sp>
        <p:nvSpPr>
          <p:cNvPr id="3" name="Rectangle 2"/>
          <p:cNvSpPr/>
          <p:nvPr/>
        </p:nvSpPr>
        <p:spPr>
          <a:xfrm>
            <a:off x="693812" y="917736"/>
            <a:ext cx="10297144" cy="4985980"/>
          </a:xfrm>
          <a:prstGeom prst="rect">
            <a:avLst/>
          </a:prstGeom>
        </p:spPr>
        <p:txBody>
          <a:bodyPr wrap="square">
            <a:spAutoFit/>
          </a:bodyPr>
          <a:lstStyle/>
          <a:p>
            <a:pPr algn="r"/>
            <a:endParaRPr lang="fa-IR" sz="2200" dirty="0">
              <a:latin typeface="AmuzehNewNormalPS"/>
              <a:cs typeface="B Homa" pitchFamily="2" charset="-78"/>
            </a:endParaRPr>
          </a:p>
          <a:p>
            <a:pPr algn="r"/>
            <a:endParaRPr lang="fa-IR" sz="2200" dirty="0">
              <a:latin typeface="AmuzehNewNormalPS"/>
              <a:cs typeface="B Homa" pitchFamily="2" charset="-78"/>
            </a:endParaRPr>
          </a:p>
          <a:p>
            <a:pPr algn="r"/>
            <a:endParaRPr lang="fa-IR" sz="2200" dirty="0">
              <a:latin typeface="AmuzehNewNormalPS"/>
              <a:cs typeface="B Homa" pitchFamily="2" charset="-78"/>
            </a:endParaRPr>
          </a:p>
          <a:p>
            <a:pPr algn="r"/>
            <a:r>
              <a:rPr lang="fa-IR" sz="2200" dirty="0">
                <a:latin typeface="AmuzehNewNormalPS"/>
                <a:cs typeface="B Homa" pitchFamily="2" charset="-78"/>
              </a:rPr>
              <a:t>ا</a:t>
            </a:r>
            <a:r>
              <a:rPr lang="fa-IR" sz="2800" dirty="0">
                <a:latin typeface="AmuzehNewNormalPS"/>
                <a:cs typeface="B Homa" pitchFamily="2" charset="-78"/>
              </a:rPr>
              <a:t>ینجا بهشت است جایی که پس از پایان حسابرسی،</a:t>
            </a:r>
            <a:r>
              <a:rPr lang="fa-IR" sz="2800" dirty="0">
                <a:solidFill>
                  <a:srgbClr val="FF0000"/>
                </a:solidFill>
                <a:latin typeface="AmuzehNewNormalPS"/>
                <a:cs typeface="B Homa" pitchFamily="2" charset="-78"/>
              </a:rPr>
              <a:t> نیکوکاران </a:t>
            </a:r>
            <a:r>
              <a:rPr lang="fa-IR" sz="2800" dirty="0">
                <a:latin typeface="AmuzehNewNormalPS"/>
                <a:cs typeface="B Homa" pitchFamily="2" charset="-78"/>
              </a:rPr>
              <a:t>و </a:t>
            </a:r>
            <a:r>
              <a:rPr lang="fa-IR" sz="2800" dirty="0">
                <a:solidFill>
                  <a:srgbClr val="FF0000"/>
                </a:solidFill>
                <a:latin typeface="AmuzehNewNormalPS"/>
                <a:cs typeface="B Homa" pitchFamily="2" charset="-78"/>
              </a:rPr>
              <a:t>رستگاران</a:t>
            </a:r>
            <a:r>
              <a:rPr lang="fa-IR" sz="2800" dirty="0">
                <a:latin typeface="AmuzehNewNormalPS"/>
                <a:cs typeface="B Homa" pitchFamily="2" charset="-78"/>
              </a:rPr>
              <a:t> را به </a:t>
            </a:r>
            <a:r>
              <a:rPr lang="fa-IR" sz="2800" dirty="0" smtClean="0">
                <a:latin typeface="AmuzehNewNormalPS"/>
                <a:cs typeface="B Homa" pitchFamily="2" charset="-78"/>
              </a:rPr>
              <a:t>سوی</a:t>
            </a:r>
          </a:p>
          <a:p>
            <a:pPr algn="r"/>
            <a:r>
              <a:rPr lang="fa-IR" sz="2800" dirty="0" smtClean="0">
                <a:latin typeface="AmuzehNewNormalPS"/>
                <a:cs typeface="B Homa" pitchFamily="2" charset="-78"/>
              </a:rPr>
              <a:t> آن راهنمایی </a:t>
            </a:r>
            <a:r>
              <a:rPr lang="fa-IR" sz="2800" dirty="0">
                <a:latin typeface="AmuzehNewNormalPS"/>
                <a:cs typeface="B Homa" pitchFamily="2" charset="-78"/>
              </a:rPr>
              <a:t>میکنند؛ </a:t>
            </a:r>
          </a:p>
          <a:p>
            <a:pPr algn="r"/>
            <a:r>
              <a:rPr lang="fa-IR" sz="2800" dirty="0">
                <a:latin typeface="AmuzehNewNormalPS"/>
                <a:cs typeface="B Homa" pitchFamily="2" charset="-78"/>
              </a:rPr>
              <a:t>بهشت آماده ی  استقبال و پذیرایی از آنهاست و چون بهشتیان سر رسند، درهای آن رابه روی خود گشوده می بینند. </a:t>
            </a:r>
          </a:p>
          <a:p>
            <a:pPr algn="r"/>
            <a:r>
              <a:rPr lang="fa-IR" sz="2800" dirty="0">
                <a:latin typeface="AmuzehNewNormalPS"/>
                <a:cs typeface="B Homa" pitchFamily="2" charset="-78"/>
              </a:rPr>
              <a:t>بهشت </a:t>
            </a:r>
            <a:r>
              <a:rPr lang="fa-IR" sz="2800" dirty="0">
                <a:solidFill>
                  <a:srgbClr val="FFFF00"/>
                </a:solidFill>
                <a:latin typeface="AmuzehNewNormalPS"/>
                <a:cs typeface="B Homa" pitchFamily="2" charset="-78"/>
              </a:rPr>
              <a:t>هشت در </a:t>
            </a:r>
            <a:r>
              <a:rPr lang="fa-IR" sz="2800" dirty="0">
                <a:latin typeface="AmuzehNewNormalPS"/>
                <a:cs typeface="B Homa" pitchFamily="2" charset="-78"/>
              </a:rPr>
              <a:t>دارد که بهشتیان از آن درها وارد می شوند. یک درمخصوص </a:t>
            </a:r>
            <a:r>
              <a:rPr lang="fa-IR" sz="2800" dirty="0">
                <a:solidFill>
                  <a:srgbClr val="FFFF00"/>
                </a:solidFill>
                <a:latin typeface="AmuzehNewNormalPS"/>
                <a:cs typeface="B Homa" pitchFamily="2" charset="-78"/>
              </a:rPr>
              <a:t>پیامبران و </a:t>
            </a:r>
            <a:r>
              <a:rPr lang="fa-IR" sz="2800" dirty="0" smtClean="0">
                <a:solidFill>
                  <a:srgbClr val="FFFF00"/>
                </a:solidFill>
                <a:latin typeface="AmuzehNewNormalPS"/>
                <a:cs typeface="B Homa" pitchFamily="2" charset="-78"/>
              </a:rPr>
              <a:t> </a:t>
            </a:r>
            <a:r>
              <a:rPr lang="fa-IR" sz="2800" dirty="0">
                <a:solidFill>
                  <a:srgbClr val="FFFF00"/>
                </a:solidFill>
                <a:latin typeface="AmuzehNewNormalPS"/>
                <a:cs typeface="B Homa" pitchFamily="2" charset="-78"/>
              </a:rPr>
              <a:t>صدیقان</a:t>
            </a:r>
            <a:r>
              <a:rPr lang="fa-IR" sz="2800" dirty="0">
                <a:latin typeface="AmuzehNewNormalPS"/>
                <a:cs typeface="B Homa" pitchFamily="2" charset="-78"/>
              </a:rPr>
              <a:t>، یک در مخصوص </a:t>
            </a:r>
            <a:r>
              <a:rPr lang="fa-IR" sz="2800" dirty="0">
                <a:solidFill>
                  <a:srgbClr val="FFFF00"/>
                </a:solidFill>
                <a:latin typeface="AmuzehNewNormalPS"/>
                <a:cs typeface="B Homa" pitchFamily="2" charset="-78"/>
              </a:rPr>
              <a:t>شهیدان</a:t>
            </a:r>
            <a:r>
              <a:rPr lang="fa-IR" sz="2800" dirty="0">
                <a:latin typeface="AmuzehNewNormalPS"/>
                <a:cs typeface="B Homa" pitchFamily="2" charset="-78"/>
              </a:rPr>
              <a:t> و درهای دیگر برای گروه های دیگر است.</a:t>
            </a:r>
          </a:p>
          <a:p>
            <a:pPr algn="r"/>
            <a:r>
              <a:rPr lang="fa-IR" sz="2800" dirty="0">
                <a:latin typeface="AmuzehNewNormalPS"/>
                <a:cs typeface="B Homa" pitchFamily="2" charset="-78"/>
              </a:rPr>
              <a:t>از هر دری فرشتگان برای استقبال به سوی آنان می آیند و به بهشتیان سلام می کنند و میگویند:  خوش آمدید؛ </a:t>
            </a:r>
          </a:p>
          <a:p>
            <a:pPr algn="r"/>
            <a:r>
              <a:rPr lang="fa-IR" sz="2800" dirty="0">
                <a:latin typeface="AmuzehNewNormalPS"/>
                <a:cs typeface="B Homa" pitchFamily="2" charset="-78"/>
              </a:rPr>
              <a:t>وارد بهشت شوید و برای همیشه در آن زندگی کنید.</a:t>
            </a:r>
            <a:r>
              <a:rPr lang="fa-IR" sz="2800" dirty="0">
                <a:solidFill>
                  <a:srgbClr val="FFFF00"/>
                </a:solidFill>
                <a:latin typeface="AmuzehNewNormalPS"/>
                <a:cs typeface="B Homa" pitchFamily="2" charset="-78"/>
              </a:rPr>
              <a:t>.</a:t>
            </a:r>
          </a:p>
        </p:txBody>
      </p:sp>
      <p:sp>
        <p:nvSpPr>
          <p:cNvPr id="7" name="Down Arrow Callout 6"/>
          <p:cNvSpPr/>
          <p:nvPr/>
        </p:nvSpPr>
        <p:spPr>
          <a:xfrm>
            <a:off x="7374572" y="1039656"/>
            <a:ext cx="2901696" cy="914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74572" y="1039657"/>
            <a:ext cx="2892138" cy="461665"/>
          </a:xfrm>
          <a:prstGeom prst="rect">
            <a:avLst/>
          </a:prstGeom>
          <a:noFill/>
        </p:spPr>
        <p:txBody>
          <a:bodyPr wrap="none" lIns="91440" tIns="45720" rIns="91440" bIns="45720">
            <a:spAutoFit/>
          </a:bodyPr>
          <a:lstStyle/>
          <a:p>
            <a:pPr algn="ctr"/>
            <a:r>
              <a:rPr lang="fa-IR" sz="2400" b="1" dirty="0">
                <a:ln w="17780" cmpd="sng">
                  <a:solidFill>
                    <a:srgbClr val="00B0F0"/>
                  </a:solidFill>
                  <a:prstDash val="solid"/>
                  <a:miter lim="800000"/>
                </a:ln>
                <a:solidFill>
                  <a:srgbClr val="000066"/>
                </a:solidFill>
                <a:effectLst>
                  <a:outerShdw blurRad="50800" dist="38100" dir="5400000" algn="t" rotWithShape="0">
                    <a:prstClr val="black">
                      <a:alpha val="40000"/>
                    </a:prstClr>
                  </a:outerShdw>
                </a:effectLst>
              </a:rPr>
              <a:t>ویژگی های بهشت</a:t>
            </a:r>
            <a:endParaRPr lang="en-US" sz="2400" b="1" dirty="0">
              <a:ln w="17780" cmpd="sng">
                <a:solidFill>
                  <a:srgbClr val="00B0F0"/>
                </a:solidFill>
                <a:prstDash val="solid"/>
                <a:miter lim="800000"/>
              </a:ln>
              <a:solidFill>
                <a:srgbClr val="000066"/>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7877897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lnSpc>
                <a:spcPct val="100000"/>
              </a:lnSpc>
              <a:spcBef>
                <a:spcPts val="0"/>
              </a:spcBef>
            </a:pPr>
            <a:r>
              <a:rPr lang="en-US" dirty="0">
                <a:solidFill>
                  <a:prstClr val="black"/>
                </a:solidFill>
                <a:ea typeface="+mn-ea"/>
                <a:cs typeface="B Homa" pitchFamily="2" charset="-78"/>
              </a:rPr>
              <a:t/>
            </a:r>
            <a:br>
              <a:rPr lang="en-US" dirty="0">
                <a:solidFill>
                  <a:prstClr val="black"/>
                </a:solidFill>
                <a:ea typeface="+mn-ea"/>
                <a:cs typeface="B Homa" pitchFamily="2" charset="-78"/>
              </a:rPr>
            </a:br>
            <a:endParaRPr lang="en-US" dirty="0"/>
          </a:p>
        </p:txBody>
      </p:sp>
      <p:sp>
        <p:nvSpPr>
          <p:cNvPr id="3" name="Content Placeholder 2"/>
          <p:cNvSpPr>
            <a:spLocks noGrp="1"/>
          </p:cNvSpPr>
          <p:nvPr>
            <p:ph idx="1"/>
          </p:nvPr>
        </p:nvSpPr>
        <p:spPr>
          <a:xfrm>
            <a:off x="2151063" y="1411099"/>
            <a:ext cx="7886700" cy="4194175"/>
          </a:xfrm>
        </p:spPr>
        <p:txBody>
          <a:bodyPr/>
          <a:lstStyle/>
          <a:p>
            <a:endParaRPr lang="fa-IR" dirty="0" smtClean="0">
              <a:latin typeface="AmuzehNewNormalPS"/>
              <a:cs typeface="B Homa" pitchFamily="2" charset="-78"/>
            </a:endParaRPr>
          </a:p>
          <a:p>
            <a:endParaRPr lang="fa-IR" dirty="0">
              <a:latin typeface="AmuzehNewNormalPS"/>
              <a:cs typeface="B Homa" pitchFamily="2" charset="-78"/>
            </a:endParaRPr>
          </a:p>
          <a:p>
            <a:r>
              <a:rPr lang="fa-IR" dirty="0" smtClean="0">
                <a:latin typeface="AmuzehNewNormalPS"/>
                <a:cs typeface="B Homa" pitchFamily="2" charset="-78"/>
              </a:rPr>
              <a:t>رستگاران </a:t>
            </a:r>
            <a:r>
              <a:rPr lang="fa-IR" dirty="0">
                <a:latin typeface="AmuzehNewNormalPS"/>
                <a:cs typeface="B Homa" pitchFamily="2" charset="-78"/>
              </a:rPr>
              <a:t>می </a:t>
            </a:r>
            <a:r>
              <a:rPr lang="fa-IR" dirty="0" smtClean="0">
                <a:latin typeface="AmuzehNewNormalPS"/>
                <a:cs typeface="B Homa" pitchFamily="2" charset="-78"/>
              </a:rPr>
              <a:t>گویند: </a:t>
            </a:r>
            <a:r>
              <a:rPr lang="fa-IR" dirty="0">
                <a:latin typeface="AmuzehNewNormalPS"/>
                <a:cs typeface="B Homa" pitchFamily="2" charset="-78"/>
              </a:rPr>
              <a:t>خدای </a:t>
            </a:r>
            <a:r>
              <a:rPr lang="fa-IR" dirty="0" smtClean="0">
                <a:latin typeface="AmuzehNewNormalPS"/>
                <a:cs typeface="B Homa" pitchFamily="2" charset="-78"/>
              </a:rPr>
              <a:t>راسپاس </a:t>
            </a:r>
            <a:r>
              <a:rPr lang="fa-IR" dirty="0">
                <a:latin typeface="AmuzehNewNormalPS"/>
                <a:cs typeface="B Homa" pitchFamily="2" charset="-78"/>
              </a:rPr>
              <a:t>که به وعده ی  خود وفا و این جایگاه زیبا را به ما عطا کرد  </a:t>
            </a:r>
            <a:r>
              <a:rPr lang="fa-IR" dirty="0">
                <a:solidFill>
                  <a:srgbClr val="FFFF00"/>
                </a:solidFill>
                <a:latin typeface="AmuzehNewNormalPS"/>
                <a:cs typeface="B Homa" pitchFamily="2" charset="-78"/>
              </a:rPr>
              <a:t>هریک از بهشتیان در درجه ای خاص از بهشت قرار میگیرند.</a:t>
            </a:r>
            <a:endParaRPr lang="en-US" dirty="0">
              <a:solidFill>
                <a:srgbClr val="FFFF00"/>
              </a:solidFill>
              <a:cs typeface="B Homa" pitchFamily="2" charset="-78"/>
            </a:endParaRPr>
          </a:p>
          <a:p>
            <a:r>
              <a:rPr lang="fa-IR" dirty="0">
                <a:solidFill>
                  <a:srgbClr val="FFFF00"/>
                </a:solidFill>
                <a:latin typeface="AmuzehNewNormalPS"/>
                <a:cs typeface="B Homa" pitchFamily="2" charset="-78"/>
              </a:rPr>
              <a:t>بهشتیان .با خدا هم صحبت اند و به جمله </a:t>
            </a:r>
            <a:r>
              <a:rPr lang="fa-IR" dirty="0">
                <a:solidFill>
                  <a:srgbClr val="FF0000"/>
                </a:solidFill>
                <a:latin typeface="AmuzehNewNormalPS"/>
                <a:cs typeface="B Homa" pitchFamily="2" charset="-78"/>
              </a:rPr>
              <a:t>((خدایا تو پاک و منزهی )) </a:t>
            </a:r>
            <a:r>
              <a:rPr lang="fa-IR" dirty="0" smtClean="0">
                <a:solidFill>
                  <a:srgbClr val="FF0000"/>
                </a:solidFill>
                <a:latin typeface="AmuzehNewNormalPS"/>
                <a:cs typeface="B Homa" pitchFamily="2" charset="-78"/>
              </a:rPr>
              <a:t>(سبحانک اللهم )</a:t>
            </a:r>
            <a:r>
              <a:rPr lang="fa-IR" dirty="0" smtClean="0">
                <a:solidFill>
                  <a:srgbClr val="FFFF00"/>
                </a:solidFill>
                <a:latin typeface="AmuzehNewNormalPS"/>
                <a:cs typeface="B Homa" pitchFamily="2" charset="-78"/>
              </a:rPr>
              <a:t>مترنم </a:t>
            </a:r>
            <a:r>
              <a:rPr lang="fa-IR" dirty="0">
                <a:solidFill>
                  <a:srgbClr val="FFFF00"/>
                </a:solidFill>
                <a:latin typeface="AmuzehNewNormalPS"/>
                <a:cs typeface="B Homa" pitchFamily="2" charset="-78"/>
              </a:rPr>
              <a:t>اند . </a:t>
            </a:r>
            <a:endParaRPr lang="en-US" dirty="0"/>
          </a:p>
        </p:txBody>
      </p:sp>
      <p:sp>
        <p:nvSpPr>
          <p:cNvPr id="4" name="Rounded Rectangle 3"/>
          <p:cNvSpPr/>
          <p:nvPr/>
        </p:nvSpPr>
        <p:spPr>
          <a:xfrm>
            <a:off x="3912044" y="390144"/>
            <a:ext cx="466953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82570" y="407016"/>
            <a:ext cx="4699011" cy="646331"/>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fa-IR" sz="3600" b="1" dirty="0">
                <a:solidFill>
                  <a:prstClr val="black"/>
                </a:solidFill>
                <a:ea typeface="+mj-ea"/>
                <a:cs typeface="B Homa" pitchFamily="2" charset="-78"/>
              </a:rPr>
              <a:t> «بهشت» جایگاه نیکوکاران</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Down Arrow 5"/>
          <p:cNvSpPr/>
          <p:nvPr/>
        </p:nvSpPr>
        <p:spPr>
          <a:xfrm>
            <a:off x="3290252" y="1304544"/>
            <a:ext cx="6230112" cy="1185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rgbClr val="002060"/>
                </a:solidFill>
              </a:rPr>
              <a:t>سخن بهشتیان پس از رسیدن به بهشت</a:t>
            </a:r>
            <a:endParaRPr lang="en-US" dirty="0">
              <a:solidFill>
                <a:srgbClr val="002060"/>
              </a:solidFill>
            </a:endParaRPr>
          </a:p>
        </p:txBody>
      </p:sp>
    </p:spTree>
    <p:extLst>
      <p:ext uri="{BB962C8B-B14F-4D97-AF65-F5344CB8AC3E}">
        <p14:creationId xmlns:p14="http://schemas.microsoft.com/office/powerpoint/2010/main" val="32686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430" y="235529"/>
            <a:ext cx="4835236" cy="119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93466" y="1427022"/>
            <a:ext cx="8659092" cy="1323439"/>
          </a:xfrm>
          <a:prstGeom prst="rect">
            <a:avLst/>
          </a:prstGeom>
        </p:spPr>
        <p:txBody>
          <a:bodyPr wrap="square">
            <a:spAutoFit/>
          </a:bodyPr>
          <a:lstStyle/>
          <a:p>
            <a:pPr algn="r"/>
            <a:endParaRPr lang="fa-IR" sz="2000" dirty="0">
              <a:cs typeface="B Homa" pitchFamily="2" charset="-78"/>
            </a:endParaRPr>
          </a:p>
          <a:p>
            <a:pPr algn="r"/>
            <a:endParaRPr lang="fa-IR" sz="2000" dirty="0">
              <a:cs typeface="B Homa" pitchFamily="2" charset="-78"/>
            </a:endParaRPr>
          </a:p>
          <a:p>
            <a:pPr algn="r"/>
            <a:endParaRPr lang="fa-IR" sz="2000" dirty="0">
              <a:cs typeface="B Homa" pitchFamily="2" charset="-78"/>
            </a:endParaRPr>
          </a:p>
          <a:p>
            <a:pPr algn="r"/>
            <a:r>
              <a:rPr lang="fa-IR" sz="2000" dirty="0">
                <a:cs typeface="B Homa" pitchFamily="2" charset="-78"/>
              </a:rPr>
              <a:t>.</a:t>
            </a:r>
            <a:endParaRPr lang="en-US" sz="2000" dirty="0">
              <a:cs typeface="B Homa" pitchFamily="2" charset="-78"/>
            </a:endParaRPr>
          </a:p>
        </p:txBody>
      </p:sp>
      <p:sp>
        <p:nvSpPr>
          <p:cNvPr id="9" name="Rectangle 8"/>
          <p:cNvSpPr/>
          <p:nvPr/>
        </p:nvSpPr>
        <p:spPr>
          <a:xfrm>
            <a:off x="1522412" y="1319299"/>
            <a:ext cx="9005455" cy="4093428"/>
          </a:xfrm>
          <a:prstGeom prst="rect">
            <a:avLst/>
          </a:prstGeom>
        </p:spPr>
        <p:txBody>
          <a:bodyPr wrap="square">
            <a:spAutoFit/>
          </a:bodyPr>
          <a:lstStyle/>
          <a:p>
            <a:pPr algn="r"/>
            <a:endParaRPr lang="fa-IR" sz="2000" dirty="0">
              <a:cs typeface="B Homa" pitchFamily="2" charset="-78"/>
            </a:endParaRPr>
          </a:p>
          <a:p>
            <a:pPr algn="r"/>
            <a:r>
              <a:rPr lang="fa-IR" sz="2000" dirty="0">
                <a:cs typeface="B Homa" pitchFamily="2" charset="-78"/>
              </a:rPr>
              <a:t> </a:t>
            </a:r>
          </a:p>
          <a:p>
            <a:pPr algn="r"/>
            <a:endParaRPr lang="fa-IR" sz="2000" dirty="0">
              <a:cs typeface="B Homa" pitchFamily="2" charset="-78"/>
            </a:endParaRPr>
          </a:p>
          <a:p>
            <a:pPr algn="r"/>
            <a:r>
              <a:rPr lang="fa-IR" sz="2000" dirty="0">
                <a:cs typeface="B Homa" pitchFamily="2" charset="-78"/>
              </a:rPr>
              <a:t>بهشت برای آنان سرای سلامتی( دار السلام ) است</a:t>
            </a:r>
          </a:p>
          <a:p>
            <a:pPr algn="r"/>
            <a:r>
              <a:rPr lang="fa-IR" sz="2000" dirty="0">
                <a:cs typeface="B Homa" pitchFamily="2" charset="-78"/>
              </a:rPr>
              <a:t>       هیچ نقصانی، اندوهی، غصه ای، خوف و ترسی، عجزی، بیماری ای، جهلی، مرگ و هلاکتی، </a:t>
            </a:r>
          </a:p>
          <a:p>
            <a:pPr algn="r"/>
            <a:r>
              <a:rPr lang="fa-IR" sz="2000" dirty="0">
                <a:cs typeface="B Homa" pitchFamily="2" charset="-78"/>
              </a:rPr>
              <a:t>و خلاصه، هیچ ناراحتی و رنجی در آنجا نیست. نعمت های دائمی آن هیچ گاه خستگی و سستی و ملامت نمی آورد. </a:t>
            </a:r>
          </a:p>
          <a:p>
            <a:pPr algn="r"/>
            <a:r>
              <a:rPr lang="fa-IR" sz="2000" dirty="0">
                <a:cs typeface="B Homa" pitchFamily="2" charset="-78"/>
              </a:rPr>
              <a:t>در آنجا انسان همیشه تازه و شاداب و سرحال است و همواره احساس طراوت و تازگی میکند. </a:t>
            </a:r>
          </a:p>
          <a:p>
            <a:pPr algn="r"/>
            <a:r>
              <a:rPr lang="fa-IR" sz="2000" dirty="0">
                <a:cs typeface="B Homa" pitchFamily="2" charset="-78"/>
              </a:rPr>
              <a:t>   دوستان و هم نشینان انسان در آنجا، پیامبران راستگویان، شهیدان و نیکوکاران اند   ،</a:t>
            </a:r>
          </a:p>
          <a:p>
            <a:pPr algn="r"/>
            <a:r>
              <a:rPr lang="fa-IR" sz="2000" dirty="0">
                <a:cs typeface="B Homa" pitchFamily="2" charset="-78"/>
              </a:rPr>
              <a:t>زنان و مردان بهشتی در زیباترین و جوان ترین صورت و قیافه در بهشت به سر می برند.</a:t>
            </a:r>
          </a:p>
          <a:p>
            <a:pPr algn="r"/>
            <a:r>
              <a:rPr lang="fa-IR" sz="2000" dirty="0">
                <a:cs typeface="B Homa" pitchFamily="2" charset="-78"/>
              </a:rPr>
              <a:t> زندگی آنان سرشار از عشق، لذت و سرور است</a:t>
            </a:r>
          </a:p>
          <a:p>
            <a:pPr algn="r"/>
            <a:r>
              <a:rPr lang="fa-IR" sz="2000" dirty="0">
                <a:cs typeface="B Homa" pitchFamily="2" charset="-78"/>
              </a:rPr>
              <a:t>.همسران بهشتی خو ش رفتار و زیبارو، جوان و شاداب، پاک   و طاهر، خوش و خرم، پیوسته عاشق</a:t>
            </a:r>
          </a:p>
          <a:p>
            <a:pPr algn="r"/>
            <a:r>
              <a:rPr lang="fa-IR" sz="2000" dirty="0">
                <a:cs typeface="B Homa" pitchFamily="2" charset="-78"/>
              </a:rPr>
              <a:t>و خرسند از همسر خود هستند.و آنان چه نیکو هم نشینانی هستند.</a:t>
            </a:r>
            <a:endParaRPr lang="en-US" sz="2000" dirty="0">
              <a:cs typeface="B Homa" pitchFamily="2" charset="-78"/>
            </a:endParaRPr>
          </a:p>
        </p:txBody>
      </p:sp>
      <p:sp>
        <p:nvSpPr>
          <p:cNvPr id="2" name="Rounded Rectangle 1"/>
          <p:cNvSpPr/>
          <p:nvPr/>
        </p:nvSpPr>
        <p:spPr>
          <a:xfrm>
            <a:off x="7313612" y="1194816"/>
            <a:ext cx="3121152" cy="893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49252" y="1194816"/>
            <a:ext cx="3678615" cy="707886"/>
          </a:xfrm>
          <a:prstGeom prst="rect">
            <a:avLst/>
          </a:prstGeom>
          <a:solidFill>
            <a:schemeClr val="accent5">
              <a:lumMod val="7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fa-IR" sz="4000" b="1" dirty="0">
                <a:ln w="17780" cmpd="sng">
                  <a:solidFill>
                    <a:schemeClr val="tx1"/>
                  </a:solidFill>
                  <a:prstDash val="solid"/>
                  <a:miter lim="800000"/>
                </a:ln>
                <a:solidFill>
                  <a:schemeClr val="tx2">
                    <a:lumMod val="50000"/>
                  </a:schemeClr>
                </a:solidFill>
                <a:effectLst>
                  <a:outerShdw blurRad="50800" algn="tl" rotWithShape="0">
                    <a:srgbClr val="000000"/>
                  </a:outerShdw>
                </a:effectLst>
                <a:cs typeface="B Baran Outline" pitchFamily="2" charset="-78"/>
              </a:rPr>
              <a:t>نعمات بهشت</a:t>
            </a:r>
            <a:endParaRPr lang="en-US" sz="4000" b="1" dirty="0">
              <a:ln w="17780" cmpd="sng">
                <a:solidFill>
                  <a:schemeClr val="tx1"/>
                </a:solidFill>
                <a:prstDash val="solid"/>
                <a:miter lim="800000"/>
              </a:ln>
              <a:solidFill>
                <a:schemeClr val="tx2">
                  <a:lumMod val="50000"/>
                </a:schemeClr>
              </a:solidFill>
              <a:effectLst>
                <a:outerShdw blurRad="50800" algn="tl" rotWithShape="0">
                  <a:srgbClr val="000000"/>
                </a:outerShdw>
              </a:effectLst>
              <a:cs typeface="B Baran Outline" pitchFamily="2" charset="-78"/>
            </a:endParaRPr>
          </a:p>
        </p:txBody>
      </p:sp>
    </p:spTree>
    <p:extLst>
      <p:ext uri="{BB962C8B-B14F-4D97-AF65-F5344CB8AC3E}">
        <p14:creationId xmlns:p14="http://schemas.microsoft.com/office/powerpoint/2010/main" val="35118203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2414" y="0"/>
            <a:ext cx="9143999" cy="5016758"/>
          </a:xfrm>
          <a:prstGeom prst="rect">
            <a:avLst/>
          </a:prstGeom>
          <a:solidFill>
            <a:srgbClr val="00B050"/>
          </a:solidFill>
        </p:spPr>
        <p:txBody>
          <a:bodyPr wrap="square">
            <a:spAutoFit/>
          </a:bodyPr>
          <a:lstStyle/>
          <a:p>
            <a:pPr algn="r"/>
            <a:r>
              <a:rPr lang="fa-IR" sz="2000" b="1" dirty="0">
                <a:solidFill>
                  <a:srgbClr val="002060"/>
                </a:solidFill>
                <a:cs typeface="B Homa" pitchFamily="2" charset="-78"/>
              </a:rPr>
              <a:t>جایی که در آن ملال و دلزدگی نیست</a:t>
            </a:r>
          </a:p>
          <a:p>
            <a:pPr algn="r"/>
            <a:r>
              <a:rPr lang="fa-IR" sz="2000" dirty="0">
                <a:cs typeface="B Homa" pitchFamily="2" charset="-78"/>
              </a:rPr>
              <a:t>ممکن است این سؤال برای برخی پیش آید که آیا زندگی کردن تا ابد در بهشت موجب</a:t>
            </a:r>
          </a:p>
          <a:p>
            <a:pPr algn="r"/>
            <a:r>
              <a:rPr lang="fa-IR" sz="2000" dirty="0">
                <a:cs typeface="B Homa" pitchFamily="2" charset="-78"/>
              </a:rPr>
              <a:t>خستگی و دلزدگی بهشتیان نخواهد شد؟ منشأ این سؤال مقایسه ی  لذت های بهشتی با لذت های دنیوی</a:t>
            </a:r>
          </a:p>
          <a:p>
            <a:pPr algn="r"/>
            <a:r>
              <a:rPr lang="fa-IR" sz="2000" dirty="0">
                <a:cs typeface="B Homa" pitchFamily="2" charset="-78"/>
              </a:rPr>
              <a:t>است و اینکه لذت های دنیوی پس از مدتی تکراری و خسته کننده می شوند. خوب است بدانیم علت</a:t>
            </a:r>
          </a:p>
          <a:p>
            <a:pPr algn="r"/>
            <a:r>
              <a:rPr lang="fa-IR" sz="2000" dirty="0">
                <a:cs typeface="B Homa" pitchFamily="2" charset="-78"/>
              </a:rPr>
              <a:t>اینکه لذت های دنیا بعد از مدتی تکراری و خسته کننده می شوند این است که اولاً دامنه لذات مادی</a:t>
            </a:r>
          </a:p>
          <a:p>
            <a:pPr algn="r"/>
            <a:r>
              <a:rPr lang="fa-IR" sz="2000" dirty="0">
                <a:cs typeface="B Homa" pitchFamily="2" charset="-78"/>
              </a:rPr>
              <a:t>محدود است و در برابر روح بی نهایت طلب و بلند پرواز انسان نمی تواند برای مدت طولانی ارزش</a:t>
            </a:r>
          </a:p>
          <a:p>
            <a:pPr algn="r"/>
            <a:r>
              <a:rPr lang="fa-IR" sz="2000" dirty="0">
                <a:cs typeface="B Homa" pitchFamily="2" charset="-78"/>
              </a:rPr>
              <a:t>خود را حفظ کند. برای همین حتی ثروتمندترین افراد نیز پس از مدتی از زندگی یکنواخت خود</a:t>
            </a:r>
          </a:p>
          <a:p>
            <a:pPr algn="r"/>
            <a:r>
              <a:rPr lang="fa-IR" sz="2000" dirty="0">
                <a:cs typeface="B Homa" pitchFamily="2" charset="-78"/>
              </a:rPr>
              <a:t>خسته می شوند. اما نعمت ها و لذات بهشتی پایان ناپذیر است و بدون هیچ حدی در اختیار بهشتیان</a:t>
            </a:r>
          </a:p>
          <a:p>
            <a:pPr algn="r"/>
            <a:r>
              <a:rPr lang="fa-IR" sz="2000" dirty="0">
                <a:cs typeface="B Homa" pitchFamily="2" charset="-78"/>
              </a:rPr>
              <a:t>است. ثانیاً از آنجا که روح انسان متعلق به خداست و تنها با او آرام می گیرد، مدام در تلاش برای</a:t>
            </a:r>
          </a:p>
          <a:p>
            <a:pPr algn="r"/>
            <a:r>
              <a:rPr lang="fa-IR" sz="2000" dirty="0">
                <a:cs typeface="B Homa" pitchFamily="2" charset="-78"/>
              </a:rPr>
              <a:t>رسیدن به اوست و از همین رو هیچ هدف یا لذتی نمی تواند برای همیشه او را به خود مشغول سازد.</a:t>
            </a:r>
          </a:p>
          <a:p>
            <a:pPr algn="r"/>
            <a:r>
              <a:rPr lang="fa-IR" sz="2000" dirty="0">
                <a:cs typeface="B Homa" pitchFamily="2" charset="-78"/>
              </a:rPr>
              <a:t>از این رو، آنان که از خدا دور افتاده اند، مدام از این هدف به آن هدف و از این لذت به آن لذت دیگر</a:t>
            </a:r>
          </a:p>
          <a:p>
            <a:pPr algn="r"/>
            <a:r>
              <a:rPr lang="fa-IR" sz="2000" dirty="0">
                <a:cs typeface="B Homa" pitchFamily="2" charset="-78"/>
              </a:rPr>
              <a:t>روی می آورند تا مگر آرام و قرار گیرند، اما چون گمگشته خود را در هیچ یک نمی یابند، نمی توانند</a:t>
            </a:r>
          </a:p>
          <a:p>
            <a:pPr algn="r"/>
            <a:r>
              <a:rPr lang="fa-IR" sz="2000" dirty="0">
                <a:cs typeface="B Homa" pitchFamily="2" charset="-78"/>
              </a:rPr>
              <a:t>برای همیشه خود را با آن سرگرم کنند. در بهشت اما، انسان خواسته ی حقیقی و گمگشته درونی</a:t>
            </a:r>
          </a:p>
          <a:p>
            <a:pPr algn="r"/>
            <a:r>
              <a:rPr lang="fa-IR" sz="2000" dirty="0">
                <a:cs typeface="B Homa" pitchFamily="2" charset="-78"/>
              </a:rPr>
              <a:t>خویش که همان لقای پروردگار است، می یابد و با او آرام می گیرد و دیگر به هیچ رو خواستار تغییر</a:t>
            </a:r>
          </a:p>
          <a:p>
            <a:pPr algn="r"/>
            <a:r>
              <a:rPr lang="fa-IR" sz="2000" dirty="0">
                <a:cs typeface="B Homa" pitchFamily="2" charset="-78"/>
              </a:rPr>
              <a:t>این وضعیت و دگرگونی در آن نیست؛ زیرا در نهایت آرامش به سر می برد و روح بی نهایت طلب او</a:t>
            </a:r>
          </a:p>
          <a:p>
            <a:pPr algn="r"/>
            <a:r>
              <a:rPr lang="fa-IR" sz="2000" dirty="0">
                <a:cs typeface="B Homa" pitchFamily="2" charset="-78"/>
              </a:rPr>
              <a:t>از مواهب پایان ناپذیر بهشت برخوردار است. </a:t>
            </a:r>
            <a:endParaRPr lang="fa-IR" sz="2000" dirty="0">
              <a:cs typeface="B Farnaz" pitchFamily="2" charset="-78"/>
            </a:endParaRPr>
          </a:p>
        </p:txBody>
      </p:sp>
      <p:sp>
        <p:nvSpPr>
          <p:cNvPr id="5" name="Rectangle 4"/>
          <p:cNvSpPr/>
          <p:nvPr/>
        </p:nvSpPr>
        <p:spPr>
          <a:xfrm>
            <a:off x="2298267" y="5199375"/>
            <a:ext cx="6539345" cy="1188720"/>
          </a:xfrm>
          <a:prstGeom prst="rect">
            <a:avLst/>
          </a:prstGeom>
          <a:solidFill>
            <a:schemeClr val="accent6"/>
          </a:solidFill>
          <a:ln cmpd="dbl">
            <a:solidFill>
              <a:schemeClr val="tx1"/>
            </a:solidFill>
          </a:ln>
          <a:effectLst>
            <a:reflection endPos="43000" dist="50800" dir="5400000" sy="-100000" algn="bl" rotWithShape="0"/>
          </a:effectLst>
          <a:scene3d>
            <a:camera prst="orthographicFront"/>
            <a:lightRig rig="threePt" dir="t"/>
          </a:scene3d>
          <a:sp3d prstMaterial="metal"/>
        </p:spPr>
        <p:txBody>
          <a:bodyPr wrap="square">
            <a:spAutoFit/>
          </a:bodyPr>
          <a:lstStyle/>
          <a:p>
            <a:pPr algn="r"/>
            <a:r>
              <a:rPr lang="fa-IR" dirty="0">
                <a:cs typeface="B Homa" pitchFamily="2" charset="-78"/>
              </a:rPr>
              <a:t>قرآن کریم می فرماید:</a:t>
            </a:r>
          </a:p>
          <a:p>
            <a:pPr algn="r"/>
            <a:r>
              <a:rPr lang="fa-IR" b="1" dirty="0">
                <a:solidFill>
                  <a:srgbClr val="FF0000"/>
                </a:solidFill>
                <a:latin typeface="AmuzehNewNormalPS"/>
                <a:cs typeface="B Traffic" pitchFamily="2" charset="-78"/>
              </a:rPr>
              <a:t>خاِلدینَ فیها لا یَبغونَ عَنها حِوَلً        </a:t>
            </a:r>
            <a:r>
              <a:rPr lang="fa-IR" b="1" dirty="0">
                <a:cs typeface="B Farnaz" pitchFamily="2" charset="-78"/>
              </a:rPr>
              <a:t>در </a:t>
            </a:r>
            <a:r>
              <a:rPr lang="fa-IR" dirty="0">
                <a:cs typeface="B Farnaz" pitchFamily="2" charset="-78"/>
              </a:rPr>
              <a:t>آن  [ بهشت ابدی] جاویدان اند و خواستارهیچ گونه دگرگونی نیستند.</a:t>
            </a:r>
            <a:endParaRPr lang="en-US" dirty="0">
              <a:cs typeface="B Farnaz" pitchFamily="2" charset="-78"/>
            </a:endParaRPr>
          </a:p>
          <a:p>
            <a:pPr algn="r"/>
            <a:endParaRPr lang="fa-IR" dirty="0">
              <a:cs typeface="B Farnaz" pitchFamily="2" charset="-78"/>
            </a:endParaRPr>
          </a:p>
        </p:txBody>
      </p:sp>
    </p:spTree>
    <p:extLst>
      <p:ext uri="{BB962C8B-B14F-4D97-AF65-F5344CB8AC3E}">
        <p14:creationId xmlns:p14="http://schemas.microsoft.com/office/powerpoint/2010/main" val="3264786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788" y="484632"/>
            <a:ext cx="10297144" cy="5904656"/>
          </a:xfrm>
        </p:spPr>
        <p:txBody>
          <a:bodyPr>
            <a:normAutofit fontScale="85000" lnSpcReduction="10000"/>
          </a:bodyPr>
          <a:lstStyle/>
          <a:p>
            <a:pPr marL="0" indent="0">
              <a:buNone/>
            </a:pPr>
            <a:r>
              <a:rPr lang="fa-IR" dirty="0"/>
              <a:t>با تدبر در ترجمهٔ آیات زیر بگویید که اگر ما هم بخواهیم در زمرهٔ بهشتیان باشیم باید در دنیا</a:t>
            </a:r>
          </a:p>
          <a:p>
            <a:pPr marL="0" indent="0">
              <a:buNone/>
            </a:pPr>
            <a:r>
              <a:rPr lang="fa-IR" dirty="0"/>
              <a:t>چگونه زندگی کنیم؟</a:t>
            </a:r>
          </a:p>
          <a:p>
            <a:pPr marL="0" indent="0">
              <a:buNone/>
            </a:pPr>
            <a:r>
              <a:rPr lang="fa-IR" dirty="0"/>
              <a:t>امروز روزی است که راستی راستگویان به آنها سود بخشد، برای آنها باغ هایی از </a:t>
            </a:r>
            <a:r>
              <a:rPr lang="fa-IR" dirty="0" smtClean="0"/>
              <a:t>بهشت است</a:t>
            </a:r>
            <a:r>
              <a:rPr lang="fa-IR" dirty="0"/>
              <a:t>.</a:t>
            </a:r>
          </a:p>
          <a:p>
            <a:pPr marL="0" indent="0">
              <a:buNone/>
            </a:pPr>
            <a:r>
              <a:rPr lang="fa-IR" dirty="0"/>
              <a:t>سورۀ مائده، </a:t>
            </a:r>
            <a:r>
              <a:rPr lang="fa-IR"/>
              <a:t>آیۀ </a:t>
            </a:r>
            <a:r>
              <a:rPr lang="fa-IR" smtClean="0"/>
              <a:t>١١٩</a:t>
            </a:r>
          </a:p>
          <a:p>
            <a:pPr marL="0" indent="0">
              <a:buNone/>
            </a:pPr>
            <a:endParaRPr lang="fa-IR" dirty="0"/>
          </a:p>
          <a:p>
            <a:pPr marL="0" indent="0">
              <a:buNone/>
            </a:pPr>
            <a:r>
              <a:rPr lang="fa-IR" dirty="0"/>
              <a:t>و شتاب کنید برای رسیدن به آمرزش پروردگارتان و بهشتی که وسعت آن، آسمان ها و زمین است</a:t>
            </a:r>
          </a:p>
          <a:p>
            <a:pPr marL="0" indent="0">
              <a:buNone/>
            </a:pPr>
            <a:r>
              <a:rPr lang="fa-IR" dirty="0"/>
              <a:t>و برای متقیان آماده شده است؛ همان ها که در زمان توانگری و تنگدستی، انفاق می کنند و خشم </a:t>
            </a:r>
            <a:r>
              <a:rPr lang="fa-IR" dirty="0" smtClean="0"/>
              <a:t>خود را </a:t>
            </a:r>
            <a:r>
              <a:rPr lang="fa-IR" dirty="0"/>
              <a:t>فرو می برند و از خطای مردم می گذرند و خدا نیکوکاران را دوست دارد. و آنها که وقتی </a:t>
            </a:r>
            <a:r>
              <a:rPr lang="fa-IR" dirty="0" smtClean="0"/>
              <a:t>مرتکب عمل </a:t>
            </a:r>
            <a:r>
              <a:rPr lang="fa-IR" dirty="0"/>
              <a:t>زشتی می شوند، یا به خود ستم می کنند، به یاد خدا می افتند و برای گناهان خود طلب </a:t>
            </a:r>
            <a:r>
              <a:rPr lang="fa-IR" dirty="0" smtClean="0"/>
              <a:t>آمرزش می کنند.سورۀ </a:t>
            </a:r>
            <a:r>
              <a:rPr lang="fa-IR" dirty="0"/>
              <a:t>آل عمران، آیات ١٣٥  </a:t>
            </a:r>
            <a:r>
              <a:rPr lang="fa-IR" dirty="0" smtClean="0"/>
              <a:t>١٣٢</a:t>
            </a:r>
          </a:p>
          <a:p>
            <a:pPr marL="0" indent="0">
              <a:buNone/>
            </a:pPr>
            <a:endParaRPr lang="fa-IR" dirty="0"/>
          </a:p>
          <a:p>
            <a:pPr marL="0" indent="0">
              <a:buNone/>
            </a:pPr>
            <a:endParaRPr lang="fa-IR" dirty="0"/>
          </a:p>
          <a:p>
            <a:pPr marL="0" indent="0">
              <a:buNone/>
            </a:pPr>
            <a:r>
              <a:rPr lang="fa-IR" dirty="0"/>
              <a:t>و آنها که امانت ها و عهد خود را رعایت می کنند و آنها که به راستی ادای شهادت کنند و آنها که</a:t>
            </a:r>
          </a:p>
          <a:p>
            <a:pPr marL="0" indent="0">
              <a:buNone/>
            </a:pPr>
            <a:r>
              <a:rPr lang="fa-IR" dirty="0"/>
              <a:t>بر نماز مواظبت دارند، آنان در باغ های بهشتی گرامی داشته می </a:t>
            </a:r>
            <a:r>
              <a:rPr lang="fa-IR" dirty="0" smtClean="0"/>
              <a:t>شوند.سورۀ </a:t>
            </a:r>
            <a:r>
              <a:rPr lang="fa-IR" dirty="0"/>
              <a:t>معارج، آیات ٣٥ </a:t>
            </a:r>
          </a:p>
        </p:txBody>
      </p:sp>
      <p:sp>
        <p:nvSpPr>
          <p:cNvPr id="4" name="Pentagon 3"/>
          <p:cNvSpPr/>
          <p:nvPr/>
        </p:nvSpPr>
        <p:spPr>
          <a:xfrm flipH="1">
            <a:off x="10630916" y="0"/>
            <a:ext cx="1296144"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تدبر</a:t>
            </a:r>
            <a:endParaRPr lang="fa-IR" dirty="0"/>
          </a:p>
        </p:txBody>
      </p:sp>
    </p:spTree>
    <p:extLst>
      <p:ext uri="{BB962C8B-B14F-4D97-AF65-F5344CB8AC3E}">
        <p14:creationId xmlns:p14="http://schemas.microsoft.com/office/powerpoint/2010/main" val="75756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4.xml><?xml version="1.0" encoding="utf-8"?>
<a:theme xmlns:a="http://schemas.openxmlformats.org/drawingml/2006/main" name="1_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7درس فرجام کارجدید</Template>
  <TotalTime>25</TotalTime>
  <Words>3436</Words>
  <Application>Microsoft Office PowerPoint</Application>
  <PresentationFormat>Custom</PresentationFormat>
  <Paragraphs>262</Paragraphs>
  <Slides>38</Slides>
  <Notes>0</Notes>
  <HiddenSlides>0</HiddenSlides>
  <MMClips>3</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38</vt:i4>
      </vt:variant>
    </vt:vector>
  </HeadingPairs>
  <TitlesOfParts>
    <vt:vector size="62" baseType="lpstr">
      <vt:lpstr>2  Baran</vt:lpstr>
      <vt:lpstr>2  Hamid</vt:lpstr>
      <vt:lpstr>Amuzeh-New-Bold</vt:lpstr>
      <vt:lpstr>AmuzehNewNormalPS</vt:lpstr>
      <vt:lpstr>Andalus</vt:lpstr>
      <vt:lpstr>Arabic Typesetting</vt:lpstr>
      <vt:lpstr>Arial</vt:lpstr>
      <vt:lpstr>B Baran Outline</vt:lpstr>
      <vt:lpstr>B Farnaz</vt:lpstr>
      <vt:lpstr>B Homa</vt:lpstr>
      <vt:lpstr>B Nazanin</vt:lpstr>
      <vt:lpstr>B Titr</vt:lpstr>
      <vt:lpstr>B Traffic</vt:lpstr>
      <vt:lpstr>Calibri</vt:lpstr>
      <vt:lpstr>Century Gothic</vt:lpstr>
      <vt:lpstr>Corbel</vt:lpstr>
      <vt:lpstr>Garamond</vt:lpstr>
      <vt:lpstr>Tahoma</vt:lpstr>
      <vt:lpstr>Trebuchet MS</vt:lpstr>
      <vt:lpstr>Tw Cen MT</vt:lpstr>
      <vt:lpstr>Digital Blue Tunnel 16x9</vt:lpstr>
      <vt:lpstr>Circuit</vt:lpstr>
      <vt:lpstr>Savon</vt:lpstr>
      <vt:lpstr>1_Savon</vt:lpstr>
      <vt:lpstr>درس : هفتم</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جایگاه دوزخیان</vt:lpstr>
      <vt:lpstr>PowerPoint Presentation</vt:lpstr>
      <vt:lpstr>PowerPoint Presentation</vt:lpstr>
      <vt:lpstr>PowerPoint Presentation</vt:lpstr>
      <vt:lpstr>PowerPoint Presentation</vt:lpstr>
      <vt:lpstr>PowerPoint Presentation</vt:lpstr>
      <vt:lpstr>رابطۀ میان عمل و پاداش و کیفر</vt:lpstr>
      <vt:lpstr>PowerPoint Presentation</vt:lpstr>
      <vt:lpstr>2- نتیجه طبیعی خود عمل:</vt:lpstr>
      <vt:lpstr>PowerPoint Presentation</vt:lpstr>
      <vt:lpstr>PowerPoint Presentation</vt:lpstr>
      <vt:lpstr>      فقط یک بار    فقط یکبار به دنیا می آیی،      فقط یکبار خداوند زندگی را به تو هدیه میکند؛                      اما، در سرایی دیگر همواره خواهی بود؛     اگر این فرصتِ یکباره را از دست دهی،          چه خواهی کرد؟</vt:lpstr>
      <vt:lpstr>در این درس میخواهیم با بهرمندی از قرآن کریم و سخنان معصومان،سرانجام و سرنوشت انسان را تا جایگاه ابدی دنبال کنیم و در یابیم، اکنون دو سوال ایجاد میشود...  1)زندگی نیکو کاران و گنهکاران در اخرت چگونه خواهد بود؟  2)چه رابطه ای میان اعمال ونوع پاداشو جزای اخرت،وجود دارد؟ </vt:lpstr>
      <vt:lpstr>1- جایگاه نیکوکاران  بهشت :بهشت هشت در دارد ، یک در مخصوص پیامبران و صدیقان ، یک در مخصوص شهدان و در های دیگر برا گروه های دیگر -بهشتیان می گویند خدای را سپاس که به وعدهی خود وفا و این جایگاه زیبا را ب ما عطا کرد. - هرچه تمنا کند و دیدگانشان را خوش اید،آماده میبینند  -بهشت برای بهشتیان «دار السلام »است باه این معنی که هیچ گونه نقصی و بیماری ای جهلی ورنجی و خلاصه هیچ گونه آزاری در انجا نیست! -نعمت های بهشتی هیچ وقت تکراری وخستگی نمی آورند  - درانجا انسان همیشه تازه و شاداب و سرحال است.  - زنان و مرادن بهشتی در زیباترین و جوان ترین صورت در بهشت به سر میبرند.</vt:lpstr>
      <vt:lpstr>      و اما، ویژگی جهنم و جهنمیان     </vt:lpstr>
      <vt:lpstr>آنها گاهی شیطان را مقصر می شمارند و میگویند: شیطان و  بزرگان ما سبب گمراهی ما شده اند شیطان در جواب میگوید :من فقط شمار را خواندکم و شما پذیرفتید.مرا ملامت نکنید  خود را ملامت کنید  به نگهبانان جهنم رو می آورند تا آنها برایشان  کاری  کنند ولی میگویند : مگر پیامبران برای شما دلایل روشنی نیاوردند ؟ آنان میگویند :بلی! فرشتگان نیز تقاضای انها را نمی پذیرند ودر خواستشان را بیجا میدانند .       </vt:lpstr>
      <vt:lpstr>  براستی علت حسرت دوزخیان در جهنم چیست؟  </vt:lpstr>
      <vt:lpstr>نمونه سولات درس 7: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 هفتم</dc:title>
  <dc:creator>Narenjpur</dc:creator>
  <cp:lastModifiedBy>Narenjpur</cp:lastModifiedBy>
  <cp:revision>4</cp:revision>
  <dcterms:created xsi:type="dcterms:W3CDTF">2019-01-26T22:08:25Z</dcterms:created>
  <dcterms:modified xsi:type="dcterms:W3CDTF">2019-08-18T07:51:43Z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