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60"/>
  </p:notesMasterIdLst>
  <p:sldIdLst>
    <p:sldId id="290" r:id="rId2"/>
    <p:sldId id="256" r:id="rId3"/>
    <p:sldId id="353" r:id="rId4"/>
    <p:sldId id="293" r:id="rId5"/>
    <p:sldId id="302" r:id="rId6"/>
    <p:sldId id="354" r:id="rId7"/>
    <p:sldId id="297" r:id="rId8"/>
    <p:sldId id="334" r:id="rId9"/>
    <p:sldId id="451" r:id="rId10"/>
    <p:sldId id="294" r:id="rId11"/>
    <p:sldId id="291" r:id="rId12"/>
    <p:sldId id="418" r:id="rId13"/>
    <p:sldId id="417" r:id="rId14"/>
    <p:sldId id="421" r:id="rId15"/>
    <p:sldId id="367" r:id="rId16"/>
    <p:sldId id="366" r:id="rId17"/>
    <p:sldId id="350" r:id="rId18"/>
    <p:sldId id="351" r:id="rId19"/>
    <p:sldId id="280" r:id="rId20"/>
    <p:sldId id="416" r:id="rId21"/>
    <p:sldId id="364" r:id="rId22"/>
    <p:sldId id="299" r:id="rId23"/>
    <p:sldId id="357" r:id="rId24"/>
    <p:sldId id="394" r:id="rId25"/>
    <p:sldId id="391" r:id="rId26"/>
    <p:sldId id="371" r:id="rId27"/>
    <p:sldId id="399" r:id="rId28"/>
    <p:sldId id="352" r:id="rId29"/>
    <p:sldId id="400" r:id="rId30"/>
    <p:sldId id="369" r:id="rId31"/>
    <p:sldId id="393" r:id="rId32"/>
    <p:sldId id="292" r:id="rId33"/>
    <p:sldId id="420" r:id="rId34"/>
    <p:sldId id="301" r:id="rId35"/>
    <p:sldId id="295" r:id="rId36"/>
    <p:sldId id="422" r:id="rId37"/>
    <p:sldId id="365" r:id="rId38"/>
    <p:sldId id="424" r:id="rId39"/>
    <p:sldId id="374" r:id="rId40"/>
    <p:sldId id="358" r:id="rId41"/>
    <p:sldId id="298" r:id="rId42"/>
    <p:sldId id="419" r:id="rId43"/>
    <p:sldId id="303" r:id="rId44"/>
    <p:sldId id="343" r:id="rId45"/>
    <p:sldId id="427" r:id="rId46"/>
    <p:sldId id="423" r:id="rId47"/>
    <p:sldId id="368" r:id="rId48"/>
    <p:sldId id="438" r:id="rId49"/>
    <p:sldId id="429" r:id="rId50"/>
    <p:sldId id="397" r:id="rId51"/>
    <p:sldId id="395" r:id="rId52"/>
    <p:sldId id="398" r:id="rId53"/>
    <p:sldId id="356" r:id="rId54"/>
    <p:sldId id="304" r:id="rId55"/>
    <p:sldId id="426" r:id="rId56"/>
    <p:sldId id="431" r:id="rId57"/>
    <p:sldId id="432" r:id="rId58"/>
    <p:sldId id="279" r:id="rId59"/>
  </p:sldIdLst>
  <p:sldSz cx="12192000" cy="6858000"/>
  <p:notesSz cx="6858000" cy="9144000"/>
  <p:embeddedFontLst>
    <p:embeddedFont>
      <p:font typeface="B Majid Shadow" panose="020B0604020202020204" charset="-78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B Koodak" panose="020B0604020202020204" charset="-78"/>
      <p:bold r:id="rId6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3402E"/>
    <a:srgbClr val="F5D58B"/>
    <a:srgbClr val="FFFF99"/>
    <a:srgbClr val="339966"/>
    <a:srgbClr val="FF99CC"/>
    <a:srgbClr val="008000"/>
    <a:srgbClr val="FFFF00"/>
    <a:srgbClr val="99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62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9" y="4173795"/>
            <a:ext cx="3632963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48215" y="215046"/>
            <a:ext cx="5095567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تدوین و تصویب قانون اساسی جدید: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Wave 13"/>
          <p:cNvSpPr/>
          <p:nvPr/>
        </p:nvSpPr>
        <p:spPr>
          <a:xfrm>
            <a:off x="2247053" y="2581033"/>
            <a:ext cx="7697886" cy="1045021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انتخابات اولین </a:t>
            </a:r>
            <a:r>
              <a:rPr lang="fa-IR" sz="3200" dirty="0" err="1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 ریاست جمهوری ( بهمن 58)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Wave 14"/>
          <p:cNvSpPr/>
          <p:nvPr/>
        </p:nvSpPr>
        <p:spPr>
          <a:xfrm>
            <a:off x="2247054" y="3595543"/>
            <a:ext cx="7697885" cy="1045021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انتخابات اولین </a:t>
            </a:r>
            <a:r>
              <a:rPr lang="fa-IR" sz="3200" dirty="0" err="1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 مجلس شورای اسلامی ( اسفند 58)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Wave 15"/>
          <p:cNvSpPr/>
          <p:nvPr/>
        </p:nvSpPr>
        <p:spPr>
          <a:xfrm>
            <a:off x="2247055" y="4640564"/>
            <a:ext cx="7697884" cy="1045021"/>
          </a:xfrm>
          <a:prstGeom prst="wav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تشکیل مجلس شورای اسلامی و تعیین هیئت دولت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60318" y="831539"/>
            <a:ext cx="10471354" cy="1508105"/>
            <a:chOff x="860318" y="830195"/>
            <a:chExt cx="10471354" cy="1508105"/>
          </a:xfrm>
        </p:grpSpPr>
        <p:sp>
          <p:nvSpPr>
            <p:cNvPr id="11" name="Rectangle 10"/>
            <p:cNvSpPr/>
            <p:nvPr/>
          </p:nvSpPr>
          <p:spPr>
            <a:xfrm>
              <a:off x="860318" y="830195"/>
              <a:ext cx="10471354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بلافاصله پس از همه پرسی تعیین نظام سیاسی، مقدمات تدوین قانون اساسی جمهوری اسلامی فراهم آمد.           تصویب </a:t>
              </a:r>
              <a:r>
                <a:rPr lang="fa-IR" sz="3200" dirty="0">
                  <a:ln w="0"/>
                  <a:cs typeface="B Koodak" panose="00000700000000000000" pitchFamily="2" charset="-78"/>
                </a:rPr>
                <a:t>قانون </a:t>
              </a:r>
              <a:r>
                <a:rPr lang="fa-IR" sz="3200" dirty="0" smtClean="0">
                  <a:ln w="0"/>
                  <a:cs typeface="B Koodak" panose="00000700000000000000" pitchFamily="2" charset="-78"/>
                </a:rPr>
                <a:t>اساسی</a:t>
              </a:r>
              <a:endParaRPr lang="fa-IR" sz="3200" dirty="0">
                <a:ln w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497" y="1885111"/>
              <a:ext cx="952500" cy="238125"/>
            </a:xfrm>
            <a:prstGeom prst="rect">
              <a:avLst/>
            </a:prstGeom>
          </p:spPr>
        </p:pic>
      </p:grpSp>
      <p:sp>
        <p:nvSpPr>
          <p:cNvPr id="18" name="Wave 17"/>
          <p:cNvSpPr/>
          <p:nvPr/>
        </p:nvSpPr>
        <p:spPr>
          <a:xfrm>
            <a:off x="2247053" y="5685585"/>
            <a:ext cx="7697884" cy="1045021"/>
          </a:xfrm>
          <a:prstGeom prst="wav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شکل گیری نظام جمهوری اسلامی به طور رسمی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45794" cy="6883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45794" y="2763432"/>
            <a:ext cx="3446206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اولین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انتخابات ریاست جمهوری ( بهمن 58)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2335" cy="566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35" y="1905000"/>
            <a:ext cx="3829665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7485" y="5783827"/>
            <a:ext cx="951271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تنفیذ حکم ریاست جمهوری بنی صدر اولین رئیس جمهور بعد از انقلاب اسلامی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920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19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60194" y="2090172"/>
            <a:ext cx="253180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شرکت امام در اولین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انتخابات مجلس شورای اسلامی ( اسفند 58)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4544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60194" y="2090172"/>
            <a:ext cx="253180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حضور مردم در اولین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انتخابات مجلس شورای اسلامی ( اسفند 58)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0"/>
            <a:ext cx="4318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48600" y="5809446"/>
            <a:ext cx="4318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dirty="0" smtClean="0">
                <a:ln w="0"/>
                <a:cs typeface="B Koodak" panose="00000700000000000000" pitchFamily="2" charset="-78"/>
              </a:rPr>
              <a:t>آیت الله هاشمی رفسنجانی اولین رئیس مجلس نظام جمهوری اسلامی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0"/>
            <a:ext cx="1097279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926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69263" y="2305615"/>
            <a:ext cx="27227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دیدار </a:t>
            </a:r>
            <a:r>
              <a:rPr lang="fa-IR" sz="2800" dirty="0">
                <a:cs typeface="B Koodak" panose="00000700000000000000" pitchFamily="2" charset="-78"/>
              </a:rPr>
              <a:t>نمایندگان اولین دوره مجلس شورای اسلامی ایران با امام </a:t>
            </a:r>
            <a:r>
              <a:rPr lang="fa-IR" sz="2800" dirty="0" smtClean="0">
                <a:cs typeface="B Koodak" panose="00000700000000000000" pitchFamily="2" charset="-78"/>
              </a:rPr>
              <a:t>خمینی سال 1359 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8489" y="220272"/>
            <a:ext cx="417502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شکل گیری نهادهای انقلابی: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489" y="888844"/>
            <a:ext cx="12015019" cy="1419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به فرمان رهبر انقلاب برخی نهادهای انقلابی بر اساس ضرورت و نیازهای کشور به وجود آمدند. این نهادها نقش مؤثری در پیشبرد اهداف انقلاب اسلامی داشتند.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00799" y="2392260"/>
            <a:ext cx="4319432" cy="1106131"/>
          </a:xfrm>
          <a:prstGeom prst="flowChartPunchedTap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سپاه پاسداران انقلاب اسلامی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1553805" y="2414759"/>
            <a:ext cx="4319432" cy="1087792"/>
          </a:xfrm>
          <a:prstGeom prst="flowChartPunchedTap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بسیج مستضعفان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74040" y="5606869"/>
            <a:ext cx="70669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دفاع از آرمان های انقلاب اسلامی و مرز و بوم کشور 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9111" y="3429000"/>
            <a:ext cx="5356429" cy="2071573"/>
            <a:chOff x="3459111" y="3429000"/>
            <a:chExt cx="5356429" cy="20715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06721" y="3429000"/>
              <a:ext cx="508819" cy="2035264"/>
            </a:xfrm>
            <a:prstGeom prst="rect">
              <a:avLst/>
            </a:prstGeom>
          </p:spPr>
        </p:pic>
        <p:sp>
          <p:nvSpPr>
            <p:cNvPr id="17" name="12-Point Star 16"/>
            <p:cNvSpPr/>
            <p:nvPr/>
          </p:nvSpPr>
          <p:spPr>
            <a:xfrm>
              <a:off x="5198804" y="4351842"/>
              <a:ext cx="1617408" cy="1124015"/>
            </a:xfrm>
            <a:prstGeom prst="star12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هدف</a:t>
              </a:r>
              <a:endParaRPr lang="fa-I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111" y="3465309"/>
              <a:ext cx="508819" cy="2035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40419" y="264517"/>
            <a:ext cx="4511162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توطئه ها و دسیسه های دشمنان: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89" y="888844"/>
            <a:ext cx="12015019" cy="1419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به دنبال پیروزی انقلاب اسلامی، رژیم وابستۀ پهلوی سقوط کرد و </a:t>
            </a:r>
            <a:r>
              <a:rPr lang="fa-IR" sz="3000" dirty="0" smtClean="0">
                <a:ln w="0"/>
                <a:solidFill>
                  <a:srgbClr val="C00000"/>
                </a:solidFill>
                <a:cs typeface="B Koodak" panose="00000700000000000000" pitchFamily="2" charset="-78"/>
              </a:rPr>
              <a:t>حکومتی انقلابی 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و مخالف </a:t>
            </a:r>
            <a:r>
              <a:rPr lang="fa-IR" sz="3000" dirty="0" err="1" smtClean="0">
                <a:ln w="0"/>
                <a:cs typeface="B Koodak" panose="00000700000000000000" pitchFamily="2" charset="-78"/>
              </a:rPr>
              <a:t>سلطۀ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کشورهای </a:t>
            </a:r>
            <a:r>
              <a:rPr lang="fa-IR" sz="3000" dirty="0" err="1" smtClean="0">
                <a:ln w="0"/>
                <a:cs typeface="B Koodak" panose="00000700000000000000" pitchFamily="2" charset="-78"/>
              </a:rPr>
              <a:t>زورگو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در ایران به وجود آمد. 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8" y="3715406"/>
            <a:ext cx="121920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cs typeface="B Koodak" panose="00000700000000000000" pitchFamily="2" charset="-78"/>
              </a:rPr>
              <a:t>قطع روابط با رژیم اشغالگر قدس ( اسرائیل) و </a:t>
            </a:r>
            <a:r>
              <a:rPr lang="fa-IR" sz="3200" dirty="0" smtClean="0">
                <a:ln w="0"/>
                <a:solidFill>
                  <a:srgbClr val="C00000"/>
                </a:solidFill>
                <a:cs typeface="B Koodak" panose="00000700000000000000" pitchFamily="2" charset="-78"/>
              </a:rPr>
              <a:t>پشتیبانی از مردم فلسطین 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برای آزادی سرزمین خود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4" y="505751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cs typeface="B Koodak" panose="00000700000000000000" pitchFamily="2" charset="-78"/>
              </a:rPr>
              <a:t>فعالیت </a:t>
            </a:r>
            <a:r>
              <a:rPr lang="fa-IR" sz="3200" dirty="0" err="1" smtClean="0">
                <a:ln w="0"/>
                <a:cs typeface="B Koodak" panose="00000700000000000000" pitchFamily="2" charset="-78"/>
              </a:rPr>
              <a:t>گستردۀ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 دولت های سلطه گر و </a:t>
            </a:r>
            <a:r>
              <a:rPr lang="fa-IR" sz="3200" dirty="0" err="1" smtClean="0">
                <a:ln w="0"/>
                <a:cs typeface="B Koodak" panose="00000700000000000000" pitchFamily="2" charset="-78"/>
              </a:rPr>
              <a:t>زورگو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 ( در </a:t>
            </a:r>
            <a:r>
              <a:rPr lang="fa-IR" sz="3200" dirty="0" err="1" smtClean="0">
                <a:ln w="0"/>
                <a:cs typeface="B Koodak" panose="00000700000000000000" pitchFamily="2" charset="-78"/>
              </a:rPr>
              <a:t>رأس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 آنها آمریکا)  برای انحراف و نابودی نظام نوپای اسلامی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58297" y="1615986"/>
            <a:ext cx="7771163" cy="1713574"/>
            <a:chOff x="1858297" y="1615986"/>
            <a:chExt cx="7771163" cy="1713574"/>
          </a:xfrm>
        </p:grpSpPr>
        <p:sp>
          <p:nvSpPr>
            <p:cNvPr id="13" name="Rectangle 12"/>
            <p:cNvSpPr/>
            <p:nvPr/>
          </p:nvSpPr>
          <p:spPr>
            <a:xfrm>
              <a:off x="2562525" y="2744785"/>
              <a:ext cx="70669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solidFill>
                    <a:srgbClr val="C00000"/>
                  </a:solidFill>
                  <a:cs typeface="B Koodak" panose="00000700000000000000" pitchFamily="2" charset="-78"/>
                </a:rPr>
                <a:t>حمایت از نهضت های آزادی بخش در سراسر جهان</a:t>
              </a:r>
              <a:endParaRPr lang="en-US" sz="3200" b="0" cap="none" spc="0" dirty="0">
                <a:ln w="0"/>
                <a:solidFill>
                  <a:srgbClr val="C00000"/>
                </a:solidFill>
              </a:endParaRPr>
            </a:p>
          </p:txBody>
        </p:sp>
        <p:sp>
          <p:nvSpPr>
            <p:cNvPr id="3" name="Bent-Up Arrow 2"/>
            <p:cNvSpPr/>
            <p:nvPr/>
          </p:nvSpPr>
          <p:spPr>
            <a:xfrm rot="5400000">
              <a:off x="1420586" y="2053697"/>
              <a:ext cx="1579649" cy="704228"/>
            </a:xfrm>
            <a:prstGeom prst="bent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Down Ribbon 1"/>
          <p:cNvSpPr/>
          <p:nvPr/>
        </p:nvSpPr>
        <p:spPr>
          <a:xfrm>
            <a:off x="3035710" y="265469"/>
            <a:ext cx="6120580" cy="914401"/>
          </a:xfrm>
          <a:prstGeom prst="ribbon">
            <a:avLst>
              <a:gd name="adj1" fmla="val 23119"/>
              <a:gd name="adj2" fmla="val 6221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الف) ایجاد شورش و ناامنی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490" y="1445339"/>
            <a:ext cx="12015019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ایجاد اغتشاش و ناامنی توسط گروه های ضد انقلاب داخلی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252" y="2083502"/>
            <a:ext cx="7885492" cy="1209636"/>
            <a:chOff x="2153252" y="2083502"/>
            <a:chExt cx="7885492" cy="1209636"/>
          </a:xfrm>
        </p:grpSpPr>
        <p:sp>
          <p:nvSpPr>
            <p:cNvPr id="5" name="Rectangle 4"/>
            <p:cNvSpPr/>
            <p:nvPr/>
          </p:nvSpPr>
          <p:spPr>
            <a:xfrm>
              <a:off x="2153252" y="2708363"/>
              <a:ext cx="78854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>
                  <a:ln w="0"/>
                  <a:cs typeface="B Koodak" panose="00000700000000000000" pitchFamily="2" charset="-78"/>
                </a:rPr>
                <a:t>با حمایت دشمنان خارجی </a:t>
              </a:r>
              <a:r>
                <a:rPr lang="fa-IR" sz="3200" dirty="0" smtClean="0">
                  <a:ln w="0"/>
                  <a:cs typeface="B Koodak" panose="00000700000000000000" pitchFamily="2" charset="-78"/>
                </a:rPr>
                <a:t>انقلاب، به ویژه در مناطق مرزی</a:t>
              </a:r>
              <a:endParaRPr lang="fa-IR" sz="32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11" y="2207327"/>
              <a:ext cx="561975" cy="3143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1" y="3356024"/>
            <a:ext cx="12103510" cy="1178859"/>
            <a:chOff x="-1" y="3356024"/>
            <a:chExt cx="12103510" cy="1178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10" y="3479849"/>
              <a:ext cx="561975" cy="3143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" y="3980885"/>
              <a:ext cx="1210351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000" dirty="0" smtClean="0">
                  <a:ln w="0"/>
                  <a:cs typeface="B Koodak" panose="00000700000000000000" pitchFamily="2" charset="-78"/>
                </a:rPr>
                <a:t>این گروه ها قصد داشتند با به راه انداختن جنگ داخلی، اقوام ایرانی را در مقابل هم قرار دهند.</a:t>
              </a:r>
              <a:endParaRPr lang="fa-IR" sz="3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77381" y="4517582"/>
            <a:ext cx="6037230" cy="1168755"/>
            <a:chOff x="3077381" y="4517582"/>
            <a:chExt cx="6037230" cy="11687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09" y="4641407"/>
              <a:ext cx="561975" cy="3143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77381" y="5101562"/>
              <a:ext cx="60372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ln w="0"/>
                  <a:cs typeface="B Koodak" panose="00000700000000000000" pitchFamily="2" charset="-78"/>
                </a:rPr>
                <a:t>خسارت به اموال عمومی و دارایی های مردم</a:t>
              </a:r>
              <a:endParaRPr lang="fa-I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5316" y="1767780"/>
            <a:ext cx="434449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در دوران پس از پیروزی انقلاب اسلامی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23752" cy="3067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43" y="3790334"/>
            <a:ext cx="4085043" cy="3067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48" y="0"/>
            <a:ext cx="3923752" cy="3152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372">
            <a:off x="9311879" y="3860467"/>
            <a:ext cx="2289840" cy="2289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071">
            <a:off x="731253" y="3824815"/>
            <a:ext cx="2461248" cy="23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Down Ribbon 3"/>
          <p:cNvSpPr/>
          <p:nvPr/>
        </p:nvSpPr>
        <p:spPr>
          <a:xfrm>
            <a:off x="2019299" y="309713"/>
            <a:ext cx="8153400" cy="914401"/>
          </a:xfrm>
          <a:prstGeom prst="ribbon">
            <a:avLst>
              <a:gd name="adj1" fmla="val 23119"/>
              <a:gd name="adj2" fmla="val 6221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ب) ترور شخصیت ها و مردم انقلابی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487" y="1490667"/>
            <a:ext cx="12015019" cy="1419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یکی از اقدامات </a:t>
            </a:r>
            <a:r>
              <a:rPr lang="fa-IR" sz="3000" dirty="0" err="1" smtClean="0">
                <a:ln w="0"/>
                <a:cs typeface="B Koodak" panose="00000700000000000000" pitchFamily="2" charset="-78"/>
              </a:rPr>
              <a:t>جنایتکارانۀ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گروه ای ضد انقلاب که با حمایت دشمنان خارجی انجام گرفت، ترور </a:t>
            </a:r>
            <a:r>
              <a:rPr lang="fa-IR" sz="3000" dirty="0" err="1" smtClean="0">
                <a:ln w="0"/>
                <a:cs typeface="B Koodak" panose="00000700000000000000" pitchFamily="2" charset="-78"/>
              </a:rPr>
              <a:t>گستردۀ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شخصیت های انقلابی، مسئولان سیاسی و فرهنگی و مردم عادی بود.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3893" y="3469646"/>
            <a:ext cx="10084209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شهادت تعداد زیادی از شخصیت های نظام جمهوری اسلامی و یاران نزدیک امام 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8" y="3138869"/>
            <a:ext cx="571500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8" y="4483059"/>
            <a:ext cx="571500" cy="285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856" y="4879995"/>
            <a:ext cx="1188228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آیت الله سید علی خامنه ای نیز بر اثر اقدام های تروریستی ضد انقلاب به شدت مجروح شدند.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93"/>
            <a:ext cx="12192000" cy="7266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2160">
            <a:off x="5612991" y="953157"/>
            <a:ext cx="57150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5" y="-94593"/>
            <a:ext cx="4070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502920"/>
            <a:ext cx="1029903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03" y="0"/>
            <a:ext cx="110037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792929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92930" y="2090172"/>
            <a:ext cx="239907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انفجار حزب جمهوری اسلامی و شهادت آیت الله بهشتی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1"/>
            <a:ext cx="8539316" cy="6238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80871" y="3059668"/>
            <a:ext cx="236957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آیت الله بهشتی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99306" y="2763433"/>
            <a:ext cx="3011129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جنایت های گروهک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منافقین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76981"/>
            <a:ext cx="81915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328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381">
            <a:off x="7685644" y="705753"/>
            <a:ext cx="4227006" cy="29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own Ribbon 2"/>
          <p:cNvSpPr/>
          <p:nvPr/>
        </p:nvSpPr>
        <p:spPr>
          <a:xfrm>
            <a:off x="3907093" y="176979"/>
            <a:ext cx="4377813" cy="914401"/>
          </a:xfrm>
          <a:prstGeom prst="ribbon">
            <a:avLst>
              <a:gd name="adj1" fmla="val 23119"/>
              <a:gd name="adj2" fmla="val 62215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پ) اقدامات نظامی</a:t>
            </a:r>
            <a:endParaRPr lang="fa-IR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775" y="1268359"/>
            <a:ext cx="1034844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در ابتدای پیروزی انقلاب، سفارت آمریکا در ایران به مرکزی برای حمایت از گروه های ضد انقلاب تبدیل شده بود.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047718"/>
            <a:ext cx="12192000" cy="1419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دانشجویان اعلام کردند چنانچه آمریکا شاه را تحویل دهد و متعهد شود که در امور ایران دخالت نکند، گروگان ها را آزاد خواهد کرد.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89587" y="2492418"/>
            <a:ext cx="9212824" cy="1215078"/>
            <a:chOff x="1489587" y="2492418"/>
            <a:chExt cx="9212824" cy="1215078"/>
          </a:xfrm>
        </p:grpSpPr>
        <p:sp>
          <p:nvSpPr>
            <p:cNvPr id="5" name="Rectangle 4"/>
            <p:cNvSpPr/>
            <p:nvPr/>
          </p:nvSpPr>
          <p:spPr>
            <a:xfrm>
              <a:off x="1489587" y="2922666"/>
              <a:ext cx="9212824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000" dirty="0" smtClean="0">
                  <a:ln w="0"/>
                  <a:cs typeface="B Koodak" panose="00000700000000000000" pitchFamily="2" charset="-78"/>
                </a:rPr>
                <a:t>تسخیر سفارت آمریکا در 13 آبان 58 توسط دانشجویان پیرو خط امام </a:t>
              </a:r>
              <a:endParaRPr lang="en-US" sz="30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60517" y="2492418"/>
              <a:ext cx="270964" cy="7412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89587" y="3490159"/>
            <a:ext cx="9212824" cy="1251009"/>
            <a:chOff x="1489587" y="3490159"/>
            <a:chExt cx="9212824" cy="1251009"/>
          </a:xfrm>
        </p:grpSpPr>
        <p:sp>
          <p:nvSpPr>
            <p:cNvPr id="6" name="Rectangle 5"/>
            <p:cNvSpPr/>
            <p:nvPr/>
          </p:nvSpPr>
          <p:spPr>
            <a:xfrm>
              <a:off x="1489587" y="4014046"/>
              <a:ext cx="9212824" cy="7271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000" dirty="0" smtClean="0">
                  <a:ln w="0"/>
                  <a:cs typeface="B Koodak" panose="00000700000000000000" pitchFamily="2" charset="-78"/>
                </a:rPr>
                <a:t>گروگان گرفتن تعدادی از مأموران دولت آمریکا</a:t>
              </a:r>
              <a:endParaRPr lang="en-US" sz="30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68179" y="3490159"/>
              <a:ext cx="270964" cy="741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08"/>
            <a:ext cx="12192000" cy="6892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4589" y="718686"/>
            <a:ext cx="562896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err="1" smtClean="0">
                <a:ln w="0"/>
                <a:cs typeface="B Koodak" panose="00000700000000000000" pitchFamily="2" charset="-78"/>
              </a:rPr>
              <a:t>حملۀ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نظامی آمریکا برای رهایی گروگان ها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1776" y="4660430"/>
            <a:ext cx="10348448" cy="14196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سرانجام با میانجیگری دولت الجزایر، دانشجویان پس از یک سال و چند ماه گروگان های آمریکایی را آزاد کردند.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822" y="1519359"/>
            <a:ext cx="11400503" cy="1301958"/>
            <a:chOff x="288822" y="1519359"/>
            <a:chExt cx="11400503" cy="1301958"/>
          </a:xfrm>
        </p:grpSpPr>
        <p:sp>
          <p:nvSpPr>
            <p:cNvPr id="4" name="Rectangle 3"/>
            <p:cNvSpPr/>
            <p:nvPr/>
          </p:nvSpPr>
          <p:spPr>
            <a:xfrm>
              <a:off x="288822" y="2094195"/>
              <a:ext cx="11400503" cy="7271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000" dirty="0" smtClean="0">
                  <a:ln w="0"/>
                  <a:cs typeface="B Koodak" panose="00000700000000000000" pitchFamily="2" charset="-78"/>
                </a:rPr>
                <a:t>گرفتار شدن هواپیماها و </a:t>
              </a:r>
              <a:r>
                <a:rPr lang="fa-IR" sz="3000" dirty="0" err="1" smtClean="0">
                  <a:ln w="0"/>
                  <a:cs typeface="B Koodak" panose="00000700000000000000" pitchFamily="2" charset="-78"/>
                </a:rPr>
                <a:t>بالگردهای</a:t>
              </a:r>
              <a:r>
                <a:rPr lang="fa-IR" sz="3000" dirty="0" smtClean="0">
                  <a:ln w="0"/>
                  <a:cs typeface="B Koodak" panose="00000700000000000000" pitchFamily="2" charset="-78"/>
                </a:rPr>
                <a:t> آمریکا در طوفان شن صحرای </a:t>
              </a:r>
              <a:r>
                <a:rPr lang="fa-IR" sz="3000" dirty="0" err="1" smtClean="0">
                  <a:ln w="0"/>
                  <a:cs typeface="B Koodak" panose="00000700000000000000" pitchFamily="2" charset="-78"/>
                </a:rPr>
                <a:t>طبس</a:t>
              </a:r>
              <a:endParaRPr lang="en-US" sz="30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60518" y="1519359"/>
              <a:ext cx="270964" cy="74122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462981" y="2890684"/>
            <a:ext cx="7052187" cy="1248434"/>
            <a:chOff x="2462981" y="2890684"/>
            <a:chExt cx="7052187" cy="1248434"/>
          </a:xfrm>
        </p:grpSpPr>
        <p:sp>
          <p:nvSpPr>
            <p:cNvPr id="5" name="Rectangle 4"/>
            <p:cNvSpPr/>
            <p:nvPr/>
          </p:nvSpPr>
          <p:spPr>
            <a:xfrm>
              <a:off x="2462981" y="3411996"/>
              <a:ext cx="7052187" cy="7271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000" dirty="0" smtClean="0">
                  <a:ln w="0"/>
                  <a:cs typeface="B Koodak" panose="00000700000000000000" pitchFamily="2" charset="-78"/>
                </a:rPr>
                <a:t>فرار نیروهای آمریکایی با تحمل تلفات و خسارت</a:t>
              </a:r>
              <a:endParaRPr lang="en-US" sz="30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60518" y="2890684"/>
              <a:ext cx="270964" cy="741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87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82746" y="3013501"/>
            <a:ext cx="342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cs typeface="B Koodak" panose="00000700000000000000" pitchFamily="2" charset="-78"/>
              </a:rPr>
              <a:t>تلاش برای تحقق شعار: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941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75743" y="2440268"/>
            <a:ext cx="2416257" cy="1977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بقایای هواپیمای آمریکا در طوفان شن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طبس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159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15948" y="2521059"/>
            <a:ext cx="25760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جسد سوخته شده </a:t>
            </a:r>
            <a:r>
              <a:rPr lang="fa-IR" sz="2800" dirty="0" err="1">
                <a:cs typeface="B Koodak" panose="00000700000000000000" pitchFamily="2" charset="-78"/>
              </a:rPr>
              <a:t>یك</a:t>
            </a:r>
            <a:r>
              <a:rPr lang="fa-IR" sz="2800" dirty="0">
                <a:cs typeface="B Koodak" panose="00000700000000000000" pitchFamily="2" charset="-78"/>
              </a:rPr>
              <a:t> سرباز </a:t>
            </a:r>
            <a:r>
              <a:rPr lang="fa-IR" sz="2800" dirty="0" err="1">
                <a:cs typeface="B Koodak" panose="00000700000000000000" pitchFamily="2" charset="-78"/>
              </a:rPr>
              <a:t>آمریكایی</a:t>
            </a:r>
            <a:r>
              <a:rPr lang="fa-IR" sz="2800" dirty="0">
                <a:cs typeface="B Koodak" panose="00000700000000000000" pitchFamily="2" charset="-78"/>
              </a:rPr>
              <a:t> در واقعه </a:t>
            </a:r>
            <a:r>
              <a:rPr lang="fa-IR" sz="2800" dirty="0" err="1">
                <a:cs typeface="B Koodak" panose="00000700000000000000" pitchFamily="2" charset="-78"/>
              </a:rPr>
              <a:t>طبس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85883" cy="68501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00915" y="2732560"/>
            <a:ext cx="2576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جسد </a:t>
            </a:r>
            <a:r>
              <a:rPr lang="fa-IR" sz="2800" dirty="0" err="1" smtClean="0">
                <a:cs typeface="B Koodak" panose="00000700000000000000" pitchFamily="2" charset="-78"/>
              </a:rPr>
              <a:t>یك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سرباز </a:t>
            </a:r>
            <a:r>
              <a:rPr lang="fa-IR" sz="2800" dirty="0" err="1">
                <a:cs typeface="B Koodak" panose="00000700000000000000" pitchFamily="2" charset="-78"/>
              </a:rPr>
              <a:t>آمریكایی</a:t>
            </a:r>
            <a:r>
              <a:rPr lang="fa-IR" sz="2800" dirty="0">
                <a:cs typeface="B Koodak" panose="00000700000000000000" pitchFamily="2" charset="-78"/>
              </a:rPr>
              <a:t> در واقعه </a:t>
            </a:r>
            <a:r>
              <a:rPr lang="fa-IR" sz="2800" dirty="0" err="1">
                <a:cs typeface="B Koodak" panose="00000700000000000000" pitchFamily="2" charset="-78"/>
              </a:rPr>
              <a:t>طبس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574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5743" y="2440268"/>
            <a:ext cx="2416257" cy="1977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بقایای بالگرد آمریکا در طوفان شن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طبس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2115" y="723475"/>
            <a:ext cx="2127762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جنگ تحمیلی: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203" y="1537868"/>
            <a:ext cx="1018905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در همان زمانی که کشور ما درگیر آشوب های وسیع ضد انقلاب داخلی بود، دشمنان خارجی انقلاب اسلامی جنگی خانمان سوز را به ملت ایران تحمیل کردند. 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052573"/>
            <a:ext cx="12192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31 شهریور سال 59، صدام، رئیس حکومت بعثی عراق، با فرمان حمله به خرمشهر جنگ علیه ایران را آغاز کرد و بخش هایی از خاک میهن ما را به اشغال خود در آورد.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736" y="5752886"/>
            <a:ext cx="1061452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جنگ تحمیلی سرانجام پس از 8 سال پایداری ملت و ایثار رزمندگان به پایان رسید.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0" y="305339"/>
            <a:ext cx="1238250" cy="3524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6" y="3186512"/>
            <a:ext cx="4572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3"/>
            <a:ext cx="12192000" cy="6986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8579" y="2608451"/>
            <a:ext cx="997482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دو سال بعد از اعلام آتش بس، ایران و عراق برای تبادل </a:t>
            </a:r>
            <a:r>
              <a:rPr lang="fa-IR" sz="3000" dirty="0" err="1" smtClean="0">
                <a:ln w="0"/>
                <a:cs typeface="B Koodak" panose="00000700000000000000" pitchFamily="2" charset="-78"/>
              </a:rPr>
              <a:t>اسرا</a:t>
            </a:r>
            <a:r>
              <a:rPr lang="fa-IR" sz="3000" dirty="0" smtClean="0">
                <a:ln w="0"/>
                <a:cs typeface="B Koodak" panose="00000700000000000000" pitchFamily="2" charset="-78"/>
              </a:rPr>
              <a:t> به توافق رسیدند.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384" y="3935960"/>
            <a:ext cx="1176921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پس از آن آزادگان ایرانی ( رزمندگان دربند) از اسارت رژیم بعثی عراق آزاد شدند و در میان استقبال گرم و باشکوه مردم به میهن اسلامی بازگشتند.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6742" y="588444"/>
            <a:ext cx="1063850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cs typeface="B Koodak" panose="00000700000000000000" pitchFamily="2" charset="-78"/>
              </a:rPr>
              <a:t>صدام به هیچ یک از هدف های خود نرسید و حتی نتوانست یک وجب از خاک عزیز کشور ما را جدا کند. 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0" y="2065772"/>
            <a:ext cx="3810000" cy="47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0" y="3653674"/>
            <a:ext cx="38100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956">
            <a:off x="396906" y="846530"/>
            <a:ext cx="4672651" cy="2169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4680">
            <a:off x="3502901" y="2294349"/>
            <a:ext cx="4387748" cy="226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3773">
            <a:off x="7413470" y="3312127"/>
            <a:ext cx="4318027" cy="22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8" y="0"/>
            <a:ext cx="962526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8099" y="381213"/>
            <a:ext cx="7720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cs typeface="B Koodak" panose="00000700000000000000" pitchFamily="2" charset="-78"/>
              </a:rPr>
              <a:t>سال 64 در جزیره مجنون - 2 ساعت بعد از </a:t>
            </a:r>
            <a:r>
              <a:rPr lang="fa-IR" sz="2800" dirty="0" err="1" smtClean="0">
                <a:cs typeface="B Koodak" panose="00000700000000000000" pitchFamily="2" charset="-78"/>
              </a:rPr>
              <a:t>حملۀ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شیمیایی عراق</a:t>
            </a:r>
          </a:p>
        </p:txBody>
      </p: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-2"/>
            <a:ext cx="8890000" cy="6891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548735" cy="68910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8734" y="3223603"/>
            <a:ext cx="2643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صدام حسین، رهبر رژیم بعثی عراق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718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44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68448" y="2519764"/>
            <a:ext cx="3023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مقر فرماندهی ارتش عراق در یکی از منازل اشغال شده پیش از آزادسازی خرمشهر</a:t>
            </a:r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723038"/>
            <a:ext cx="12192000" cy="7059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900" dirty="0" smtClean="0">
                <a:ln w="0"/>
                <a:cs typeface="B Koodak" panose="00000700000000000000" pitchFamily="2" charset="-78"/>
              </a:rPr>
              <a:t>فرمان امام خمینی به دولت موقت: ادارۀ امور کشور، اقدامات لازم برای تأسیس نظام سیاسی جدید</a:t>
            </a:r>
            <a:endParaRPr lang="en-US" sz="29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6644" y="1919677"/>
            <a:ext cx="4252451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همه پرسی تعیین نظام سیاسی: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26160" y="98074"/>
            <a:ext cx="5539680" cy="1694415"/>
            <a:chOff x="3326160" y="98074"/>
            <a:chExt cx="5539680" cy="16944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160" y="98074"/>
              <a:ext cx="5539680" cy="169441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098498" y="716488"/>
              <a:ext cx="39950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>
                  <a:ln w="0"/>
                  <a:cs typeface="B Koodak" panose="00000700000000000000" pitchFamily="2" charset="-78"/>
                </a:rPr>
                <a:t>برپایی نظام جمهوری اسلامی</a:t>
              </a:r>
              <a:endParaRPr lang="en-US" sz="3200" dirty="0">
                <a:ln w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03787" y="3647586"/>
            <a:ext cx="105844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cs typeface="B Koodak" panose="00000700000000000000" pitchFamily="2" charset="-78"/>
              </a:rPr>
              <a:t>حضور مردم ایران به پای صندوق های رأی در روزهای 10 و 11 فروردین 58 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4689526"/>
            <a:ext cx="12069095" cy="839256"/>
            <a:chOff x="0" y="4689526"/>
            <a:chExt cx="12069095" cy="839256"/>
          </a:xfrm>
        </p:grpSpPr>
        <p:sp>
          <p:nvSpPr>
            <p:cNvPr id="24" name="Rectangle 23"/>
            <p:cNvSpPr/>
            <p:nvPr/>
          </p:nvSpPr>
          <p:spPr>
            <a:xfrm>
              <a:off x="4272114" y="4697785"/>
              <a:ext cx="779698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انتخاب از میان دو </a:t>
              </a:r>
              <a:r>
                <a:rPr lang="fa-IR" sz="3200" dirty="0" err="1" smtClean="0">
                  <a:ln w="0"/>
                  <a:cs typeface="B Koodak" panose="00000700000000000000" pitchFamily="2" charset="-78"/>
                </a:rPr>
                <a:t>گزینۀ</a:t>
              </a:r>
              <a:r>
                <a:rPr lang="fa-IR" sz="3200" dirty="0" smtClean="0">
                  <a:ln w="0"/>
                  <a:cs typeface="B Koodak" panose="00000700000000000000" pitchFamily="2" charset="-78"/>
                </a:rPr>
                <a:t> « جمهوری اسلامی: آری یا خیر» 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4689526"/>
              <a:ext cx="36305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98/2 درصد رأی مثبت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088" y="5105025"/>
              <a:ext cx="952500" cy="23812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5813727"/>
            <a:ext cx="12069095" cy="836106"/>
            <a:chOff x="0" y="5813727"/>
            <a:chExt cx="12069095" cy="836106"/>
          </a:xfrm>
        </p:grpSpPr>
        <p:sp>
          <p:nvSpPr>
            <p:cNvPr id="28" name="Rectangle 27"/>
            <p:cNvSpPr/>
            <p:nvPr/>
          </p:nvSpPr>
          <p:spPr>
            <a:xfrm>
              <a:off x="7371734" y="5813727"/>
              <a:ext cx="469736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اعلام نتیجه در روز 12 فروردین 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133" y="6202497"/>
              <a:ext cx="952500" cy="2381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5818836"/>
              <a:ext cx="66101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نامگذاری این روز به عنوان روز جمهوری اسلامی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1402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91535" y="2521057"/>
            <a:ext cx="3092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عکس یادگاری سربازان عراقی در خرمشهر پیش از آزادی</a:t>
            </a: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1421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4216" y="2736502"/>
            <a:ext cx="3377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 نبرد برای آزادسازی خرمشهر در </a:t>
            </a:r>
            <a:r>
              <a:rPr lang="fa-IR" sz="2800" dirty="0" err="1" smtClean="0">
                <a:cs typeface="B Koodak" panose="00000700000000000000" pitchFamily="2" charset="-78"/>
              </a:rPr>
              <a:t>کوت</a:t>
            </a:r>
            <a:r>
              <a:rPr lang="fa-IR" sz="2800" dirty="0" smtClean="0">
                <a:cs typeface="B Koodak" panose="00000700000000000000" pitchFamily="2" charset="-78"/>
              </a:rPr>
              <a:t> شیخ، کانال ساحل شرقی </a:t>
            </a:r>
            <a:r>
              <a:rPr lang="fa-IR" sz="2800" dirty="0" err="1" smtClean="0">
                <a:cs typeface="B Koodak" panose="00000700000000000000" pitchFamily="2" charset="-78"/>
              </a:rPr>
              <a:t>کارون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918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1081" y="2951946"/>
            <a:ext cx="3580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نبرد در </a:t>
            </a:r>
            <a:r>
              <a:rPr lang="fa-IR" sz="2800" dirty="0" err="1">
                <a:cs typeface="B Koodak" panose="00000700000000000000" pitchFamily="2" charset="-78"/>
              </a:rPr>
              <a:t>کوت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شیخ.خرمشهر</a:t>
            </a:r>
            <a:endParaRPr lang="fa-IR" sz="2800" dirty="0" smtClean="0">
              <a:cs typeface="B Koodak" panose="00000700000000000000" pitchFamily="2" charset="-78"/>
            </a:endParaRPr>
          </a:p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 اسفند 1360 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14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18952" y="2736502"/>
            <a:ext cx="2973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سردار </a:t>
            </a:r>
            <a:r>
              <a:rPr lang="fa-IR" sz="2800" dirty="0" err="1">
                <a:cs typeface="B Koodak" panose="00000700000000000000" pitchFamily="2" charset="-78"/>
              </a:rPr>
              <a:t>شهيد</a:t>
            </a:r>
            <a:r>
              <a:rPr lang="fa-IR" sz="2800" dirty="0">
                <a:cs typeface="B Koodak" panose="00000700000000000000" pitchFamily="2" charset="-78"/>
              </a:rPr>
              <a:t> «</a:t>
            </a:r>
            <a:r>
              <a:rPr lang="fa-IR" sz="2800" dirty="0" err="1">
                <a:cs typeface="B Koodak" panose="00000700000000000000" pitchFamily="2" charset="-78"/>
              </a:rPr>
              <a:t>محمدجهان</a:t>
            </a:r>
            <a:r>
              <a:rPr lang="fa-IR" sz="2800" dirty="0">
                <a:cs typeface="B Koodak" panose="00000700000000000000" pitchFamily="2" charset="-78"/>
              </a:rPr>
              <a:t> آرا» </a:t>
            </a:r>
            <a:r>
              <a:rPr lang="fa-IR" sz="2800" dirty="0" smtClean="0">
                <a:cs typeface="B Koodak" panose="00000700000000000000" pitchFamily="2" charset="-78"/>
              </a:rPr>
              <a:t>فرمانده </a:t>
            </a:r>
            <a:r>
              <a:rPr lang="fa-IR" sz="2800" dirty="0">
                <a:cs typeface="B Koodak" panose="00000700000000000000" pitchFamily="2" charset="-78"/>
              </a:rPr>
              <a:t>سپاه خرمشهر</a:t>
            </a: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3844" cy="6970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18952" y="3223603"/>
            <a:ext cx="2973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جشن آزادی خرمشهر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8616" cy="6871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93705" y="2743296"/>
            <a:ext cx="25982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حضور رهبر معظم انقلاب در جبهه های جنگ با عراق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8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1038225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41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4100" y="2951946"/>
            <a:ext cx="224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بازگشت آزادگان به میهن اسلامی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233362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1363" y="356626"/>
            <a:ext cx="8814217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53402E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رحلت امام خمینی و انتخاب حضرت آیت الله خامنه ای به رهبری: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93" y="1061322"/>
            <a:ext cx="116473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امام خمینی پس از عمری مجاهدت علمی و مبارزه برای تعالی اسلام و سربلندی ایران اسلامی، سرانجام </a:t>
            </a:r>
            <a:r>
              <a:rPr lang="fa-IR" sz="3200" dirty="0" smtClean="0">
                <a:cs typeface="B Koodak" panose="00000700000000000000" pitchFamily="2" charset="-78"/>
              </a:rPr>
              <a:t>در شامگاه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13 خرداد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1368 </a:t>
            </a:r>
            <a:r>
              <a:rPr lang="fa-IR" sz="3200" dirty="0">
                <a:cs typeface="B Koodak" panose="00000700000000000000" pitchFamily="2" charset="-78"/>
              </a:rPr>
              <a:t>در تهران </a:t>
            </a:r>
            <a:r>
              <a:rPr lang="fa-IR" sz="3200" dirty="0" smtClean="0">
                <a:cs typeface="B Koodak" panose="00000700000000000000" pitchFamily="2" charset="-78"/>
              </a:rPr>
              <a:t>درگذشت</a:t>
            </a:r>
            <a:r>
              <a:rPr lang="fa-IR" dirty="0"/>
              <a:t>.</a:t>
            </a:r>
            <a:endParaRPr lang="en-US" sz="3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99942"/>
            <a:ext cx="12201993" cy="74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100" dirty="0">
                <a:cs typeface="B Koodak" panose="00000700000000000000" pitchFamily="2" charset="-78"/>
              </a:rPr>
              <a:t>پیکر او را میلیونها عزادار پس از یک تشییع </a:t>
            </a:r>
            <a:r>
              <a:rPr lang="fa-IR" sz="3100" dirty="0" smtClean="0">
                <a:cs typeface="B Koodak" panose="00000700000000000000" pitchFamily="2" charset="-78"/>
              </a:rPr>
              <a:t>بی نظیر </a:t>
            </a:r>
            <a:r>
              <a:rPr lang="fa-IR" sz="3100" dirty="0">
                <a:cs typeface="B Koodak" panose="00000700000000000000" pitchFamily="2" charset="-78"/>
              </a:rPr>
              <a:t>تاریخی در بهشت زهرا به خاک سپردند. 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-9993" y="4317184"/>
            <a:ext cx="12201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عظیمترین </a:t>
            </a:r>
            <a:r>
              <a:rPr lang="fa-IR" sz="3200" dirty="0" err="1" smtClean="0">
                <a:cs typeface="B Koodak" panose="00000700000000000000" pitchFamily="2" charset="-78"/>
              </a:rPr>
              <a:t>ثمرۀ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>
                <a:cs typeface="B Koodak" panose="00000700000000000000" pitchFamily="2" charset="-78"/>
              </a:rPr>
              <a:t>زندگی ایشان، رهبری انقلاب بزرگی بود که به قول آیت </a:t>
            </a:r>
            <a:r>
              <a:rPr lang="fa-IR" sz="3200" dirty="0" smtClean="0">
                <a:cs typeface="B Koodak" panose="00000700000000000000" pitchFamily="2" charset="-78"/>
              </a:rPr>
              <a:t>الله خامنه ای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«این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انقلاب در هیچ کجای جهان بی نام او شناخته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نیست.»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42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4204" y="2951946"/>
            <a:ext cx="3037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مردم در رحلت امام خمینی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06047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54204" y="2951946"/>
            <a:ext cx="30377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مردم در رحلت امام خمینی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03312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63432" y="2413337"/>
            <a:ext cx="242856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شرکت امام خمینی در همه پرسی تعیین نظام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1" y="0"/>
            <a:ext cx="978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37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54204" y="2951946"/>
            <a:ext cx="3037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محل دفن امام خمینی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8557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18556" y="2951946"/>
            <a:ext cx="2373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مردم در رحلت امام خمینی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650" y="999417"/>
            <a:ext cx="108428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یک روز پس از </a:t>
            </a:r>
            <a:r>
              <a:rPr lang="fa-IR" sz="3200" dirty="0" err="1">
                <a:cs typeface="B Koodak" panose="00000700000000000000" pitchFamily="2" charset="-78"/>
              </a:rPr>
              <a:t>ارتحال</a:t>
            </a:r>
            <a:r>
              <a:rPr lang="fa-IR" sz="3200" dirty="0">
                <a:cs typeface="B Koodak" panose="00000700000000000000" pitchFamily="2" charset="-78"/>
              </a:rPr>
              <a:t> امام، مجلس </a:t>
            </a:r>
            <a:r>
              <a:rPr lang="fa-IR" sz="3200" dirty="0" err="1">
                <a:cs typeface="B Koodak" panose="00000700000000000000" pitchFamily="2" charset="-78"/>
              </a:rPr>
              <a:t>خبرگان</a:t>
            </a:r>
            <a:r>
              <a:rPr lang="fa-IR" sz="3200" dirty="0">
                <a:cs typeface="B Koodak" panose="00000700000000000000" pitchFamily="2" charset="-78"/>
              </a:rPr>
              <a:t> رهبری آیت </a:t>
            </a:r>
            <a:r>
              <a:rPr lang="fa-IR" sz="3200" dirty="0" smtClean="0">
                <a:cs typeface="B Koodak" panose="00000700000000000000" pitchFamily="2" charset="-78"/>
              </a:rPr>
              <a:t>الله خامنه ای </a:t>
            </a:r>
            <a:r>
              <a:rPr lang="fa-IR" sz="3200" dirty="0">
                <a:cs typeface="B Koodak" panose="00000700000000000000" pitchFamily="2" charset="-78"/>
              </a:rPr>
              <a:t>را به رهبری انقلاب </a:t>
            </a:r>
            <a:r>
              <a:rPr lang="fa-IR" sz="3200" dirty="0" smtClean="0">
                <a:cs typeface="B Koodak" panose="00000700000000000000" pitchFamily="2" charset="-78"/>
              </a:rPr>
              <a:t>برگزید.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269" y="3608523"/>
            <a:ext cx="1133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آیت الله خامنه ای </a:t>
            </a:r>
            <a:r>
              <a:rPr lang="fa-IR" sz="3200" dirty="0">
                <a:cs typeface="B Koodak" panose="00000700000000000000" pitchFamily="2" charset="-78"/>
              </a:rPr>
              <a:t>همواره بر حفظ و تداوم آرمانهای انقلاب اسلامی و راه امام خمینی تأکید داشتند و در این زمینه گامهای مؤثری برداشته </a:t>
            </a:r>
            <a:r>
              <a:rPr lang="fa-IR" sz="3200" dirty="0" err="1" smtClean="0">
                <a:cs typeface="B Koodak" panose="00000700000000000000" pitchFamily="2" charset="-78"/>
              </a:rPr>
              <a:t>اند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42" y="2686408"/>
            <a:ext cx="42291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35" y="-1"/>
            <a:ext cx="8719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8675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38675" y="2305614"/>
            <a:ext cx="25533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جلسۀ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خبرگان</a:t>
            </a:r>
            <a:r>
              <a:rPr lang="fa-IR" sz="2800" dirty="0" smtClean="0">
                <a:cs typeface="B Koodak" panose="00000700000000000000" pitchFamily="2" charset="-78"/>
              </a:rPr>
              <a:t> رهبری به ریاست آیت الله هاشمی رفسنجانی برای انتخاب رهبر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79"/>
            <a:ext cx="9173980" cy="63408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73980" y="2305614"/>
            <a:ext cx="3018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قرائت </a:t>
            </a:r>
            <a:r>
              <a:rPr lang="fa-IR" sz="2800" dirty="0" err="1" smtClean="0">
                <a:cs typeface="B Koodak" panose="00000700000000000000" pitchFamily="2" charset="-78"/>
              </a:rPr>
              <a:t>وصیت</a:t>
            </a:r>
            <a:r>
              <a:rPr lang="fa-IR" sz="2800" dirty="0" smtClean="0">
                <a:cs typeface="B Koodak" panose="00000700000000000000" pitchFamily="2" charset="-78"/>
              </a:rPr>
              <a:t> نامۀ امام توسط حضرت آیت الله خامنه ای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52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55" y="-1"/>
            <a:ext cx="992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480226" y="1203774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5192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19254" y="2265853"/>
            <a:ext cx="3672746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حضور مردم در همه پرسی تعیین نظام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18844" y="2736502"/>
            <a:ext cx="264979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cs typeface="B Koodak" panose="00000700000000000000" pitchFamily="2" charset="-78"/>
              </a:rPr>
              <a:t>حضور مردم در همه پرسی تعیین نظام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756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04886" y="3086598"/>
            <a:ext cx="2649794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err="1" smtClean="0">
                <a:ln w="0"/>
                <a:cs typeface="B Koodak" panose="00000700000000000000" pitchFamily="2" charset="-78"/>
              </a:rPr>
              <a:t>برگۀ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ln w="0"/>
                <a:cs typeface="B Koodak" panose="00000700000000000000" pitchFamily="2" charset="-78"/>
              </a:rPr>
              <a:t>تعرفۀ</a:t>
            </a:r>
            <a:r>
              <a:rPr lang="fa-IR" sz="2800" dirty="0" smtClean="0">
                <a:ln w="0"/>
                <a:cs typeface="B Koodak" panose="00000700000000000000" pitchFamily="2" charset="-78"/>
              </a:rPr>
              <a:t> رأی 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03" y="0"/>
            <a:ext cx="489857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8" y="-1430"/>
            <a:ext cx="4950104" cy="68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16 مطالعات اجتماعی نهم ایران در دوران پس از پیروزی انقلاب اسلامی</Template>
  <TotalTime>0</TotalTime>
  <Words>1083</Words>
  <Application>Microsoft Office PowerPoint</Application>
  <PresentationFormat>Widescreen</PresentationFormat>
  <Paragraphs>97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B Majid Shadow</vt:lpstr>
      <vt:lpstr>Calibri</vt:lpstr>
      <vt:lpstr>Arial</vt:lpstr>
      <vt:lpstr>Times New Roman</vt:lpstr>
      <vt:lpstr>Calibri Light</vt:lpstr>
      <vt:lpstr>B Koodak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2020-02-08T09:20:07Z</dcterms:created>
  <dcterms:modified xsi:type="dcterms:W3CDTF">2020-02-08T09:20:21Z</dcterms:modified>
</cp:coreProperties>
</file>