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9"/>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5" r:id="rId19"/>
    <p:sldId id="312" r:id="rId20"/>
    <p:sldId id="276" r:id="rId21"/>
    <p:sldId id="277" r:id="rId22"/>
    <p:sldId id="278" r:id="rId23"/>
    <p:sldId id="279" r:id="rId24"/>
    <p:sldId id="280" r:id="rId25"/>
    <p:sldId id="281" r:id="rId26"/>
    <p:sldId id="296" r:id="rId27"/>
    <p:sldId id="282" r:id="rId28"/>
    <p:sldId id="283" r:id="rId29"/>
    <p:sldId id="284" r:id="rId30"/>
    <p:sldId id="285" r:id="rId31"/>
    <p:sldId id="286" r:id="rId32"/>
    <p:sldId id="289" r:id="rId33"/>
    <p:sldId id="287" r:id="rId34"/>
    <p:sldId id="288" r:id="rId35"/>
    <p:sldId id="290" r:id="rId36"/>
    <p:sldId id="297" r:id="rId37"/>
    <p:sldId id="298" r:id="rId38"/>
    <p:sldId id="299" r:id="rId39"/>
    <p:sldId id="300" r:id="rId40"/>
    <p:sldId id="313" r:id="rId41"/>
    <p:sldId id="314" r:id="rId42"/>
    <p:sldId id="291" r:id="rId43"/>
    <p:sldId id="292" r:id="rId44"/>
    <p:sldId id="293" r:id="rId45"/>
    <p:sldId id="294" r:id="rId46"/>
    <p:sldId id="295" r:id="rId47"/>
    <p:sldId id="301" r:id="rId48"/>
    <p:sldId id="302" r:id="rId49"/>
    <p:sldId id="303" r:id="rId50"/>
    <p:sldId id="304" r:id="rId51"/>
    <p:sldId id="305" r:id="rId52"/>
    <p:sldId id="306" r:id="rId53"/>
    <p:sldId id="307" r:id="rId54"/>
    <p:sldId id="309" r:id="rId55"/>
    <p:sldId id="308" r:id="rId56"/>
    <p:sldId id="310" r:id="rId57"/>
    <p:sldId id="31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8" y="3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7C52DD-31DA-4B9E-97A8-8F5EA382F21C}" type="datetimeFigureOut">
              <a:rPr lang="en-US" smtClean="0"/>
              <a:pPr/>
              <a:t>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AC76C-4066-4F1B-9DC0-6BECACB09F49}" type="slidenum">
              <a:rPr lang="en-US" smtClean="0"/>
              <a:pPr/>
              <a:t>‹#›</a:t>
            </a:fld>
            <a:endParaRPr lang="en-US"/>
          </a:p>
        </p:txBody>
      </p:sp>
    </p:spTree>
    <p:extLst>
      <p:ext uri="{BB962C8B-B14F-4D97-AF65-F5344CB8AC3E}">
        <p14:creationId xmlns:p14="http://schemas.microsoft.com/office/powerpoint/2010/main" val="3521241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AC76C-4066-4F1B-9DC0-6BECACB09F49}" type="slidenum">
              <a:rPr lang="en-US" smtClean="0"/>
              <a:pPr/>
              <a:t>5</a:t>
            </a:fld>
            <a:endParaRPr lang="en-US"/>
          </a:p>
        </p:txBody>
      </p:sp>
    </p:spTree>
    <p:extLst>
      <p:ext uri="{BB962C8B-B14F-4D97-AF65-F5344CB8AC3E}">
        <p14:creationId xmlns:p14="http://schemas.microsoft.com/office/powerpoint/2010/main" val="372912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A7AFA3-71AC-4F34-8F3A-C10DB9B6F904}"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
        <p:nvSpPr>
          <p:cNvPr id="26" name="Rectangle 25"/>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9272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813-5A5C-4037-9615-89CFC06ED90D}"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24646046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813-5A5C-4037-9615-89CFC06ED90D}"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64847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813-5A5C-4037-9615-89CFC06ED90D}"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187246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813-5A5C-4037-9615-89CFC06ED90D}"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90363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11813-5A5C-4037-9615-89CFC06ED90D}"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2233325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7ECFC0-1924-419D-9787-58B10A2FF2AB}"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320441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907DB3-340E-4CC4-B57A-DA60B2A22014}"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386046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2E1867-8379-44C4-9979-E1CC8EEA5801}"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234886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344AE-4769-40B4-A2BB-9A63762F1E4A}" type="datetime1">
              <a:rPr lang="en-US" smtClean="0"/>
              <a:pPr/>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82004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9AAA4A-A5F7-4175-B3B8-8AB29E9EE723}" type="datetime1">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1325234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D07B11-A271-4A66-8E7A-6D27447EABF8}" type="datetime1">
              <a:rPr lang="en-US" smtClean="0"/>
              <a:pPr/>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312857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5D3A8-B3D9-4F23-90AD-24F58DBBFAA1}" type="datetime1">
              <a:rPr lang="en-US" smtClean="0"/>
              <a:pPr/>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163619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79BEA-36F2-415A-AD12-A8345A5E108B}" type="datetime1">
              <a:rPr lang="en-US" smtClean="0"/>
              <a:pPr/>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95089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078E3-074F-44CC-A2EB-786945AFA431}" type="datetime1">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18842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8D10ED-BBDD-40AE-B799-EBD8B432C09A}" type="datetime1">
              <a:rPr lang="en-US" smtClean="0"/>
              <a:pPr/>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A33C7-6B4A-44E4-950A-D3A11CAFEA6B}" type="slidenum">
              <a:rPr lang="en-US" smtClean="0"/>
              <a:pPr/>
              <a:t>‹#›</a:t>
            </a:fld>
            <a:endParaRPr lang="en-US"/>
          </a:p>
        </p:txBody>
      </p:sp>
    </p:spTree>
    <p:extLst>
      <p:ext uri="{BB962C8B-B14F-4D97-AF65-F5344CB8AC3E}">
        <p14:creationId xmlns:p14="http://schemas.microsoft.com/office/powerpoint/2010/main" val="84706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D11813-5A5C-4037-9615-89CFC06ED90D}" type="datetime1">
              <a:rPr lang="en-US" smtClean="0"/>
              <a:pPr/>
              <a:t>1/7/2018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E8A33C7-6B4A-44E4-950A-D3A11CAFEA6B}" type="slidenum">
              <a:rPr lang="en-US" smtClean="0"/>
              <a:pPr/>
              <a:t>‹#›</a:t>
            </a:fld>
            <a:endParaRPr lang="en-US"/>
          </a:p>
        </p:txBody>
      </p:sp>
      <p:sp>
        <p:nvSpPr>
          <p:cNvPr id="18" name="Rectangle 17"/>
          <p:cNvSpPr/>
          <p:nvPr userDrawn="1"/>
        </p:nvSpPr>
        <p:spPr>
          <a:xfrm>
            <a:off x="-200949" y="-14288"/>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3431232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fa.wikipedia.org/wiki/%D9%82%D8%A7%D8%AC%D8%A7%D8%B1%DB%8C%D9%87" TargetMode="External"/><Relationship Id="rId3" Type="http://schemas.openxmlformats.org/officeDocument/2006/relationships/hyperlink" Target="http://fa.wikipedia.org/wiki/%D9%84%D8%A7%D8%B1" TargetMode="External"/><Relationship Id="rId7" Type="http://schemas.openxmlformats.org/officeDocument/2006/relationships/hyperlink" Target="http://fa.wikipedia.org/wiki/%D8%B5%D9%81%D9%88%DB%8C%D9%87" TargetMode="External"/><Relationship Id="rId2" Type="http://schemas.openxmlformats.org/officeDocument/2006/relationships/hyperlink" Target="http://fa.wikipedia.org/wiki/%D8%A8%D8%A7%D8%B2%D8%A7%D8%B1_%D9%82%DB%8C%D8%B5%D8%B1%DB%8C%D9%87" TargetMode="External"/><Relationship Id="rId1" Type="http://schemas.openxmlformats.org/officeDocument/2006/relationships/slideLayout" Target="../slideLayouts/slideLayout7.xml"/><Relationship Id="rId6" Type="http://schemas.openxmlformats.org/officeDocument/2006/relationships/hyperlink" Target="http://fa.wikipedia.org/wiki/%D8%A8%D8%A7%D8%B2%D8%A7%D8%B1" TargetMode="External"/><Relationship Id="rId5" Type="http://schemas.openxmlformats.org/officeDocument/2006/relationships/hyperlink" Target="http://fa.wikipedia.org/wiki/%D8%A7%DB%8C%D8%B1%D8%A7%D9%86" TargetMode="External"/><Relationship Id="rId4" Type="http://schemas.openxmlformats.org/officeDocument/2006/relationships/hyperlink" Target="http://fa.wikipedia.org/wiki/%D8%A7%D8%B3%D8%AA%D8%A7%D9%86_%D9%81%D8%A7%D8%B1%D8%B3"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fa.wikipedia.org/wiki/%D8%A2%D8%B1%D8%A7%D9%85%DA%AF%D8%A7%D9%87_%D9%85%D8%B4%D8%AA%D8%A7%D9%82%E2%80%8C%D8%B9%D9%84%DB%8C%E2%80%8C%D8%B4%D8%A7%D9%87" TargetMode="External"/><Relationship Id="rId2" Type="http://schemas.openxmlformats.org/officeDocument/2006/relationships/hyperlink" Target="http://fa.wikipedia.org/wiki/%D8%B1%D8%A7%D8%B3%D8%AA%D9%87_%D8%A8%D8%A7%D8%B2%D8%A7%D8%B1" TargetMode="Externa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fa.wikipedia.org/wiki/%DA%A9%D8%B1%D9%85%D8%A7%D9%86"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fa.wikipedia.org/wiki/%D8%AA%D8%A8%D8%B1%DB%8C%D8%B2" TargetMode="External"/><Relationship Id="rId3" Type="http://schemas.openxmlformats.org/officeDocument/2006/relationships/hyperlink" Target="http://fa.wikipedia.org/wiki/%D8%A7%DB%8C%D8%B1%D8%A7%D9%86" TargetMode="External"/><Relationship Id="rId7" Type="http://schemas.openxmlformats.org/officeDocument/2006/relationships/hyperlink" Target="http://fa.wikipedia.org/wiki/%DA%A9%D8%A7%D8%B1%D9%88%D8%A7%D9%86%D8%B3%D8%B1%D8%A7" TargetMode="External"/><Relationship Id="rId2" Type="http://schemas.openxmlformats.org/officeDocument/2006/relationships/hyperlink" Target="http://fa.wikipedia.org/wiki/%D8%A8%D8%A7%D8%B2%D8%A7%D8%B1" TargetMode="External"/><Relationship Id="rId1" Type="http://schemas.openxmlformats.org/officeDocument/2006/relationships/slideLayout" Target="../slideLayouts/slideLayout7.xml"/><Relationship Id="rId6" Type="http://schemas.openxmlformats.org/officeDocument/2006/relationships/hyperlink" Target="http://fa.wikipedia.org/wiki/%D8%B3%D8%B1%D8%A7" TargetMode="External"/><Relationship Id="rId11" Type="http://schemas.openxmlformats.org/officeDocument/2006/relationships/hyperlink" Target="http://fa.wikipedia.org/wiki/%D8%A7%D8%B1%D9%88%D9%BE%D8%A7" TargetMode="External"/><Relationship Id="rId5" Type="http://schemas.openxmlformats.org/officeDocument/2006/relationships/hyperlink" Target="http://fa.wikipedia.org/wiki/%D9%85%DB%8C%D8%B1%D8%A7%D8%AB_%D8%AC%D9%87%D8%A7%D9%86%DB%8C_%DB%8C%D9%88%D9%86%D8%B3%DA%A9%D9%88" TargetMode="External"/><Relationship Id="rId10" Type="http://schemas.openxmlformats.org/officeDocument/2006/relationships/hyperlink" Target="http://fa.wikipedia.org/wiki/%D8%A2%D9%81%D8%B1%DB%8C%D9%82%D8%A7" TargetMode="External"/><Relationship Id="rId4" Type="http://schemas.openxmlformats.org/officeDocument/2006/relationships/hyperlink" Target="http://fa.wikipedia.org/wiki/%D8%A2%D8%B3%DB%8C%D8%A7" TargetMode="External"/><Relationship Id="rId9" Type="http://schemas.openxmlformats.org/officeDocument/2006/relationships/hyperlink" Target="http://fa.wikipedia.org/wiki/%D8%AC%D8%A7%D8%AF%D9%87_%D8%A7%D8%A8%D8%B1%DB%8C%D8%B4%D9%85"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file:///C:\Users\zigorat\Desktop\&#216;&#168;&#216;&#167;&#216;&#178;&#216;&#167;&#216;&#177;\&#216;&#168;&#216;&#167;&#216;&#178;&#216;&#167;&#216;&#177;_&#216;&#170;&#216;&#168;&#216;&#177;&#219;&#140;&#216;&#178;.html" TargetMode="External"/><Relationship Id="rId2" Type="http://schemas.openxmlformats.org/officeDocument/2006/relationships/hyperlink" Target="http://fa.wikipedia.org/wiki/%D9%85%D8%B3%D8%AC%D8%AF_%D8%AC%D8%A7%D9%85%D8%B9_%D8%AA%D8%A8%D8%B1%DB%8C%D8%B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2057400" y="2286000"/>
            <a:ext cx="4982454"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4800" b="1" i="0" u="none" strike="noStrike" cap="none" normalizeH="0" baseline="0" dirty="0" smtClean="0">
                <a:ln>
                  <a:noFill/>
                </a:ln>
                <a:solidFill>
                  <a:schemeClr val="tx1"/>
                </a:solidFill>
                <a:effectLst/>
                <a:latin typeface="Arial" pitchFamily="34" charset="0"/>
                <a:ea typeface="Arial Unicode MS" pitchFamily="34" charset="-128"/>
                <a:cs typeface="Arial" pitchFamily="34" charset="0"/>
              </a:rPr>
              <a:t>بسمه الله الرحمن الرحیم</a:t>
            </a:r>
            <a:endParaRPr kumimoji="0" lang="en-US" sz="48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CE8A33C7-6B4A-44E4-950A-D3A11CAFEA6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10</a:t>
            </a:fld>
            <a:endParaRPr lang="en-US"/>
          </a:p>
        </p:txBody>
      </p:sp>
      <p:sp>
        <p:nvSpPr>
          <p:cNvPr id="123905" name="Rectangle 1"/>
          <p:cNvSpPr>
            <a:spLocks noChangeArrowheads="1"/>
          </p:cNvSpPr>
          <p:nvPr/>
        </p:nvSpPr>
        <p:spPr bwMode="auto">
          <a:xfrm>
            <a:off x="228600" y="304800"/>
            <a:ext cx="8610600" cy="16466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92725" algn="l"/>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5292725" algn="l"/>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2-رسته</a:t>
            </a:r>
            <a:r>
              <a:rPr lang="fa-IR" dirty="0">
                <a:latin typeface="Calibri" pitchFamily="34" charset="0"/>
                <a:ea typeface="Calibri" pitchFamily="34" charset="0"/>
                <a:cs typeface="Arial" pitchFamily="34" charset="0"/>
              </a:rPr>
              <a:t>:</a:t>
            </a: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به معنی صنف است و در بخشهای مختلف راسته اصلی قرار می گرفته مثل رسته گیوه فروشها مسگرها و غیره این عنصر محیطی ازاد برای خریدار بوده که با مراجعه به رسته مخصوص جنس خوب را خریداری می کرده است رسته ها معمولا روبروی هم نیست و سعی می شود تا برای بوجود نیاوردن شلوغی به صورت چهار راه ساخته نشود.رسته هایی مثل رسته مسگرها را به خاطر سر و صدای ان دور از مشاغل دیگر می ساختند .رسته های معروف در کرمان اصفهان و سایر شهرها ساخته شده است</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Rectangle 2"/>
          <p:cNvSpPr>
            <a:spLocks noChangeArrowheads="1"/>
          </p:cNvSpPr>
          <p:nvPr/>
        </p:nvSpPr>
        <p:spPr bwMode="auto">
          <a:xfrm>
            <a:off x="457200" y="2362200"/>
            <a:ext cx="8382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3-دالان:فرق دالان با رسته در این است که در دالان در کنار جنسهای مشابه جنسهای مختلفی نیز وجود داشته </a:t>
            </a:r>
          </a:p>
          <a:p>
            <a:pPr marL="0" marR="0" lvl="0" indent="0" algn="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است سه دالان ملک در تهران از دالان های معروف هستند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4)سرا یا خان:همان تجارت خانه بوده است.نمونه جنس از انجا تحویل گرفته شده و در جاهای مختلف پخش می شده است.تقریبا در تمامی شهرهای ایران سراهای زیبایی وجود دارند .از سراهای بزرگ و مشهور سرای گنجعلی خان کرمان و سرای وزیر قزوین در حد نفاست است که باز هم متاسفانه گنبد عظیم دومی را فرو ریخته اند</a:t>
            </a:r>
            <a:r>
              <a:rPr kumimoji="0" lang="en-US"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2"/>
          <p:cNvSpPr>
            <a:spLocks noChangeArrowheads="1"/>
          </p:cNvSpPr>
          <p:nvPr/>
        </p:nvSpPr>
        <p:spPr bwMode="auto">
          <a:xfrm>
            <a:off x="533400" y="4419600"/>
            <a:ext cx="8305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5-خانبار یا کالنبار:محل انبار و کار روی جنس بوده است.جنسی که به وسیله چهار پایان حمل می شده نمی بایست وارد بازار شود(حتی بوسیله چرخ و زنبه و گاری)لذا اجناس از راهی موازی بازار بنام پس کوچه یا پشت کوچه در خانبارها خالی می شده .خانبارها محوطه بزرگی در پشت سراها بوده و در انجا چند کارگاه دستی کوچک و انبار قرار داشته است مثل کارگاه بسته بندی و یا اینکه عناصر مختلف یک جنس مثل گیوه که شامل رویه گیوه و تخت گیوه می شد در انجا جمع شده روی ان کار می کردند و بعدا به سرا برده می شده است. در پشت سرایی در قزوین و همینطور سرای گنجعلی خان کرمان هنوز خانبارهای ان باقی مانده است</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11</a:t>
            </a:fld>
            <a:endParaRPr lang="en-US"/>
          </a:p>
        </p:txBody>
      </p:sp>
      <p:sp>
        <p:nvSpPr>
          <p:cNvPr id="9" name="Rectangle 8"/>
          <p:cNvSpPr/>
          <p:nvPr/>
        </p:nvSpPr>
        <p:spPr>
          <a:xfrm>
            <a:off x="762000" y="381000"/>
            <a:ext cx="7620000" cy="5078313"/>
          </a:xfrm>
          <a:prstGeom prst="rect">
            <a:avLst/>
          </a:prstGeom>
        </p:spPr>
        <p:txBody>
          <a:bodyPr wrap="square">
            <a:spAutoFit/>
          </a:bodyPr>
          <a:lstStyle/>
          <a:p>
            <a:pPr algn="r"/>
            <a:r>
              <a:rPr lang="fa-IR" b="1" dirty="0" smtClean="0"/>
              <a:t>تيمچه:</a:t>
            </a:r>
          </a:p>
          <a:p>
            <a:pPr algn="r"/>
            <a:r>
              <a:rPr lang="fa-IR" dirty="0" smtClean="0"/>
              <a:t>در بازار اصفهان و ساير شهرهاي سنتي ايران به فضاهاي سرپوشيده‏ي وسيعي که داراي ساختمان دو طبقه و گاهي سه طبقه مي‏باشد تيمچه اطلاق مي‏گردد. معمولا سراهاي سرپوشيده‏ي بزرگ را در ايران «تيم» و اگر کوچک باشند «تيمچه» مي‏نامند. پيدايش اصطلاح تيمچه و معماري آن به دوران بعد از صفويه برمي‏گردد. سه نوع تيمچه در اصفهان قابل تشخيص است: اول تيمچه‏هايي که ساختمان دو طبقه‏ي مسقف داشته و به شکل مربع و يا مستطيلي است مانند تيمچه‏ي عتيقه‏فروشان؛ دوم تيمچه‏ي دو طبقه‏ي بدون سقف مانند تيمچه‏ي ملک؛ سوم تيمچه‏هاي يک طبقه‏ي با سقف يا بدون سقف مانند تيمچه‏ي حاج کريم پوستي. از خصوصيات تيمچه‏هاي اصفهان معماري و تزيين بسيار زيباي آن‏هاست؛ به خصوص تاق‏هاي آجري آن‏ها که بر پايه‏ي طرحي چهارگوش يا بيضي بنا شده است. اغلب تيمچه‏هاي بازار اصفهان داراي حوضي است که به هواي داخل تيمچه‏ها لطافت و زيبايي خاصي مي‏بخشد. عواملي چند تيمچه را از تيم و سرا و کاروانسرا متمايز مي‏سازد: اول زيبايي معماري؛ دوم سرپوشيدگي فضاي آن؛ سوم تجارت تک‏محصولي آن، و چهارم سکوت و آرامش بيش‏تر نسبت به عناصر ديگر بازار. بعضي از نويسندگان تيمچه‏هاي بدون سقف را شکل تکامل‏يافته‏ي کاروان‏سراهاي دوره‏ي صفويه دانسته‏اند </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12</a:t>
            </a:fld>
            <a:endParaRPr lang="en-US"/>
          </a:p>
        </p:txBody>
      </p:sp>
      <p:sp>
        <p:nvSpPr>
          <p:cNvPr id="124929" name="Rectangle 1"/>
          <p:cNvSpPr>
            <a:spLocks noChangeArrowheads="1"/>
          </p:cNvSpPr>
          <p:nvPr/>
        </p:nvSpPr>
        <p:spPr bwMode="auto">
          <a:xfrm>
            <a:off x="609600" y="685800"/>
            <a:ext cx="78486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7-قیصریه یا قیصرا:به معنی سرای دراز است و محل کار صنعتگران و پیشه وران ظریف کار مانند زرگران گوهریان سوزن دوزان بزازان بوده و بیش از همه سراهای شهری و خانها و کالنبارها به چشم می خورد که رسته بازار چون رشته ای انها را به هم پیوسته بود .قیصریه ها در داشته است و خلوتی ان اجازه می داده است که کارهای هنری در ان انجام گیرد .از قیصریه های زیبا قیصریه قزوین(که خیابان ان را خراب کرده است )قیصریه ابراهیم خان در کرمان </a:t>
            </a:r>
          </a:p>
          <a:p>
            <a:pPr marL="0" marR="0" lvl="0" indent="0" algn="r" defTabSz="914400" rtl="0"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بازارچه بلند اصفهان -قیصریه اصفهان -قیصریه خان یزد و قیصریه وکیل شیراز می باشد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8-دکان:دکانها متناسب با کالایی که در ان عرضه می شد شکل و ابعاد خاصی داشته است مثلادکان نانوایی یا قند ریزی علاوه بر پاچال(در مقایسه با فروشگاههای مجاور بازار)انبارها و کارگاههایی ضمیمه ان داشته اند.اغلب دکانهایی که به سوداگران خرده فروش چون ریسمان فروش و داروگر اختصاص داشت دو اشکوبه بوده و از بالاخانه ان برای جور کردن کالا یا ساختن دار و تنظیم حساب و دفتر استفاده می شده است</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13</a:t>
            </a:fld>
            <a:endParaRPr lang="en-US"/>
          </a:p>
        </p:txBody>
      </p:sp>
      <p:sp>
        <p:nvSpPr>
          <p:cNvPr id="128001" name="Rectangle 1"/>
          <p:cNvSpPr>
            <a:spLocks noChangeArrowheads="1"/>
          </p:cNvSpPr>
          <p:nvPr/>
        </p:nvSpPr>
        <p:spPr bwMode="auto">
          <a:xfrm>
            <a:off x="685800" y="1447800"/>
            <a:ext cx="7696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بعضی بازارها در دو طبقه دکان دارند که دکان های بالایی معمولا برای مشاغلی که مراجعه کننده کمتری دارد بوده است.بازارچه بلند اصفهان دو طبقه است .در قیصریه ابراهیم خان در کرمان مغازه ها دو طبقه است و جلوی مغازه باز است و در طبقه بالای ان کار می کنند</a:t>
            </a:r>
            <a:endParaRPr kumimoji="0" lang="en-US"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گاهی بازارهایی به صورت سرپوشیده در کنار میدانها احداث می شد که برخلاف بازارهای معمولی دکه هایی چوبی بنام دار افرین یا دارایزین در گوشه و کنار ان نهاده بودند.دار افرین درست کار کیوسک های کنونی را انجام می داد منتهی بدنه و پایه ان گاهی چنان زیبا بود که خود اثری هنری به شمار می رفت بعنوان</a:t>
            </a:r>
            <a:r>
              <a:rPr kumimoji="0" lang="fa-IR" sz="2000" b="0" i="0" u="none" strike="noStrike" cap="none" normalizeH="0" dirty="0" smtClean="0">
                <a:ln>
                  <a:noFill/>
                </a:ln>
                <a:solidFill>
                  <a:schemeClr val="tx1"/>
                </a:solidFill>
                <a:effectLst/>
                <a:latin typeface="Calibri" pitchFamily="34" charset="0"/>
                <a:ea typeface="Calibri" pitchFamily="34" charset="0"/>
                <a:cs typeface="Arial" pitchFamily="34" charset="0"/>
              </a:rPr>
              <a:t> مثال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از چنین بازاری در شمال میدان نقش جهان سخن می گوید و گویا ساختمان این بازار بر اثر خمیدگی دیوار و نشست جرزهای بازار کرباس فروشان و قندریزان و تماشاخانه بالای ان ضرورت یافته و چون در ان روز وسیله ایی برای نگهداری دیوارهای خمیده نداشتند ناچار سر پوشیده ایی در کنار ان ساخته اند تا بتوانند چون پشت بندی رانش طاقهای بازار مجاور را بگیرد و چه بجاست اکنون که میدان نقش جهان احیا و باز پیرایی می شود بدین نکته نیز توجه شود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14</a:t>
            </a:fld>
            <a:endParaRPr lang="en-US"/>
          </a:p>
        </p:txBody>
      </p:sp>
      <p:sp>
        <p:nvSpPr>
          <p:cNvPr id="3" name="Rectangle 2"/>
          <p:cNvSpPr/>
          <p:nvPr/>
        </p:nvSpPr>
        <p:spPr>
          <a:xfrm>
            <a:off x="2895600" y="304800"/>
            <a:ext cx="3243196" cy="369332"/>
          </a:xfrm>
          <a:prstGeom prst="rect">
            <a:avLst/>
          </a:prstGeom>
        </p:spPr>
        <p:txBody>
          <a:bodyPr wrap="none">
            <a:spAutoFit/>
          </a:bodyPr>
          <a:lstStyle/>
          <a:p>
            <a:r>
              <a:rPr lang="fa-IR" b="1" dirty="0" smtClean="0"/>
              <a:t>سرای زیبای مشیر در شیراز </a:t>
            </a:r>
            <a:endParaRPr lang="en-US" dirty="0"/>
          </a:p>
        </p:txBody>
      </p:sp>
      <p:sp>
        <p:nvSpPr>
          <p:cNvPr id="125953" name="Rectangle 1"/>
          <p:cNvSpPr>
            <a:spLocks noChangeArrowheads="1"/>
          </p:cNvSpPr>
          <p:nvPr/>
        </p:nvSpPr>
        <p:spPr bwMode="auto">
          <a:xfrm>
            <a:off x="0" y="0"/>
            <a:ext cx="184731"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fa-I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62000" y="1371600"/>
            <a:ext cx="7620000" cy="1477328"/>
          </a:xfrm>
          <a:prstGeom prst="rect">
            <a:avLst/>
          </a:prstGeom>
        </p:spPr>
        <p:txBody>
          <a:bodyPr wrap="square">
            <a:spAutoFit/>
          </a:bodyPr>
          <a:lstStyle/>
          <a:p>
            <a:pPr algn="r"/>
            <a:r>
              <a:rPr lang="fa-IR" dirty="0" smtClean="0"/>
              <a:t>سرای مشیر یا سرای گلشن از آثار دوره قاجاریه در شیراز است که در انتهای جنوبی بازار وکیل در گوشه شرقی آن قرار گرفته است.این سرا که دارای طرح و نقشه ای دایره ای (هشت گوش) است، توسط میرزا ابوالحسن خان مشیرالملک احداث شده است.</a:t>
            </a:r>
          </a:p>
          <a:p>
            <a:pPr algn="r"/>
            <a:r>
              <a:rPr lang="fa-IR" dirty="0" smtClean="0"/>
              <a:t> </a:t>
            </a:r>
            <a:endParaRPr lang="fa-IR" dirty="0"/>
          </a:p>
        </p:txBody>
      </p:sp>
      <p:sp>
        <p:nvSpPr>
          <p:cNvPr id="7" name="Rectangle 6"/>
          <p:cNvSpPr/>
          <p:nvPr/>
        </p:nvSpPr>
        <p:spPr>
          <a:xfrm>
            <a:off x="990600" y="3581400"/>
            <a:ext cx="7315200" cy="1200329"/>
          </a:xfrm>
          <a:prstGeom prst="rect">
            <a:avLst/>
          </a:prstGeom>
        </p:spPr>
        <p:txBody>
          <a:bodyPr wrap="square">
            <a:spAutoFit/>
          </a:bodyPr>
          <a:lstStyle/>
          <a:p>
            <a:pPr algn="just"/>
            <a:r>
              <a:rPr lang="fa-IR" dirty="0" smtClean="0"/>
              <a:t>سر در ورودی سرای مشیر، دارای دو طبقه کاشی کاری شده است ودر زیر آن کتیبه ای کاشی کاری شده با زمینه لاجوردی و خط نستعلیق عبارت سرای گلشن بنای مرحمت پناه حاجی میرزا ابوالحسن خان مشیرالملک شیرازی را نشان می دهد.</a:t>
            </a:r>
            <a:endParaRPr lang="fa-I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15</a:t>
            </a:fld>
            <a:endParaRPr lang="en-US"/>
          </a:p>
        </p:txBody>
      </p:sp>
      <p:pic>
        <p:nvPicPr>
          <p:cNvPr id="3" name="Picture 3" descr="C:\Users\zigorat\Desktop\بازار\moshir2.jpg"/>
          <p:cNvPicPr>
            <a:picLocks noChangeAspect="1" noChangeArrowheads="1"/>
          </p:cNvPicPr>
          <p:nvPr/>
        </p:nvPicPr>
        <p:blipFill>
          <a:blip r:embed="rId2"/>
          <a:srcRect/>
          <a:stretch>
            <a:fillRect/>
          </a:stretch>
        </p:blipFill>
        <p:spPr bwMode="auto">
          <a:xfrm>
            <a:off x="533400" y="381000"/>
            <a:ext cx="8077200" cy="6019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16</a:t>
            </a:fld>
            <a:endParaRPr lang="en-US"/>
          </a:p>
        </p:txBody>
      </p:sp>
      <p:sp>
        <p:nvSpPr>
          <p:cNvPr id="3" name="Rectangle 2"/>
          <p:cNvSpPr/>
          <p:nvPr/>
        </p:nvSpPr>
        <p:spPr>
          <a:xfrm>
            <a:off x="533400" y="381000"/>
            <a:ext cx="8077200" cy="2031325"/>
          </a:xfrm>
          <a:prstGeom prst="rect">
            <a:avLst/>
          </a:prstGeom>
        </p:spPr>
        <p:txBody>
          <a:bodyPr wrap="square">
            <a:spAutoFit/>
          </a:bodyPr>
          <a:lstStyle/>
          <a:p>
            <a:pPr algn="just"/>
            <a:r>
              <a:rPr lang="fa-IR" dirty="0" smtClean="0"/>
              <a:t>حجره های طبقه یا اشکوب اول، تودرتو می باشد و به وسیله راهرویی به حیاط متصل می شوند. این حجره ها دارای درهای چوبی منبت و مشبکی هستند که از چوب ساج ساخته شده اند.</a:t>
            </a:r>
          </a:p>
          <a:p>
            <a:pPr algn="just"/>
            <a:r>
              <a:rPr lang="fa-IR" dirty="0" smtClean="0"/>
              <a:t/>
            </a:r>
            <a:br>
              <a:rPr lang="fa-IR" dirty="0" smtClean="0"/>
            </a:br>
            <a:r>
              <a:rPr lang="fa-IR" dirty="0" smtClean="0"/>
              <a:t>در وسط حیاط حوض بزرگ هشت ضلعی ای قرار دارد که لبه و پاشویه آن از سنگ های مختلف یکپارچه ساخته شده است و در آن سه فواره وجود دارد. در چهار طرف این حوض، باغچه هایی وجود دارد .</a:t>
            </a:r>
            <a:endParaRPr lang="fa-IR" dirty="0"/>
          </a:p>
        </p:txBody>
      </p:sp>
      <p:sp>
        <p:nvSpPr>
          <p:cNvPr id="4" name="Rectangle 3"/>
          <p:cNvSpPr/>
          <p:nvPr/>
        </p:nvSpPr>
        <p:spPr>
          <a:xfrm>
            <a:off x="533400" y="2667000"/>
            <a:ext cx="8001000" cy="4801314"/>
          </a:xfrm>
          <a:prstGeom prst="rect">
            <a:avLst/>
          </a:prstGeom>
        </p:spPr>
        <p:txBody>
          <a:bodyPr wrap="square">
            <a:spAutoFit/>
          </a:bodyPr>
          <a:lstStyle/>
          <a:p>
            <a:pPr algn="just"/>
            <a:r>
              <a:rPr lang="fa-IR" dirty="0" smtClean="0"/>
              <a:t>کف پوش سرای مشیر، قطعات کوچک سنگ است. در ضلع شرقی و غربی حیاط، مغازه ها و راهروهایی وجود دارد که در مغازه ها همگی ارسی های چوبی است که با شیشه های رنگی تزیین شده است.معماری این بنا، برگرفته از معماری کاروانسراهای صفوی است.</a:t>
            </a:r>
          </a:p>
          <a:p>
            <a:pPr algn="just"/>
            <a:r>
              <a:rPr lang="fa-IR" dirty="0" smtClean="0"/>
              <a:t/>
            </a:r>
            <a:br>
              <a:rPr lang="fa-IR" dirty="0" smtClean="0"/>
            </a:br>
            <a:r>
              <a:rPr lang="fa-IR" dirty="0" smtClean="0"/>
              <a:t/>
            </a:r>
            <a:br>
              <a:rPr lang="fa-IR" dirty="0" smtClean="0"/>
            </a:br>
            <a:r>
              <a:rPr lang="fa-IR" dirty="0" smtClean="0"/>
              <a:t/>
            </a:r>
            <a:br>
              <a:rPr lang="fa-IR" dirty="0" smtClean="0"/>
            </a:br>
            <a:r>
              <a:rPr lang="fa-IR" dirty="0" smtClean="0"/>
              <a:t>در زمان پهلوی به دستور فرح دیبا، کاشی های ریخته و درک های فرسوده و شکسته این بنا مرمت شد. این بنا با رنگ زرد و طرح های گلدانی معرف سبک اختلاط است که در زمان قاجاریه رایج شده بود. سازمان میراث فرهنگی، این بنا را در سال 1347 ه.ش . با شماره 424 به ثبت تاریخی رسانید.</a:t>
            </a:r>
          </a:p>
          <a:p>
            <a:pPr algn="just"/>
            <a:r>
              <a:rPr lang="fa-IR" dirty="0" smtClean="0"/>
              <a:t/>
            </a:r>
            <a:br>
              <a:rPr lang="fa-IR" dirty="0" smtClean="0"/>
            </a:br>
            <a:endParaRPr lang="fa-IR" dirty="0" smtClean="0"/>
          </a:p>
          <a:p>
            <a:pPr algn="just"/>
            <a:r>
              <a:rPr lang="fa-IR" dirty="0" smtClean="0"/>
              <a:t/>
            </a:r>
            <a:br>
              <a:rPr lang="fa-IR" dirty="0" smtClean="0"/>
            </a:br>
            <a:endParaRPr lang="fa-IR" dirty="0" smtClean="0"/>
          </a:p>
          <a:p>
            <a:pPr algn="just"/>
            <a:r>
              <a:rPr lang="fa-IR" dirty="0" smtClean="0"/>
              <a:t/>
            </a:r>
            <a:br>
              <a:rPr lang="fa-IR" dirty="0" smtClean="0"/>
            </a:b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17</a:t>
            </a:fld>
            <a:endParaRPr lang="en-US"/>
          </a:p>
        </p:txBody>
      </p:sp>
      <p:sp>
        <p:nvSpPr>
          <p:cNvPr id="129026" name="AutoShape 2" descr="سرای مشی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9027" name="Picture 3" descr="C:\Users\zigorat\Desktop\بازار\jakav.com-درباره-سرای-مشیر.jpg"/>
          <p:cNvPicPr>
            <a:picLocks noChangeAspect="1" noChangeArrowheads="1"/>
          </p:cNvPicPr>
          <p:nvPr/>
        </p:nvPicPr>
        <p:blipFill>
          <a:blip r:embed="rId2"/>
          <a:srcRect/>
          <a:stretch>
            <a:fillRect/>
          </a:stretch>
        </p:blipFill>
        <p:spPr bwMode="auto">
          <a:xfrm>
            <a:off x="381000" y="304800"/>
            <a:ext cx="8458200" cy="60197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18</a:t>
            </a:fld>
            <a:endParaRPr lang="en-US"/>
          </a:p>
        </p:txBody>
      </p:sp>
      <p:pic>
        <p:nvPicPr>
          <p:cNvPr id="132098" name="Picture 2" descr="C:\Users\zigorat\Desktop\بازار\moshir-2.jpg"/>
          <p:cNvPicPr>
            <a:picLocks noChangeAspect="1" noChangeArrowheads="1"/>
          </p:cNvPicPr>
          <p:nvPr/>
        </p:nvPicPr>
        <p:blipFill>
          <a:blip r:embed="rId2"/>
          <a:srcRect/>
          <a:stretch>
            <a:fillRect/>
          </a:stretch>
        </p:blipFill>
        <p:spPr bwMode="auto">
          <a:xfrm>
            <a:off x="533400" y="304800"/>
            <a:ext cx="8001000" cy="6019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19</a:t>
            </a:fld>
            <a:endParaRPr lang="en-US"/>
          </a:p>
        </p:txBody>
      </p:sp>
      <p:pic>
        <p:nvPicPr>
          <p:cNvPr id="71682" name="Picture 2" descr="C:\Users\zigorat\Desktop\بازار\moshir.jpg"/>
          <p:cNvPicPr>
            <a:picLocks noChangeAspect="1" noChangeArrowheads="1"/>
          </p:cNvPicPr>
          <p:nvPr/>
        </p:nvPicPr>
        <p:blipFill>
          <a:blip r:embed="rId2"/>
          <a:srcRect/>
          <a:stretch>
            <a:fillRect/>
          </a:stretch>
        </p:blipFill>
        <p:spPr bwMode="auto">
          <a:xfrm>
            <a:off x="533400" y="990601"/>
            <a:ext cx="8077200" cy="5029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938560" y="1140527"/>
            <a:ext cx="6707285"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kumimoji="0" lang="fa-IR" sz="4800" b="1" i="0" u="none" strike="noStrike" cap="none" normalizeH="0" baseline="0" dirty="0" smtClean="0">
                <a:ln>
                  <a:noFill/>
                </a:ln>
                <a:solidFill>
                  <a:srgbClr val="FF0000"/>
                </a:solidFill>
                <a:effectLst/>
                <a:latin typeface="Arial Unicode MS" pitchFamily="34" charset="-128"/>
                <a:ea typeface="Arial Unicode MS" pitchFamily="34" charset="-128"/>
                <a:cs typeface="Arial Unicode MS" pitchFamily="34" charset="-128"/>
              </a:rPr>
              <a:t>موضوع:</a:t>
            </a:r>
            <a:r>
              <a:rPr lang="fa-IR" sz="4800" b="1" dirty="0">
                <a:solidFill>
                  <a:srgbClr val="FF0000"/>
                </a:solidFill>
              </a:rPr>
              <a:t>بازارهای ایرانی </a:t>
            </a:r>
            <a:endParaRPr lang="en-US" sz="4800" b="1" dirty="0">
              <a:solidFill>
                <a:srgbClr val="FF0000"/>
              </a:solidFill>
            </a:endParaRPr>
          </a:p>
        </p:txBody>
      </p:sp>
      <p:sp>
        <p:nvSpPr>
          <p:cNvPr id="112642" name="Rectangle 2"/>
          <p:cNvSpPr>
            <a:spLocks noChangeArrowheads="1"/>
          </p:cNvSpPr>
          <p:nvPr/>
        </p:nvSpPr>
        <p:spPr bwMode="auto">
          <a:xfrm>
            <a:off x="3769672" y="2535702"/>
            <a:ext cx="1218602"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استاد:</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200398" y="3987224"/>
            <a:ext cx="2183611" cy="523220"/>
          </a:xfrm>
          <a:prstGeom prst="rect">
            <a:avLst/>
          </a:prstGeom>
        </p:spPr>
        <p:txBody>
          <a:bodyPr wrap="none">
            <a:spAutoFit/>
          </a:bodyPr>
          <a:lstStyle/>
          <a:p>
            <a:r>
              <a:rPr lang="fa-IR" sz="2800" b="1" dirty="0"/>
              <a:t>ارائه </a:t>
            </a:r>
            <a:r>
              <a:rPr lang="fa-IR" sz="2800" b="1" dirty="0" smtClean="0"/>
              <a:t>دهنده:</a:t>
            </a:r>
            <a:endParaRPr lang="en-US" sz="2800" b="1" dirty="0"/>
          </a:p>
        </p:txBody>
      </p:sp>
      <p:sp>
        <p:nvSpPr>
          <p:cNvPr id="112644" name="Rectangle 4"/>
          <p:cNvSpPr>
            <a:spLocks noChangeArrowheads="1"/>
          </p:cNvSpPr>
          <p:nvPr/>
        </p:nvSpPr>
        <p:spPr bwMode="auto">
          <a:xfrm>
            <a:off x="3886200" y="5638800"/>
            <a:ext cx="11737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پاییز  1393</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CE8A33C7-6B4A-44E4-950A-D3A11CAFEA6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20</a:t>
            </a:fld>
            <a:endParaRPr lang="en-US"/>
          </a:p>
        </p:txBody>
      </p:sp>
      <p:sp>
        <p:nvSpPr>
          <p:cNvPr id="4" name="Rectangle 3"/>
          <p:cNvSpPr/>
          <p:nvPr/>
        </p:nvSpPr>
        <p:spPr>
          <a:xfrm>
            <a:off x="1600200" y="381000"/>
            <a:ext cx="6192721" cy="461665"/>
          </a:xfrm>
          <a:prstGeom prst="rect">
            <a:avLst/>
          </a:prstGeom>
        </p:spPr>
        <p:txBody>
          <a:bodyPr wrap="none">
            <a:spAutoFit/>
          </a:bodyPr>
          <a:lstStyle/>
          <a:p>
            <a:r>
              <a:rPr lang="fa-IR" sz="2400" b="1" dirty="0" smtClean="0"/>
              <a:t>بازار وکیل شهر شیراز شاهکار دوران زندیه</a:t>
            </a:r>
            <a:endParaRPr lang="en-US" sz="2400" b="1" dirty="0"/>
          </a:p>
        </p:txBody>
      </p:sp>
      <p:sp>
        <p:nvSpPr>
          <p:cNvPr id="5" name="Rectangle 4"/>
          <p:cNvSpPr/>
          <p:nvPr/>
        </p:nvSpPr>
        <p:spPr>
          <a:xfrm>
            <a:off x="533400" y="1066800"/>
            <a:ext cx="8077200" cy="1200329"/>
          </a:xfrm>
          <a:prstGeom prst="rect">
            <a:avLst/>
          </a:prstGeom>
        </p:spPr>
        <p:txBody>
          <a:bodyPr wrap="square">
            <a:spAutoFit/>
          </a:bodyPr>
          <a:lstStyle/>
          <a:p>
            <a:pPr algn="ctr"/>
            <a:r>
              <a:rPr lang="fa-IR" dirty="0" smtClean="0"/>
              <a:t>بازار وکیل شهر شیراز یکی از مشهورترین بازارهای سنتی و تاریخی ایران است.</a:t>
            </a:r>
          </a:p>
          <a:p>
            <a:pPr algn="ctr"/>
            <a:r>
              <a:rPr lang="fa-IR" dirty="0" smtClean="0"/>
              <a:t>این بازار که به فرمان کریم خان زند (۱۱۷۲- ۱۱۹۳ ه.ق) ساخته شده اکنون در مرکز شهر شیراز (شرق میدان شهدا) قرار گرفته است. مسجد و حمام تاریخی وکیل نیز در کنار این بازار قرار دارند.</a:t>
            </a:r>
            <a:endParaRPr lang="fa-IR" dirty="0"/>
          </a:p>
        </p:txBody>
      </p:sp>
      <p:pic>
        <p:nvPicPr>
          <p:cNvPr id="133122" name="Picture 2" descr="C:\Users\zigorat\Desktop\بازار\b2.jpg"/>
          <p:cNvPicPr>
            <a:picLocks noChangeAspect="1" noChangeArrowheads="1"/>
          </p:cNvPicPr>
          <p:nvPr/>
        </p:nvPicPr>
        <p:blipFill>
          <a:blip r:embed="rId2"/>
          <a:srcRect/>
          <a:stretch>
            <a:fillRect/>
          </a:stretch>
        </p:blipFill>
        <p:spPr bwMode="auto">
          <a:xfrm>
            <a:off x="914400" y="2743200"/>
            <a:ext cx="7467600" cy="3810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21</a:t>
            </a:fld>
            <a:endParaRPr lang="en-US"/>
          </a:p>
        </p:txBody>
      </p:sp>
      <p:sp>
        <p:nvSpPr>
          <p:cNvPr id="3" name="Rectangle 2"/>
          <p:cNvSpPr/>
          <p:nvPr/>
        </p:nvSpPr>
        <p:spPr>
          <a:xfrm>
            <a:off x="762000" y="762000"/>
            <a:ext cx="7391400" cy="5021888"/>
          </a:xfrm>
          <a:prstGeom prst="rect">
            <a:avLst/>
          </a:prstGeom>
        </p:spPr>
        <p:txBody>
          <a:bodyPr wrap="square">
            <a:spAutoFit/>
          </a:bodyPr>
          <a:lstStyle/>
          <a:p>
            <a:pPr algn="ctr">
              <a:lnSpc>
                <a:spcPct val="150000"/>
              </a:lnSpc>
            </a:pPr>
            <a:r>
              <a:rPr lang="fa-IR" dirty="0" smtClean="0"/>
              <a:t>معماری این بنا برگرفته از بازار قیصریه لا رو همچون بازارچه بلند اصفهان ساخته شده در دوره شاه عباس است، اما عرض بازار وکیل بیش از سایر بازارهاست هم چنین ۷۴ دهانه طاق ضربی بازار با ارتفاع بیش از ۱۱ متر مرتفع تر از طاق سایر بازارهاست.</a:t>
            </a:r>
          </a:p>
          <a:p>
            <a:pPr algn="ctr">
              <a:lnSpc>
                <a:spcPct val="150000"/>
              </a:lnSpc>
            </a:pPr>
            <a:r>
              <a:rPr lang="fa-IR" dirty="0" smtClean="0"/>
              <a:t>این بازار که از نظر معماری دارای سه فضای عبور و مرور (فضایی برای گذر مشتریان) حریم مغازه (به ارتفاع تقریبی ۲پله بالا تر از سطح زمین) فضای مغازه (محل فروش) است دارای پنج در بزرگ است که در چهار سوی آن قرار گرفته است.</a:t>
            </a:r>
          </a:p>
          <a:p>
            <a:pPr algn="ctr">
              <a:lnSpc>
                <a:spcPct val="150000"/>
              </a:lnSpc>
            </a:pPr>
            <a:r>
              <a:rPr lang="fa-IR" dirty="0" smtClean="0"/>
              <a:t>هم چنین شامل دو رشته شمالی- جنوبی و شرقی - غربی است که چون صلیبی یکدیگر را قطع می کنند در تقاطع این دو رشته چهارسوق قرار گرفته است که بر روی یک هشتی قرار دارد این چهار سوق دارای طاق بزرگ ضربی محکمی است و در پای طاق نیز چند ترنج آجر کاری شده است.</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22</a:t>
            </a:fld>
            <a:endParaRPr lang="en-US"/>
          </a:p>
        </p:txBody>
      </p:sp>
      <p:pic>
        <p:nvPicPr>
          <p:cNvPr id="134146" name="Picture 2" descr="C:\Users\zigorat\Desktop\بازار\b1.jpg"/>
          <p:cNvPicPr>
            <a:picLocks noChangeAspect="1" noChangeArrowheads="1"/>
          </p:cNvPicPr>
          <p:nvPr/>
        </p:nvPicPr>
        <p:blipFill>
          <a:blip r:embed="rId2"/>
          <a:srcRect/>
          <a:stretch>
            <a:fillRect/>
          </a:stretch>
        </p:blipFill>
        <p:spPr bwMode="auto">
          <a:xfrm>
            <a:off x="914400" y="533400"/>
            <a:ext cx="7543800" cy="5181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23</a:t>
            </a:fld>
            <a:endParaRPr lang="en-US"/>
          </a:p>
        </p:txBody>
      </p:sp>
      <p:pic>
        <p:nvPicPr>
          <p:cNvPr id="135170" name="Picture 2" descr="C:\Users\zigorat\Desktop\بازار\bazar vakil (2).JPG"/>
          <p:cNvPicPr>
            <a:picLocks noChangeAspect="1" noChangeArrowheads="1"/>
          </p:cNvPicPr>
          <p:nvPr/>
        </p:nvPicPr>
        <p:blipFill>
          <a:blip r:embed="rId2"/>
          <a:srcRect/>
          <a:stretch>
            <a:fillRect/>
          </a:stretch>
        </p:blipFill>
        <p:spPr bwMode="auto">
          <a:xfrm>
            <a:off x="971550" y="730250"/>
            <a:ext cx="7200900" cy="53975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24</a:t>
            </a:fld>
            <a:endParaRPr lang="en-US"/>
          </a:p>
        </p:txBody>
      </p:sp>
      <p:sp>
        <p:nvSpPr>
          <p:cNvPr id="3" name="Rectangle 2"/>
          <p:cNvSpPr/>
          <p:nvPr/>
        </p:nvSpPr>
        <p:spPr>
          <a:xfrm>
            <a:off x="762000" y="457200"/>
            <a:ext cx="7467600" cy="5852884"/>
          </a:xfrm>
          <a:prstGeom prst="rect">
            <a:avLst/>
          </a:prstGeom>
        </p:spPr>
        <p:txBody>
          <a:bodyPr wrap="square">
            <a:spAutoFit/>
          </a:bodyPr>
          <a:lstStyle/>
          <a:p>
            <a:pPr algn="ctr">
              <a:lnSpc>
                <a:spcPct val="150000"/>
              </a:lnSpc>
            </a:pPr>
            <a:r>
              <a:rPr lang="fa-IR" dirty="0" smtClean="0"/>
              <a:t>ضلع شمالی -جنوبی بازار از دروازه اصفهان شروع می شود و تا کوچه جنوبی سرای مشیر ادامه می یابد. در دو طرف این راسته هر قسمت ۴۱ جفت (۸۲ باب) مغازه وجود دارد که درجلوی هر یک سکویی از قطعات سنگی بزرگ که بر روی آن ترنجهایی برجسته حجاری شده است.</a:t>
            </a:r>
          </a:p>
          <a:p>
            <a:pPr algn="ctr">
              <a:lnSpc>
                <a:spcPct val="150000"/>
              </a:lnSpc>
            </a:pPr>
            <a:r>
              <a:rPr lang="fa-IR" dirty="0" smtClean="0"/>
              <a:t>در این بازار برای مصونیت از رطوبت، مغازه ها را در حدود یک متر فراتر از سطح زمین ساخته اند. مغازه ها اغلب دارای پستو بوده و در دو طبقه طراحی شده اند. قسمت شرق چهارسوق که آن را بازار علا قه بندان می نامند دارای ۱۹ جفت مغازه است که هم اینک مرکز فرش است و مغازه های عطاری نیز در این قسمت قرار دارد.</a:t>
            </a:r>
          </a:p>
          <a:p>
            <a:pPr algn="ctr">
              <a:lnSpc>
                <a:spcPct val="150000"/>
              </a:lnSpc>
            </a:pPr>
            <a:r>
              <a:rPr lang="fa-IR" dirty="0" smtClean="0"/>
              <a:t>ضلع شمالی - جنوبی بازار از دروازه اصفهان شروع می شود و تا کوچه جنوبی سرای مشیر ادامه می یابد. قسمت غربی چهار سوق که آن را بازار ترکش دوزها می نامند و دارای ۱۰ جفت مغازه است هم اینک مرکز فروش فرش های ایرانی است. با گردش در این بازار می توانید تعداد زیادی گردشگران خارجی را ببینید که از صنایع دستی ایران سوغات به کشور خود می برند.</a:t>
            </a:r>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25</a:t>
            </a:fld>
            <a:endParaRPr lang="en-US"/>
          </a:p>
        </p:txBody>
      </p:sp>
      <p:pic>
        <p:nvPicPr>
          <p:cNvPr id="136194" name="Picture 2" descr="C:\Users\zigorat\Desktop\بازار\bazar-vakil-shiraz-01.jpg"/>
          <p:cNvPicPr>
            <a:picLocks noChangeAspect="1" noChangeArrowheads="1"/>
          </p:cNvPicPr>
          <p:nvPr/>
        </p:nvPicPr>
        <p:blipFill>
          <a:blip r:embed="rId2"/>
          <a:srcRect/>
          <a:stretch>
            <a:fillRect/>
          </a:stretch>
        </p:blipFill>
        <p:spPr bwMode="auto">
          <a:xfrm>
            <a:off x="685800" y="609600"/>
            <a:ext cx="7924800" cy="5486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26</a:t>
            </a:fld>
            <a:endParaRPr lang="en-US"/>
          </a:p>
        </p:txBody>
      </p:sp>
      <p:pic>
        <p:nvPicPr>
          <p:cNvPr id="4098" name="Picture 2" descr="C:\Users\zigorat\Desktop\بازار\bazar%20vakil%2010.JPG"/>
          <p:cNvPicPr>
            <a:picLocks noChangeAspect="1" noChangeArrowheads="1"/>
          </p:cNvPicPr>
          <p:nvPr/>
        </p:nvPicPr>
        <p:blipFill>
          <a:blip r:embed="rId2"/>
          <a:srcRect/>
          <a:stretch>
            <a:fillRect/>
          </a:stretch>
        </p:blipFill>
        <p:spPr bwMode="auto">
          <a:xfrm>
            <a:off x="971550" y="533400"/>
            <a:ext cx="7200900" cy="55943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27</a:t>
            </a:fld>
            <a:endParaRPr lang="en-US"/>
          </a:p>
        </p:txBody>
      </p:sp>
      <p:sp>
        <p:nvSpPr>
          <p:cNvPr id="3" name="Rectangle 2"/>
          <p:cNvSpPr/>
          <p:nvPr/>
        </p:nvSpPr>
        <p:spPr>
          <a:xfrm>
            <a:off x="838200" y="152400"/>
            <a:ext cx="7162800" cy="6268383"/>
          </a:xfrm>
          <a:prstGeom prst="rect">
            <a:avLst/>
          </a:prstGeom>
        </p:spPr>
        <p:txBody>
          <a:bodyPr wrap="square">
            <a:spAutoFit/>
          </a:bodyPr>
          <a:lstStyle/>
          <a:p>
            <a:pPr algn="ctr">
              <a:lnSpc>
                <a:spcPct val="150000"/>
              </a:lnSpc>
            </a:pPr>
            <a:r>
              <a:rPr lang="fa-IR" dirty="0" smtClean="0"/>
              <a:t>در شمال شرقی این بازار چند کاروانسرای قدیمی به نام های روغنی، گمرک و احمدی ساخته شده است که بازار ترمه فروش هاست هر یک از این کاروانسرها دارای چندین حجره هستند. راسته شمالی - جنوبی را بازار بزازان نیز نامیده اند - سرای مشیر مجرای چارسوها سرای مشیر یا سرای گلشن از آثار دوره قاجاریه در شیراز است که در انتهای جنوبی بازار وکیل در گوشه شرقی آن قرار گرفته است این سرا که دارای طرح و نقشه ای دایره ای (هشت گوش) است توسط میرزا ابوالحسن خان مشیر الملک احداث شده است.</a:t>
            </a:r>
          </a:p>
          <a:p>
            <a:pPr algn="ctr">
              <a:lnSpc>
                <a:spcPct val="150000"/>
              </a:lnSpc>
            </a:pPr>
            <a:r>
              <a:rPr lang="fa-IR" dirty="0" smtClean="0"/>
              <a:t>سر در ورودی سرای مشیر دارای دو طبقه کاشی کاری شده است که در زیر آن کتیبه ای کاشی کاری شده با زمینه لا جوردی و خط نستعلیق عبارت سرای گلشن بنای مرحمت پناه حاجی میرزا ابوالحسن خان مشیرالملک شیرازی را نشان می دهد.</a:t>
            </a:r>
          </a:p>
          <a:p>
            <a:pPr algn="ctr">
              <a:lnSpc>
                <a:spcPct val="150000"/>
              </a:lnSpc>
            </a:pPr>
            <a:r>
              <a:rPr lang="fa-IR" dirty="0" smtClean="0"/>
              <a:t>حجره های طبقه یا اشکوب اول تودرتو می باشد و به وسیله راهرویی به حیاط متصل می شوند. این حجره ها دارای درهای چوبی منبت و مشبکی هستند که از چوب ساج ساخته شده اند.</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28</a:t>
            </a:fld>
            <a:endParaRPr lang="en-US"/>
          </a:p>
        </p:txBody>
      </p:sp>
      <p:sp>
        <p:nvSpPr>
          <p:cNvPr id="4" name="Rectangle 3"/>
          <p:cNvSpPr/>
          <p:nvPr/>
        </p:nvSpPr>
        <p:spPr>
          <a:xfrm>
            <a:off x="914400" y="990600"/>
            <a:ext cx="7315200" cy="4606389"/>
          </a:xfrm>
          <a:prstGeom prst="rect">
            <a:avLst/>
          </a:prstGeom>
        </p:spPr>
        <p:txBody>
          <a:bodyPr wrap="square">
            <a:spAutoFit/>
          </a:bodyPr>
          <a:lstStyle/>
          <a:p>
            <a:pPr algn="ctr">
              <a:lnSpc>
                <a:spcPct val="150000"/>
              </a:lnSpc>
            </a:pPr>
            <a:r>
              <a:rPr lang="fa-IR" dirty="0" smtClean="0"/>
              <a:t>در وسط حیاط حوض بزرگ هشت ضلعی قرار دارد که لبه و پاشویه آن از سنگ های مختلف یکپارچه ساخته شده است و در آن سه فواره وجود دارد در چهار طرف این حوض باغچه هایی وجود دارد کف پوش سرای مشیر قطعات کوچک سنگ هستند در ضلع شرقی و غربی حیاط مغازه ها و راهروهایی وجود دارد که در مغازه ها همگی ارسی های چوبی است که با شیشه های رنگی تزئین شده است.</a:t>
            </a:r>
          </a:p>
          <a:p>
            <a:pPr algn="ctr">
              <a:lnSpc>
                <a:spcPct val="150000"/>
              </a:lnSpc>
            </a:pPr>
            <a:r>
              <a:rPr lang="fa-IR" dirty="0" smtClean="0"/>
              <a:t>معماری این بنا بر گرفته از معماریکاروانسرای صفوی است. این بنا با رنگ زرد و طرح های گلدانی معرف سبک اختلاط است که در زمان قاجاریه رایج شده بود. درهشتی نیز مغازه هایی چهارگوش در دوطبقه وجود دارد در ضلع جنوبی چهار سوق در موازات با بازار ترکش دوزها بازار دیگری قرار دارد که مدخل آن در جلوی سر در مسجد وکیل است و به بازار شمشیرگرها معروف است.</a:t>
            </a:r>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29</a:t>
            </a:fld>
            <a:endParaRPr lang="en-US"/>
          </a:p>
        </p:txBody>
      </p:sp>
      <p:sp>
        <p:nvSpPr>
          <p:cNvPr id="3" name="Rectangle 2"/>
          <p:cNvSpPr/>
          <p:nvPr/>
        </p:nvSpPr>
        <p:spPr>
          <a:xfrm>
            <a:off x="990600" y="685800"/>
            <a:ext cx="6858000" cy="5021888"/>
          </a:xfrm>
          <a:prstGeom prst="rect">
            <a:avLst/>
          </a:prstGeom>
        </p:spPr>
        <p:txBody>
          <a:bodyPr wrap="square">
            <a:spAutoFit/>
          </a:bodyPr>
          <a:lstStyle/>
          <a:p>
            <a:pPr algn="ctr">
              <a:lnSpc>
                <a:spcPct val="150000"/>
              </a:lnSpc>
            </a:pPr>
            <a:r>
              <a:rPr lang="fa-IR" dirty="0" smtClean="0"/>
              <a:t>این بازار نیز دارای ۱۱ جفت مغازه است در زیر چهار سوق حوض بزرگی از سنگ مرمر قرار داشته که آب آن از مجرایی که از زیر بازار ترکش دوزها می گذشته تامین می شده است. این مجرا به صورت طاق ضربی است و از آجر و ساروج ساخته شده است و هم اینک نیز وجود دارد اما حوض مرمری به علت بالا آمدن کف بازار از بین رفته است سیستم تهویه هوا به علت ارتفاع زیاد سقف طاق و تویزه ای بازار کامل بوده این امر به وسیله بادگیرهایی ساده انجام می گرفته همچنین دریچه ها و روزنه هایی به نام جامخانه یا هورنور در زیر سقف تعبیه شده بود.</a:t>
            </a:r>
          </a:p>
          <a:p>
            <a:pPr algn="ctr">
              <a:lnSpc>
                <a:spcPct val="150000"/>
              </a:lnSpc>
            </a:pPr>
            <a:r>
              <a:rPr lang="fa-IR" dirty="0" smtClean="0"/>
              <a:t>هوا و نور کافی را به بازار می رسانند اما هم اینک پس از مرمت این روزنه ها بسته شده اند هم اینک در بالا ی مغازه ها مشبک هایی جهت تهویه هوا و روشنایی وجود دارد. سازمان میراث فرهنگی بازار وکیل را در تیر ماه ۱۳۱۵ با شماره ۹۲۴ به ثبت رسانده است.</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743200" y="457200"/>
            <a:ext cx="3252814" cy="584775"/>
          </a:xfrm>
          <a:prstGeom prst="rect">
            <a:avLst/>
          </a:prstGeom>
        </p:spPr>
        <p:txBody>
          <a:bodyPr wrap="none">
            <a:spAutoFit/>
          </a:bodyPr>
          <a:lstStyle/>
          <a:p>
            <a:r>
              <a:rPr lang="fa-IR" sz="3200" b="1" dirty="0" smtClean="0"/>
              <a:t>بازارهای ایرانی </a:t>
            </a:r>
            <a:endParaRPr lang="en-US" sz="3200" b="1" dirty="0"/>
          </a:p>
        </p:txBody>
      </p:sp>
      <p:sp>
        <p:nvSpPr>
          <p:cNvPr id="3" name="Rectangle 2"/>
          <p:cNvSpPr/>
          <p:nvPr/>
        </p:nvSpPr>
        <p:spPr>
          <a:xfrm>
            <a:off x="1143000" y="1600200"/>
            <a:ext cx="6781800" cy="1631216"/>
          </a:xfrm>
          <a:prstGeom prst="rect">
            <a:avLst/>
          </a:prstGeom>
        </p:spPr>
        <p:txBody>
          <a:bodyPr wrap="square">
            <a:spAutoFit/>
          </a:bodyPr>
          <a:lstStyle/>
          <a:p>
            <a:pPr algn="just"/>
            <a:r>
              <a:rPr lang="fa-IR" sz="2000" dirty="0" smtClean="0"/>
              <a:t>واژه بازار بسیار کهن است و به معنی محل خرید و فروش و عرضه کالاست. بازار در فارسی میانه به صورت "وازار" و با ترکیب هایی مانند وازارگ (بازاری) و وازارگان (بازرگان) به کار می رفته؛ ...</a:t>
            </a:r>
            <a:br>
              <a:rPr lang="fa-IR" sz="2000" dirty="0" smtClean="0"/>
            </a:br>
            <a:endParaRPr lang="en-US" sz="2000" dirty="0"/>
          </a:p>
        </p:txBody>
      </p:sp>
      <p:sp>
        <p:nvSpPr>
          <p:cNvPr id="4" name="Rectangle 3"/>
          <p:cNvSpPr/>
          <p:nvPr/>
        </p:nvSpPr>
        <p:spPr>
          <a:xfrm>
            <a:off x="1066800" y="3429000"/>
            <a:ext cx="6781800" cy="1323439"/>
          </a:xfrm>
          <a:prstGeom prst="rect">
            <a:avLst/>
          </a:prstGeom>
        </p:spPr>
        <p:txBody>
          <a:bodyPr wrap="square">
            <a:spAutoFit/>
          </a:bodyPr>
          <a:lstStyle/>
          <a:p>
            <a:pPr algn="ctr"/>
            <a:r>
              <a:rPr lang="fa-IR" sz="2000" dirty="0" smtClean="0"/>
              <a:t>در زبان فارسی بازار به عنوان اسم مکان به معنی محل خرید و فروش کالاست واژه بازار در ادبیات فارسی مفهومی وسیع و گسترده دارد و به معنی محل شلوغ و پرازدحام، اعتبار و اهمیت اشخاص و غیره به کار می رفته است. </a:t>
            </a:r>
            <a:endParaRPr lang="en-US" sz="2000" dirty="0"/>
          </a:p>
        </p:txBody>
      </p:sp>
      <p:sp>
        <p:nvSpPr>
          <p:cNvPr id="5" name="Slide Number Placeholder 4"/>
          <p:cNvSpPr>
            <a:spLocks noGrp="1"/>
          </p:cNvSpPr>
          <p:nvPr>
            <p:ph type="sldNum" sz="quarter" idx="12"/>
          </p:nvPr>
        </p:nvSpPr>
        <p:spPr/>
        <p:txBody>
          <a:bodyPr/>
          <a:lstStyle/>
          <a:p>
            <a:fld id="{CE8A33C7-6B4A-44E4-950A-D3A11CAFEA6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30</a:t>
            </a:fld>
            <a:endParaRPr lang="en-US"/>
          </a:p>
        </p:txBody>
      </p:sp>
      <p:sp>
        <p:nvSpPr>
          <p:cNvPr id="3" name="Rectangle 2"/>
          <p:cNvSpPr/>
          <p:nvPr/>
        </p:nvSpPr>
        <p:spPr>
          <a:xfrm>
            <a:off x="2819400" y="304800"/>
            <a:ext cx="3233578" cy="369332"/>
          </a:xfrm>
          <a:prstGeom prst="rect">
            <a:avLst/>
          </a:prstGeom>
        </p:spPr>
        <p:txBody>
          <a:bodyPr wrap="none">
            <a:spAutoFit/>
          </a:bodyPr>
          <a:lstStyle/>
          <a:p>
            <a:r>
              <a:rPr lang="fa-IR" b="1" dirty="0" smtClean="0"/>
              <a:t>مجموعه گنجعلی خان کرمان</a:t>
            </a:r>
            <a:endParaRPr lang="en-US" dirty="0"/>
          </a:p>
        </p:txBody>
      </p:sp>
      <p:sp>
        <p:nvSpPr>
          <p:cNvPr id="4" name="Rectangle 3"/>
          <p:cNvSpPr/>
          <p:nvPr/>
        </p:nvSpPr>
        <p:spPr>
          <a:xfrm>
            <a:off x="1066800" y="1066800"/>
            <a:ext cx="6934200" cy="4247317"/>
          </a:xfrm>
          <a:prstGeom prst="rect">
            <a:avLst/>
          </a:prstGeom>
        </p:spPr>
        <p:txBody>
          <a:bodyPr wrap="square">
            <a:spAutoFit/>
          </a:bodyPr>
          <a:lstStyle/>
          <a:p>
            <a:pPr algn="ctr"/>
            <a:r>
              <a:rPr lang="fa-IR" b="1" dirty="0" smtClean="0"/>
              <a:t>گنجعلی خان از سرداران سلحشور دربار صفویه بود كه به سال 1005 هـ .ق به فرمان شاه عباس صفوی حاكم كرمان گردید. او مردی لایق و حاكمی دلیر و مدیر بود. دوران حكومت وی در كرمان از روشن ترین دوران تاریخی این دیار است. در این دوره كرمان از ثبات سیاسی، اقتصادی و اجتماعی خوبی برخوردار بود و بی تردید این وضعیت سرچشمه از لیاقت و كفایت حاكم «گنجعلی خان» سرچشمه می گرفت.</a:t>
            </a:r>
            <a:br>
              <a:rPr lang="fa-IR" b="1" dirty="0" smtClean="0"/>
            </a:br>
            <a:r>
              <a:rPr lang="fa-IR" b="1" dirty="0" smtClean="0"/>
              <a:t>اقدامات عمرانی چشمگیری در دوران حكومت (1005 – 1034 هـ .ق) صورت پذیرفت كه بنا به گفته دكتر باستانی پاریزی «او سعی داشت شهر ضعفا را لااقل به دهكده اغنیا تبدیل نماید». از جمله بناهای عام المنفعه كه به دستور این حاكم در شهر كرمان ساخته شده مجموعه گنجعلی خان شامل میدان، مسجد، حمام، بازار، سرا و سایر ابنیه دیگری است كه در دوران حكومت او احداث و امروزه از جاذبه های تاریخی و دیدنی شهر كرمان محسوب می گردند.</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31</a:t>
            </a:fld>
            <a:endParaRPr lang="en-US"/>
          </a:p>
        </p:txBody>
      </p:sp>
      <p:sp>
        <p:nvSpPr>
          <p:cNvPr id="4" name="Rectangle 3"/>
          <p:cNvSpPr/>
          <p:nvPr/>
        </p:nvSpPr>
        <p:spPr>
          <a:xfrm>
            <a:off x="762000" y="0"/>
            <a:ext cx="7315200" cy="6272551"/>
          </a:xfrm>
          <a:prstGeom prst="rect">
            <a:avLst/>
          </a:prstGeom>
        </p:spPr>
        <p:txBody>
          <a:bodyPr wrap="square">
            <a:spAutoFit/>
          </a:bodyPr>
          <a:lstStyle/>
          <a:p>
            <a:pPr algn="ctr">
              <a:lnSpc>
                <a:spcPct val="150000"/>
              </a:lnSpc>
            </a:pPr>
            <a:r>
              <a:rPr lang="fa-IR" b="1" dirty="0" smtClean="0"/>
              <a:t>بازار گنجعلی خان</a:t>
            </a:r>
            <a:r>
              <a:rPr lang="fa-IR" dirty="0" smtClean="0"/>
              <a:t/>
            </a:r>
            <a:br>
              <a:rPr lang="fa-IR" dirty="0" smtClean="0"/>
            </a:br>
            <a:r>
              <a:rPr lang="fa-IR" dirty="0" smtClean="0"/>
              <a:t>بازار از دیرباز نه فقط یكی از مراكز خاص تجاری و تعیین كننده سرنوشت اقتصادی شهر ما محسوب می شده بلكه در گذرگاه سیاست و مسائل اجتماعی به طور كلی ساختار فرهنگی و معماری جایگاه خاصی داشته است. از لحاظ ساختار فرهنگی، بازار هم مكانی برای داد و ستد به شمار می رفت و میعادگاه اهل تجارت بود و هم دانشگاهی برای تدریس اخلاق فرزانگی. خصیصه و تبادلات تجاری در شهر كرمان در دوره های مختلف، بازار پر رونق را تدریجاً شكل داده است. بازار اصلی و بزرگ شهر در مركز آن قراردارد و جهت آن شرقی – غربی است. این بازار خط مستقیمی است كه در دو سوی آن دو دروازه ورودی و خروجی شهر یعنی دروازه ارگ و دروازه مسجد (وكیل) قرار دارد. طول آن حدود سه كلیومتر است و متشكل از كاروانسراها، سراها و تیمچه هایی است كه همگی در دو راستای عمود بر هم جای گرفته اند. دو بخش از بازار كرمان در زمان یكی از حكام و فرمانروایان این دیار ساخته شده و از حیث ویژگی هایش در ایران، منحصر به فرد و در داخل و خارج كشور زبانزد خاص و عام است.</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32</a:t>
            </a:fld>
            <a:endParaRPr lang="en-US"/>
          </a:p>
        </p:txBody>
      </p:sp>
      <p:pic>
        <p:nvPicPr>
          <p:cNvPr id="146434" name="Picture 2" descr="C:\Users\zigorat\Desktop\بازار\images222.jpeg"/>
          <p:cNvPicPr>
            <a:picLocks noChangeAspect="1" noChangeArrowheads="1"/>
          </p:cNvPicPr>
          <p:nvPr/>
        </p:nvPicPr>
        <p:blipFill>
          <a:blip r:embed="rId2"/>
          <a:srcRect/>
          <a:stretch>
            <a:fillRect/>
          </a:stretch>
        </p:blipFill>
        <p:spPr bwMode="auto">
          <a:xfrm>
            <a:off x="609600" y="838200"/>
            <a:ext cx="7924800" cy="49529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33</a:t>
            </a:fld>
            <a:endParaRPr lang="en-US"/>
          </a:p>
        </p:txBody>
      </p:sp>
      <p:sp>
        <p:nvSpPr>
          <p:cNvPr id="3" name="Rectangle 2"/>
          <p:cNvSpPr/>
          <p:nvPr/>
        </p:nvSpPr>
        <p:spPr>
          <a:xfrm>
            <a:off x="914400" y="990600"/>
            <a:ext cx="7467600" cy="4606389"/>
          </a:xfrm>
          <a:prstGeom prst="rect">
            <a:avLst/>
          </a:prstGeom>
        </p:spPr>
        <p:txBody>
          <a:bodyPr wrap="square">
            <a:spAutoFit/>
          </a:bodyPr>
          <a:lstStyle/>
          <a:p>
            <a:pPr algn="ctr">
              <a:lnSpc>
                <a:spcPct val="150000"/>
              </a:lnSpc>
            </a:pPr>
            <a:r>
              <a:rPr lang="fa-IR" dirty="0"/>
              <a:t>بخشی از بازار بزرگ كرمان در مجاورت مجموعه گنجعلی خان قرار دارد كه بازار مسگری و بازار گنجعلی خان از آن جمله اند. بازار مسگری و بازار گنجعلی خان از آن جمله اند. بازار مسگری در امتداد بازار كلاه مالی در ضلع شمالی و شرقی میدان گنجعلی خان هستند كه عناصری مثل ضرابخانه و آب انبار در آن قرار گرفته اند و بازار مسگری جلوی ضرابخانه به طول 98 متر و عرض 6 متر است. همچنین بازار جنوبی گنجعلی خان كه حمام در اواسط آن قرار دارد و بخشی از بازار بزرگ (راسته بازار) را تشكیل می دهد و در امتداد بازار سراج ها قرار دارد. در تلاقی بازار غربی و جنوبی در گوشه جنوب غربی، چهار سوق بزرگ شكل گرفته كه معماری این فضا در نوع خود كم نظیر و سقف آن در گذشته فرو ریخته و مجدداً بازسازی شده و تزییناتی از دوره قاجاریه زینت بخش آن است.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34</a:t>
            </a:fld>
            <a:endParaRPr lang="en-US"/>
          </a:p>
        </p:txBody>
      </p:sp>
      <p:sp>
        <p:nvSpPr>
          <p:cNvPr id="137218" name="AutoShape 2" descr="مجموعه گنجعلی خان کرما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7219" name="Picture 3" descr="C:\Users\zigorat\Desktop\بازار\ganjalikhan-1030-mm3گنجعلی خان.jpg"/>
          <p:cNvPicPr>
            <a:picLocks noChangeAspect="1" noChangeArrowheads="1"/>
          </p:cNvPicPr>
          <p:nvPr/>
        </p:nvPicPr>
        <p:blipFill>
          <a:blip r:embed="rId2"/>
          <a:srcRect/>
          <a:stretch>
            <a:fillRect/>
          </a:stretch>
        </p:blipFill>
        <p:spPr bwMode="auto">
          <a:xfrm>
            <a:off x="609600" y="685800"/>
            <a:ext cx="7924800" cy="5486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35</a:t>
            </a:fld>
            <a:endParaRPr lang="en-US"/>
          </a:p>
        </p:txBody>
      </p:sp>
      <p:pic>
        <p:nvPicPr>
          <p:cNvPr id="147458" name="Picture 2" descr="C:\Users\zigorat\Desktop\بازار\images مجموعه گنجعلی خان کرمان.jpeg"/>
          <p:cNvPicPr>
            <a:picLocks noChangeAspect="1" noChangeArrowheads="1"/>
          </p:cNvPicPr>
          <p:nvPr/>
        </p:nvPicPr>
        <p:blipFill>
          <a:blip r:embed="rId2"/>
          <a:srcRect/>
          <a:stretch>
            <a:fillRect/>
          </a:stretch>
        </p:blipFill>
        <p:spPr bwMode="auto">
          <a:xfrm>
            <a:off x="762000" y="685800"/>
            <a:ext cx="7848600" cy="5257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36</a:t>
            </a:fld>
            <a:endParaRPr lang="en-US"/>
          </a:p>
        </p:txBody>
      </p:sp>
      <p:sp>
        <p:nvSpPr>
          <p:cNvPr id="3" name="Rectangle 2"/>
          <p:cNvSpPr/>
          <p:nvPr/>
        </p:nvSpPr>
        <p:spPr>
          <a:xfrm>
            <a:off x="762000" y="457200"/>
            <a:ext cx="7620000" cy="5078313"/>
          </a:xfrm>
          <a:prstGeom prst="rect">
            <a:avLst/>
          </a:prstGeom>
        </p:spPr>
        <p:txBody>
          <a:bodyPr wrap="square">
            <a:spAutoFit/>
          </a:bodyPr>
          <a:lstStyle/>
          <a:p>
            <a:pPr algn="ctr"/>
            <a:r>
              <a:rPr lang="fa-IR" b="1" dirty="0" smtClean="0"/>
              <a:t>قيصريه</a:t>
            </a:r>
            <a:br>
              <a:rPr lang="fa-IR" b="1" dirty="0" smtClean="0"/>
            </a:br>
            <a:r>
              <a:rPr lang="fa-IR" dirty="0" smtClean="0"/>
              <a:t>واژه ي قيصريه اززبان آرامي وارد زبان عربي شده و عنوان لقب امپراتور روم بوده است.قيصرلقب يوليوس (</a:t>
            </a:r>
            <a:r>
              <a:rPr lang="en-US" dirty="0" smtClean="0"/>
              <a:t>JULIUS </a:t>
            </a:r>
            <a:r>
              <a:rPr lang="en-US" dirty="0" err="1" smtClean="0"/>
              <a:t>Cairus</a:t>
            </a:r>
            <a:r>
              <a:rPr lang="en-US" dirty="0" smtClean="0"/>
              <a:t>)</a:t>
            </a:r>
            <a:r>
              <a:rPr lang="fa-IR" dirty="0" smtClean="0"/>
              <a:t>امپراتور روم بود که بعدها همه ي امپراتورهاي روم به اين عنوان ملقب شدند (قيصررم) و ازآن پس عنوان ولقب امپراتوران آلمان و روسيه ي تزاري هم شد [دانشنامه ي جهان اسلام، 330/1372] به نظرمي رسد که واژه ي قيصريه در بازارهاي سنتي ايران به مهم ترين و زيباترين بازارها اطلاق مي شد که به دستور شاهان و حکام بنا شده بودند. منظوراز به کار بردن اين اصطلاح، بازاري ست که در شأن قيصر،امپراتور روم باشد، لکن هيچ ارتباطي با شاهان رومي نداشت، اما به معني شاهانه و با عظمت مي باشد. قيصريه اصفهان در نهايت زيبايي و عظمت و دردو طبقه بنا شده و از شکوه و جلال خاصي برخوردار است که طبقه ي بالا براي توليد،انباري و استراحت و طبقه پايين براي عرضه ي کالا به خريداران بود،اين نکته نيزگفتني ست که بازارقيصريه يادگارشاه عباس اول، نخستين قيصريه ي بازار اصفهان نبوده، بلکه قبل از بناي آن نيز قيصريه اي با ميدان (ميدان کهنه ) در محل ورودي بازار قديم بوده، که احتمالاً يادگار عصر سلاجقه بوده است. شاردن،سياح فرانسوي در اين باره چنين مي نويسد:«درشمال شرق ميدان ( ميدان کهنه ) قيصريه ي قديم يا ورودي بازار قرار داشته که دروضعيت بسيار خرابي بوده است.»</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37</a:t>
            </a:fld>
            <a:endParaRPr lang="en-US"/>
          </a:p>
        </p:txBody>
      </p:sp>
      <p:sp>
        <p:nvSpPr>
          <p:cNvPr id="3" name="Rectangle 2"/>
          <p:cNvSpPr/>
          <p:nvPr/>
        </p:nvSpPr>
        <p:spPr>
          <a:xfrm>
            <a:off x="609600" y="457200"/>
            <a:ext cx="7696200" cy="2862322"/>
          </a:xfrm>
          <a:prstGeom prst="rect">
            <a:avLst/>
          </a:prstGeom>
        </p:spPr>
        <p:txBody>
          <a:bodyPr wrap="square">
            <a:spAutoFit/>
          </a:bodyPr>
          <a:lstStyle/>
          <a:p>
            <a:pPr algn="ctr"/>
            <a:r>
              <a:rPr lang="fa-IR" dirty="0" smtClean="0"/>
              <a:t>منابع تاريخي نشان مي دهند که قيصريه ها در بازارهاي اغلب شهرهاي ايران به پارچه فروشي اختصاص داشته اند ويکي از با اهميت ترين مراکز تجاري شهرها بوده اند و معمولاً محوطه اي بزرگ و سرپوشيده با درهاي بزرگ بوده اند که شب ها برآن قفل مي زدند.به غيرازانواع پارچه ها، کالاهاي گران قيمت ديگرنيز در اين بازار نگه داري و خريد و فروش مي شد. در ممالک اسلامي شمال آفريقا قيصريه ها گاهي بدون مسقف اند و ارزش و اهميت معماري ندارند،ولي داشتن در ورودي دو طرفه که به راسته ها ارتباط دارند،از مشخصات بارزآن ها است. قيصريه ي اصفهان ازيک طرف به ميدان نقش جهان و از طرف ديگربه راسته ي چيت سازها ارتباط دارد.امنيت اقتصادي قيصريه به عنوان مرکزاصلي بازار،ازآن جهت بود که صنايع نساجي دربازار شهرهاي اسلامي ، پايه واساس اقتصادي بازاربود.</a:t>
            </a:r>
            <a:endParaRPr lang="en-US" dirty="0"/>
          </a:p>
        </p:txBody>
      </p:sp>
      <p:sp>
        <p:nvSpPr>
          <p:cNvPr id="4" name="Rectangle 3"/>
          <p:cNvSpPr/>
          <p:nvPr/>
        </p:nvSpPr>
        <p:spPr>
          <a:xfrm>
            <a:off x="762000" y="3429000"/>
            <a:ext cx="7620000" cy="3139321"/>
          </a:xfrm>
          <a:prstGeom prst="rect">
            <a:avLst/>
          </a:prstGeom>
        </p:spPr>
        <p:txBody>
          <a:bodyPr wrap="square">
            <a:spAutoFit/>
          </a:bodyPr>
          <a:lstStyle/>
          <a:p>
            <a:pPr algn="ctr"/>
            <a:r>
              <a:rPr lang="fa-IR" dirty="0" smtClean="0"/>
              <a:t>بايد گفت که قيصريه داراي چند ويژگي روشن بوده که در خور يادآوري است: زيباترين و باشکوه ترين قسمت بازاربوده،مکان فروش کالاهاي پر بها به ويژه منسوجات بوده، داراي در و دربند بوده و درنهايت به نحوي از انحاء بناي آن با شاه يا حکام ارتباط داشته است. چون قيصريه اغلب بازارها به فروش منسوجات مبادرت مي کردند واين کالاها در مقابل آتش سوزي ها آسيب پذيرترازساير کالاهاي موجود دربازار بودند،درنتيجه ي آتش سوزي ازبين مي رفتند و ساختمان آن ها تجديد بنا گرديده،لذا قدمت و ارزش تاريخي آن ها چندان زياد نمي تواند باشد. در قيصريه اصفهان مانند اغلب قيصريه هاي جهان هميشه به فروش منسوجات که از توليدات بسيار مهم و قديمي اصفهان است، مبادرت شده و قرارگيري بازار چيت سازها و سراي چيت سازها که چسبيده به قيصريه است،هنوزهم قيصريه اصفهان به فروش اين کالاها شهرت يافته است.</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38</a:t>
            </a:fld>
            <a:endParaRPr lang="en-US"/>
          </a:p>
        </p:txBody>
      </p:sp>
      <p:pic>
        <p:nvPicPr>
          <p:cNvPr id="5122" name="Picture 2" descr="C:\Users\zigorat\Desktop\بازار\32156%202.JPG"/>
          <p:cNvPicPr>
            <a:picLocks noChangeAspect="1" noChangeArrowheads="1"/>
          </p:cNvPicPr>
          <p:nvPr/>
        </p:nvPicPr>
        <p:blipFill>
          <a:blip r:embed="rId2"/>
          <a:srcRect/>
          <a:stretch>
            <a:fillRect/>
          </a:stretch>
        </p:blipFill>
        <p:spPr bwMode="auto">
          <a:xfrm>
            <a:off x="533400" y="381000"/>
            <a:ext cx="8077200" cy="60198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39</a:t>
            </a:fld>
            <a:endParaRPr lang="en-US"/>
          </a:p>
        </p:txBody>
      </p:sp>
      <p:sp>
        <p:nvSpPr>
          <p:cNvPr id="3" name="Rectangle 2"/>
          <p:cNvSpPr/>
          <p:nvPr/>
        </p:nvSpPr>
        <p:spPr>
          <a:xfrm>
            <a:off x="609600" y="304800"/>
            <a:ext cx="7924800" cy="923330"/>
          </a:xfrm>
          <a:prstGeom prst="rect">
            <a:avLst/>
          </a:prstGeom>
        </p:spPr>
        <p:txBody>
          <a:bodyPr wrap="square">
            <a:spAutoFit/>
          </a:bodyPr>
          <a:lstStyle/>
          <a:p>
            <a:pPr algn="ctr"/>
            <a:r>
              <a:rPr lang="fa-IR" dirty="0" smtClean="0"/>
              <a:t>سراي شاه که در سمت چپ (غرب) چهارسوي قيصريه واقع شده، يکي از سراهاي بزرگ دوره ي صفويه است که در زمان شاه عباس اول وبه دستور وي ساخته شده و عوايد حاصل از آن متعلق به شخص شاه بوده است.</a:t>
            </a:r>
            <a:endParaRPr lang="en-US" dirty="0"/>
          </a:p>
        </p:txBody>
      </p:sp>
      <p:pic>
        <p:nvPicPr>
          <p:cNvPr id="6146" name="Picture 2" descr="C:\Users\zigorat\Desktop\بازار\32156%203.JPG"/>
          <p:cNvPicPr>
            <a:picLocks noChangeAspect="1" noChangeArrowheads="1"/>
          </p:cNvPicPr>
          <p:nvPr/>
        </p:nvPicPr>
        <p:blipFill>
          <a:blip r:embed="rId2"/>
          <a:srcRect/>
          <a:stretch>
            <a:fillRect/>
          </a:stretch>
        </p:blipFill>
        <p:spPr bwMode="auto">
          <a:xfrm>
            <a:off x="990600" y="1600200"/>
            <a:ext cx="7239000"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a:t>
            </a:fld>
            <a:endParaRPr lang="en-US"/>
          </a:p>
        </p:txBody>
      </p:sp>
      <p:sp>
        <p:nvSpPr>
          <p:cNvPr id="116737" name="Rectangle 1"/>
          <p:cNvSpPr>
            <a:spLocks noChangeArrowheads="1"/>
          </p:cNvSpPr>
          <p:nvPr/>
        </p:nvSpPr>
        <p:spPr bwMode="auto">
          <a:xfrm>
            <a:off x="762000" y="1371600"/>
            <a:ext cx="7772400" cy="37286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بازرگان و سوداگر ایرانی باید در جایی مقام داشته باشد که خریدار بتواند با اسانی کالای او را با انچه دیگران عرضه میدارند مقایسه کند و وضع استثنایی و انحصاری ان باعث فریب و غبض نشود .پدید امدن رسته و گرد اوری کالاهای مشابه در دکانهای نزدیک به هم و در یک بازار با تیم و سرا معلول همین نظام خاص پیشه وری و سوداگری ایرانی است که برخلاف نقاط دیگر جهان به خریدار فرصت میدهد تا خواسته و کالای مورد نظر خود را به ارزانترین بها و به نحو دلخواه بی عیب و متناسب با اقتصاد خانواده خود تهیه کند بی انکه مانند امروز ناچار باشد برای خریداری چیزی صدها مغازه را که هریک اقلا پانصد متر باهم فاصله دارد سر بزند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40</a:t>
            </a:fld>
            <a:endParaRPr lang="en-US"/>
          </a:p>
        </p:txBody>
      </p:sp>
      <p:pic>
        <p:nvPicPr>
          <p:cNvPr id="72706" name="Picture 2" descr="C:\Users\zigorat\Desktop\بازار\cistern_17.gif"/>
          <p:cNvPicPr>
            <a:picLocks noChangeAspect="1" noChangeArrowheads="1"/>
          </p:cNvPicPr>
          <p:nvPr/>
        </p:nvPicPr>
        <p:blipFill>
          <a:blip r:embed="rId2"/>
          <a:srcRect/>
          <a:stretch>
            <a:fillRect/>
          </a:stretch>
        </p:blipFill>
        <p:spPr bwMode="auto">
          <a:xfrm>
            <a:off x="762000" y="762000"/>
            <a:ext cx="7696200" cy="52578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41</a:t>
            </a:fld>
            <a:endParaRPr lang="en-US"/>
          </a:p>
        </p:txBody>
      </p:sp>
      <p:pic>
        <p:nvPicPr>
          <p:cNvPr id="73730" name="Picture 2" descr="C:\Users\zigorat\Desktop\بازار\cistern_14.gif"/>
          <p:cNvPicPr>
            <a:picLocks noChangeAspect="1" noChangeArrowheads="1"/>
          </p:cNvPicPr>
          <p:nvPr/>
        </p:nvPicPr>
        <p:blipFill>
          <a:blip r:embed="rId2"/>
          <a:srcRect/>
          <a:stretch>
            <a:fillRect/>
          </a:stretch>
        </p:blipFill>
        <p:spPr bwMode="auto">
          <a:xfrm>
            <a:off x="685800" y="752475"/>
            <a:ext cx="7848600" cy="53530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42</a:t>
            </a:fld>
            <a:endParaRPr lang="en-US"/>
          </a:p>
        </p:txBody>
      </p:sp>
      <p:sp>
        <p:nvSpPr>
          <p:cNvPr id="3" name="Rectangle 2"/>
          <p:cNvSpPr/>
          <p:nvPr/>
        </p:nvSpPr>
        <p:spPr>
          <a:xfrm>
            <a:off x="3429000" y="304800"/>
            <a:ext cx="1818126" cy="369332"/>
          </a:xfrm>
          <a:prstGeom prst="rect">
            <a:avLst/>
          </a:prstGeom>
        </p:spPr>
        <p:txBody>
          <a:bodyPr wrap="none">
            <a:spAutoFit/>
          </a:bodyPr>
          <a:lstStyle/>
          <a:p>
            <a:r>
              <a:rPr lang="fa-IR" b="1" dirty="0" smtClean="0"/>
              <a:t>بازار قیصریه لار</a:t>
            </a:r>
            <a:endParaRPr lang="fa-IR" b="1" dirty="0"/>
          </a:p>
        </p:txBody>
      </p:sp>
      <p:sp>
        <p:nvSpPr>
          <p:cNvPr id="4" name="Rectangle 3"/>
          <p:cNvSpPr/>
          <p:nvPr/>
        </p:nvSpPr>
        <p:spPr>
          <a:xfrm>
            <a:off x="533400" y="990600"/>
            <a:ext cx="8077200" cy="2031325"/>
          </a:xfrm>
          <a:prstGeom prst="rect">
            <a:avLst/>
          </a:prstGeom>
        </p:spPr>
        <p:txBody>
          <a:bodyPr wrap="square">
            <a:spAutoFit/>
          </a:bodyPr>
          <a:lstStyle/>
          <a:p>
            <a:pPr algn="ctr"/>
            <a:r>
              <a:rPr lang="fa-IR" b="1" dirty="0" smtClean="0">
                <a:hlinkClick r:id="rId2" tooltip="بازار قیصریه"/>
              </a:rPr>
              <a:t>بازار قیصریه</a:t>
            </a:r>
            <a:r>
              <a:rPr lang="fa-IR" dirty="0" smtClean="0"/>
              <a:t> در شهرستان </a:t>
            </a:r>
            <a:r>
              <a:rPr lang="fa-IR" dirty="0" smtClean="0">
                <a:hlinkClick r:id="rId3" tooltip="لار"/>
              </a:rPr>
              <a:t>لار</a:t>
            </a:r>
            <a:r>
              <a:rPr lang="fa-IR" dirty="0" smtClean="0"/>
              <a:t> از توابع </a:t>
            </a:r>
            <a:r>
              <a:rPr lang="fa-IR" dirty="0" smtClean="0">
                <a:hlinkClick r:id="rId4" tooltip="استان فارس"/>
              </a:rPr>
              <a:t>استان فارس</a:t>
            </a:r>
            <a:r>
              <a:rPr lang="fa-IR" dirty="0" smtClean="0"/>
              <a:t> کشور </a:t>
            </a:r>
            <a:r>
              <a:rPr lang="fa-IR" dirty="0" smtClean="0">
                <a:hlinkClick r:id="rId5" tooltip="ایران"/>
              </a:rPr>
              <a:t>ایران</a:t>
            </a:r>
            <a:r>
              <a:rPr lang="fa-IR" dirty="0" smtClean="0"/>
              <a:t> واقع شده‌است. این </a:t>
            </a:r>
            <a:r>
              <a:rPr lang="fa-IR" dirty="0" smtClean="0">
                <a:hlinkClick r:id="rId6" tooltip="بازار"/>
              </a:rPr>
              <a:t>بازار</a:t>
            </a:r>
            <a:r>
              <a:rPr lang="fa-IR" dirty="0" smtClean="0"/>
              <a:t> یک مجموعه نفیس و پرتنوع معماری قدیم ایران است. جلوه‌های بارزی از شیوه‌ها و شگردهای معماری گذشته – از پیش از </a:t>
            </a:r>
            <a:r>
              <a:rPr lang="fa-IR" dirty="0" smtClean="0">
                <a:hlinkClick r:id="rId7" tooltip="صفویه"/>
              </a:rPr>
              <a:t>صفویه</a:t>
            </a:r>
            <a:r>
              <a:rPr lang="fa-IR" dirty="0" smtClean="0"/>
              <a:t>، تا </a:t>
            </a:r>
            <a:r>
              <a:rPr lang="fa-IR" dirty="0" smtClean="0">
                <a:hlinkClick r:id="rId8" tooltip="قاجاریه"/>
              </a:rPr>
              <a:t>قاجاریه</a:t>
            </a:r>
            <a:r>
              <a:rPr lang="fa-IR" dirty="0" smtClean="0"/>
              <a:t> در این مجموعه تاریخی بچشم می‌خورد و با آنکه غبار صدها سال بر رخسار آن نشسته‌است، استحکام و قدرت بافت آن کمترین آسیبی ندیده‌است. این معنی را بازار قیصریه لار و کاروانسراهای پیرامون آن با زلزله‌های مهیبی که مغرورانه از سر گذرانده‌اند، بی‌آنکه خدشه‌ای بپذیرند، اثبات کرده‌اند.</a:t>
            </a:r>
            <a:endParaRPr lang="en-US" dirty="0"/>
          </a:p>
        </p:txBody>
      </p:sp>
      <p:sp>
        <p:nvSpPr>
          <p:cNvPr id="5" name="Rectangle 4"/>
          <p:cNvSpPr/>
          <p:nvPr/>
        </p:nvSpPr>
        <p:spPr>
          <a:xfrm>
            <a:off x="533400" y="3124200"/>
            <a:ext cx="8001000" cy="3139321"/>
          </a:xfrm>
          <a:prstGeom prst="rect">
            <a:avLst/>
          </a:prstGeom>
        </p:spPr>
        <p:txBody>
          <a:bodyPr wrap="square">
            <a:spAutoFit/>
          </a:bodyPr>
          <a:lstStyle/>
          <a:p>
            <a:pPr algn="ctr"/>
            <a:r>
              <a:rPr lang="fa-IR" dirty="0" smtClean="0"/>
              <a:t>بازار درحال حاضر شامل دو شبکه شمالی و جنوبی است که مدخل ورودی جنوبی آن از میدان جدیدالاحداث لار شروع و به محلهای شمالی قدیمی بازار ختم می‌شود. رشته دیگر شرقی و غربی است که در تقاطع بازار شمالی جنوبی دارای یک چهارسوق وسیع است. چهارسوق بصورت ۸ گوش است و در چهار گوش آن چهار باب مغازه در هر سمت احداث شده‌است. در اطراف چهارسوق و در پشت چهار مغازه هرسمت چهارسوق، بازاری بعرض ۳/۴متر دورادور ادامه دارد و باین ترتیب طرح جانبی را بوجود آورده‌است که در سایر بازارهای ایران نظیر آن دیده نمی‌شود. طول بازار شرقی و غربی ۶/۱۱۷ متر و طول بازار شمالی جنوبی ۴/۱۲۴ متر است. جالب‌ترین بخش بازار قیصریه لار طرح چهارسوق آن است که در نوع خود از نظر معماری منحصربه‌فرد است. گنبد سنگی چهارسوق دارای طرح بسیار جالبی است و ارتفاع آن از ۱۸ متر تجاوز می‌کند.</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43</a:t>
            </a:fld>
            <a:endParaRPr lang="en-US"/>
          </a:p>
        </p:txBody>
      </p:sp>
      <p:pic>
        <p:nvPicPr>
          <p:cNvPr id="1026" name="Picture 2" descr="C:\Users\zigorat\Desktop\بازار\lar-3_8391.jpg"/>
          <p:cNvPicPr>
            <a:picLocks noChangeAspect="1" noChangeArrowheads="1"/>
          </p:cNvPicPr>
          <p:nvPr/>
        </p:nvPicPr>
        <p:blipFill>
          <a:blip r:embed="rId2"/>
          <a:srcRect/>
          <a:stretch>
            <a:fillRect/>
          </a:stretch>
        </p:blipFill>
        <p:spPr bwMode="auto">
          <a:xfrm>
            <a:off x="533400" y="228600"/>
            <a:ext cx="8153400" cy="6172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44</a:t>
            </a:fld>
            <a:endParaRPr lang="en-US"/>
          </a:p>
        </p:txBody>
      </p:sp>
      <p:pic>
        <p:nvPicPr>
          <p:cNvPr id="2050" name="Picture 2" descr="C:\Users\zigorat\Desktop\بازار\23292160130138833412118315236189164199.jpg"/>
          <p:cNvPicPr>
            <a:picLocks noChangeAspect="1" noChangeArrowheads="1"/>
          </p:cNvPicPr>
          <p:nvPr/>
        </p:nvPicPr>
        <p:blipFill>
          <a:blip r:embed="rId2"/>
          <a:srcRect/>
          <a:stretch>
            <a:fillRect/>
          </a:stretch>
        </p:blipFill>
        <p:spPr bwMode="auto">
          <a:xfrm>
            <a:off x="685800" y="457200"/>
            <a:ext cx="7848600" cy="5715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45</a:t>
            </a:fld>
            <a:endParaRPr lang="en-US"/>
          </a:p>
        </p:txBody>
      </p:sp>
      <p:pic>
        <p:nvPicPr>
          <p:cNvPr id="3074" name="Picture 2" descr="C:\Users\zigorat\Desktop\بازار\بازار قیصریه لار استان فارس.jpeg"/>
          <p:cNvPicPr>
            <a:picLocks noChangeAspect="1" noChangeArrowheads="1"/>
          </p:cNvPicPr>
          <p:nvPr/>
        </p:nvPicPr>
        <p:blipFill>
          <a:blip r:embed="rId2"/>
          <a:srcRect/>
          <a:stretch>
            <a:fillRect/>
          </a:stretch>
        </p:blipFill>
        <p:spPr bwMode="auto">
          <a:xfrm>
            <a:off x="838200" y="685801"/>
            <a:ext cx="7696200" cy="5105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46</a:t>
            </a:fld>
            <a:endParaRPr lang="en-US"/>
          </a:p>
        </p:txBody>
      </p:sp>
      <p:sp>
        <p:nvSpPr>
          <p:cNvPr id="3" name="Rectangle 2"/>
          <p:cNvSpPr/>
          <p:nvPr/>
        </p:nvSpPr>
        <p:spPr>
          <a:xfrm>
            <a:off x="3581400" y="304800"/>
            <a:ext cx="2226892" cy="584775"/>
          </a:xfrm>
          <a:prstGeom prst="rect">
            <a:avLst/>
          </a:prstGeom>
        </p:spPr>
        <p:txBody>
          <a:bodyPr wrap="none">
            <a:spAutoFit/>
          </a:bodyPr>
          <a:lstStyle/>
          <a:p>
            <a:r>
              <a:rPr lang="fa-IR" sz="3200" b="1" dirty="0" smtClean="0"/>
              <a:t>بازار کرمان</a:t>
            </a:r>
            <a:endParaRPr lang="fa-IR" sz="3200" b="1" dirty="0"/>
          </a:p>
        </p:txBody>
      </p:sp>
      <p:sp>
        <p:nvSpPr>
          <p:cNvPr id="4" name="Rectangle 3"/>
          <p:cNvSpPr/>
          <p:nvPr/>
        </p:nvSpPr>
        <p:spPr>
          <a:xfrm>
            <a:off x="533400" y="1143000"/>
            <a:ext cx="8153400" cy="923330"/>
          </a:xfrm>
          <a:prstGeom prst="rect">
            <a:avLst/>
          </a:prstGeom>
        </p:spPr>
        <p:txBody>
          <a:bodyPr wrap="square">
            <a:spAutoFit/>
          </a:bodyPr>
          <a:lstStyle/>
          <a:p>
            <a:pPr algn="ctr"/>
            <a:r>
              <a:rPr lang="fa-IR" dirty="0" smtClean="0"/>
              <a:t>این </a:t>
            </a:r>
            <a:r>
              <a:rPr lang="fa-IR" dirty="0" smtClean="0">
                <a:hlinkClick r:id="rId2" tooltip="راسته بازار"/>
              </a:rPr>
              <a:t>راسته بازار</a:t>
            </a:r>
            <a:r>
              <a:rPr lang="fa-IR" dirty="0" smtClean="0"/>
              <a:t> از میدان ارگ شروع و به </a:t>
            </a:r>
            <a:r>
              <a:rPr lang="fa-IR" dirty="0" smtClean="0">
                <a:hlinkClick r:id="rId3" tooltip="آرامگاه مشتاق‌علی‌شاه"/>
              </a:rPr>
              <a:t>میدان مشتاقیه</a:t>
            </a:r>
            <a:r>
              <a:rPr lang="fa-IR" dirty="0" smtClean="0"/>
              <a:t> ختم می‌شود. هر بخش از بازار </a:t>
            </a:r>
            <a:r>
              <a:rPr lang="fa-IR" dirty="0" smtClean="0">
                <a:hlinkClick r:id="rId4" tooltip="کرمان"/>
              </a:rPr>
              <a:t>کرمان</a:t>
            </a:r>
            <a:r>
              <a:rPr lang="fa-IR" dirty="0" smtClean="0"/>
              <a:t> در زمان یکی از فرمانروایان این شهر ساخته شده این بازار طولانی‌ترین راسته بازار ایران محسوب می‌شود.</a:t>
            </a:r>
            <a:endParaRPr lang="en-US" dirty="0"/>
          </a:p>
        </p:txBody>
      </p:sp>
      <p:pic>
        <p:nvPicPr>
          <p:cNvPr id="7170" name="Picture 2" descr="C:\Users\zigorat\Desktop\300px-Kerman-bazaar2.jpg"/>
          <p:cNvPicPr>
            <a:picLocks noChangeAspect="1" noChangeArrowheads="1"/>
          </p:cNvPicPr>
          <p:nvPr/>
        </p:nvPicPr>
        <p:blipFill>
          <a:blip r:embed="rId5"/>
          <a:srcRect/>
          <a:stretch>
            <a:fillRect/>
          </a:stretch>
        </p:blipFill>
        <p:spPr bwMode="auto">
          <a:xfrm>
            <a:off x="1447800" y="2400300"/>
            <a:ext cx="6096000" cy="39243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47</a:t>
            </a:fld>
            <a:endParaRPr lang="en-US"/>
          </a:p>
        </p:txBody>
      </p:sp>
      <p:pic>
        <p:nvPicPr>
          <p:cNvPr id="8194" name="Picture 2" descr="C:\Users\zigorat\Desktop\300px-Bazar_-_kerman.jpg"/>
          <p:cNvPicPr>
            <a:picLocks noChangeAspect="1" noChangeArrowheads="1"/>
          </p:cNvPicPr>
          <p:nvPr/>
        </p:nvPicPr>
        <p:blipFill>
          <a:blip r:embed="rId2"/>
          <a:srcRect/>
          <a:stretch>
            <a:fillRect/>
          </a:stretch>
        </p:blipFill>
        <p:spPr bwMode="auto">
          <a:xfrm>
            <a:off x="838200" y="609600"/>
            <a:ext cx="7467600" cy="5410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48</a:t>
            </a:fld>
            <a:endParaRPr lang="en-US"/>
          </a:p>
        </p:txBody>
      </p:sp>
      <p:sp>
        <p:nvSpPr>
          <p:cNvPr id="3" name="Rectangle 2"/>
          <p:cNvSpPr/>
          <p:nvPr/>
        </p:nvSpPr>
        <p:spPr>
          <a:xfrm>
            <a:off x="3581400" y="304800"/>
            <a:ext cx="1941557" cy="584775"/>
          </a:xfrm>
          <a:prstGeom prst="rect">
            <a:avLst/>
          </a:prstGeom>
        </p:spPr>
        <p:txBody>
          <a:bodyPr wrap="none">
            <a:spAutoFit/>
          </a:bodyPr>
          <a:lstStyle/>
          <a:p>
            <a:r>
              <a:rPr lang="fa-IR" sz="3200" b="1" dirty="0" smtClean="0"/>
              <a:t>بازار تبریز</a:t>
            </a:r>
            <a:endParaRPr lang="fa-IR" sz="3200" b="1" dirty="0"/>
          </a:p>
        </p:txBody>
      </p:sp>
      <p:sp>
        <p:nvSpPr>
          <p:cNvPr id="4" name="Rectangle 3"/>
          <p:cNvSpPr/>
          <p:nvPr/>
        </p:nvSpPr>
        <p:spPr>
          <a:xfrm>
            <a:off x="838200" y="1447800"/>
            <a:ext cx="7467600" cy="3775393"/>
          </a:xfrm>
          <a:prstGeom prst="rect">
            <a:avLst/>
          </a:prstGeom>
        </p:spPr>
        <p:txBody>
          <a:bodyPr wrap="square">
            <a:spAutoFit/>
          </a:bodyPr>
          <a:lstStyle/>
          <a:p>
            <a:pPr algn="ctr">
              <a:lnSpc>
                <a:spcPct val="150000"/>
              </a:lnSpc>
            </a:pPr>
            <a:r>
              <a:rPr lang="fa-IR" b="1" dirty="0" smtClean="0"/>
              <a:t>بازار تبریز</a:t>
            </a:r>
            <a:r>
              <a:rPr lang="fa-IR" dirty="0" smtClean="0"/>
              <a:t> یکی از بزرگ‌ترین و مهم‌ترین </a:t>
            </a:r>
            <a:r>
              <a:rPr lang="fa-IR" dirty="0" smtClean="0">
                <a:hlinkClick r:id="rId2" tooltip="بازار"/>
              </a:rPr>
              <a:t>بازارهای</a:t>
            </a:r>
            <a:r>
              <a:rPr lang="fa-IR" dirty="0" smtClean="0"/>
              <a:t> سرپوشیده در سطح </a:t>
            </a:r>
            <a:r>
              <a:rPr lang="fa-IR" dirty="0" smtClean="0">
                <a:hlinkClick r:id="rId3" tooltip="ایران"/>
              </a:rPr>
              <a:t>ایران</a:t>
            </a:r>
            <a:r>
              <a:rPr lang="fa-IR" dirty="0" smtClean="0"/>
              <a:t> و قارهٔ </a:t>
            </a:r>
            <a:r>
              <a:rPr lang="fa-IR" dirty="0" smtClean="0">
                <a:hlinkClick r:id="rId4" tooltip="آسیا"/>
              </a:rPr>
              <a:t>آسیا</a:t>
            </a:r>
            <a:r>
              <a:rPr lang="fa-IR" dirty="0" smtClean="0"/>
              <a:t> به‌شمار می‌رود. این بازار با مساحتی حدود یک کیلومتر مربع، بزرگ‌ترین بازار سرپوشیدهٔ جهان است. بازار تبریز در مردادماه سال ۱۳۸۹ خورشیدی به عنوان نخستین بازار جهان در فهرست </a:t>
            </a:r>
            <a:r>
              <a:rPr lang="fa-IR" dirty="0" smtClean="0">
                <a:hlinkClick r:id="rId5" tooltip="میراث جهانی یونسکو"/>
              </a:rPr>
              <a:t>میراث جهانی یونسکو</a:t>
            </a:r>
            <a:r>
              <a:rPr lang="fa-IR" dirty="0" smtClean="0"/>
              <a:t> به ثبت رسیده است. این بازار از بازارچه‌ها، تیمچه‌ها، </a:t>
            </a:r>
            <a:r>
              <a:rPr lang="fa-IR" dirty="0" smtClean="0">
                <a:hlinkClick r:id="rId6" tooltip="سرا"/>
              </a:rPr>
              <a:t>سراها</a:t>
            </a:r>
            <a:r>
              <a:rPr lang="fa-IR" dirty="0" smtClean="0"/>
              <a:t> و </a:t>
            </a:r>
            <a:r>
              <a:rPr lang="fa-IR" dirty="0" smtClean="0">
                <a:hlinkClick r:id="rId7" tooltip="کاروانسرا"/>
              </a:rPr>
              <a:t>کاروانسراهای</a:t>
            </a:r>
            <a:r>
              <a:rPr lang="fa-IR" dirty="0" smtClean="0"/>
              <a:t> متعددی تشکیل یافته است. پیش‌تر به جهت قرارگرفتن شهر </a:t>
            </a:r>
            <a:r>
              <a:rPr lang="fa-IR" dirty="0" smtClean="0">
                <a:hlinkClick r:id="rId8" tooltip="تبریز"/>
              </a:rPr>
              <a:t>تبریز</a:t>
            </a:r>
            <a:r>
              <a:rPr lang="fa-IR" dirty="0" smtClean="0"/>
              <a:t> بر سر چهارراه </a:t>
            </a:r>
            <a:r>
              <a:rPr lang="fa-IR" dirty="0" smtClean="0">
                <a:hlinkClick r:id="rId9" tooltip="جاده ابریشم"/>
              </a:rPr>
              <a:t>جادهٔ ابریشم</a:t>
            </a:r>
            <a:r>
              <a:rPr lang="fa-IR" dirty="0" smtClean="0"/>
              <a:t> و گذر روزانهٔ هزاران کاروان از کشورهای مختلف </a:t>
            </a:r>
            <a:r>
              <a:rPr lang="fa-IR" dirty="0" smtClean="0">
                <a:hlinkClick r:id="rId4" tooltip="آسیا"/>
              </a:rPr>
              <a:t>آسیایی</a:t>
            </a:r>
            <a:r>
              <a:rPr lang="fa-IR" dirty="0" smtClean="0"/>
              <a:t>، </a:t>
            </a:r>
            <a:r>
              <a:rPr lang="fa-IR" dirty="0" smtClean="0">
                <a:hlinkClick r:id="rId10" tooltip="آفریقا"/>
              </a:rPr>
              <a:t>آفریقایی</a:t>
            </a:r>
            <a:r>
              <a:rPr lang="fa-IR" dirty="0" smtClean="0"/>
              <a:t> و </a:t>
            </a:r>
            <a:r>
              <a:rPr lang="fa-IR" dirty="0" smtClean="0">
                <a:hlinkClick r:id="rId11" tooltip="اروپا"/>
              </a:rPr>
              <a:t>اروپایی</a:t>
            </a:r>
            <a:r>
              <a:rPr lang="fa-IR" dirty="0" smtClean="0"/>
              <a:t> از آن، این شهر و بازار آن از رونق بسیار خوبی برخوردار بوده است</a:t>
            </a:r>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49</a:t>
            </a:fld>
            <a:endParaRPr lang="en-US"/>
          </a:p>
        </p:txBody>
      </p:sp>
      <p:sp>
        <p:nvSpPr>
          <p:cNvPr id="3" name="Rectangle 2"/>
          <p:cNvSpPr/>
          <p:nvPr/>
        </p:nvSpPr>
        <p:spPr>
          <a:xfrm>
            <a:off x="914400" y="914400"/>
            <a:ext cx="7391400" cy="5026056"/>
          </a:xfrm>
          <a:prstGeom prst="rect">
            <a:avLst/>
          </a:prstGeom>
        </p:spPr>
        <p:txBody>
          <a:bodyPr wrap="square">
            <a:spAutoFit/>
          </a:bodyPr>
          <a:lstStyle/>
          <a:p>
            <a:pPr algn="ctr">
              <a:lnSpc>
                <a:spcPct val="150000"/>
              </a:lnSpc>
            </a:pPr>
            <a:r>
              <a:rPr lang="fa-IR" dirty="0" smtClean="0"/>
              <a:t>هستهٔ مرکزی شهر تبریز در داخل یک چهارضلعی قرار گرفته و بازار تبریز در مرکز این چهارضلعی واقع شده‌است. این بازار از سمت شرق به عالی‌قاپو (مجموعهٔ کاخ‌های ولی‌عهدنشین) و از سمت غرب به </a:t>
            </a:r>
            <a:r>
              <a:rPr lang="fa-IR" dirty="0" smtClean="0">
                <a:hlinkClick r:id="rId2" tooltip="مسجد جامع تبریز"/>
              </a:rPr>
              <a:t>مسجد جامع</a:t>
            </a:r>
            <a:r>
              <a:rPr lang="fa-IR" dirty="0" smtClean="0"/>
              <a:t> محدود شده و از سمت شمال، بخش‌هایی از شمال رودخانهٔ مهران‌رود را شامل می‌شود و این دو بخش به وسیلهٔ پل‌های چوبی که در امتداد راسته‌بازار قرار دارند، به هم متصل می‌شوند. نخستین نقشه از بازار تبریز در سال ۱۳۲۷ هجری، در بخشی از نقشهٔ دارالسلطنهٔ تبریز و به دست اسدالله خان مراغه‌ای ترسیم شده‌است. نقشهٔ این بازار در بخش شمال شرقی نقشهٔ مذکور رسم شده و اکثر جای‌های مهم آن نظیر تیمچه‌ها و کاروانسراها در این نقشه نام‌گذاری شده‌اند.</a:t>
            </a:r>
            <a:r>
              <a:rPr lang="fa-IR" baseline="30000" dirty="0" smtClean="0">
                <a:hlinkClick r:id="rId3"/>
              </a:rPr>
              <a:t>[۴]</a:t>
            </a:r>
            <a:r>
              <a:rPr lang="fa-IR" dirty="0" smtClean="0"/>
              <a:t>اغلب تیمچه‌ها و سرای‌ها بازار دارای سه طبقه‌می باشند که طبقهٔ زیرین مخصوص انبار کالا ،طبقهٔ دوم تجارتخانه و محل کار و طبقهٔ سوم جهت استراحت و آسایش طراحی شده است.</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a:t>
            </a:fld>
            <a:endParaRPr lang="en-US"/>
          </a:p>
        </p:txBody>
      </p:sp>
      <p:sp>
        <p:nvSpPr>
          <p:cNvPr id="115713" name="Rectangle 1"/>
          <p:cNvSpPr>
            <a:spLocks noChangeArrowheads="1"/>
          </p:cNvSpPr>
          <p:nvPr/>
        </p:nvSpPr>
        <p:spPr bwMode="auto">
          <a:xfrm>
            <a:off x="685800" y="914400"/>
            <a:ext cx="78486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اصل کلمه بازار خیلی قدیمی است.بازار محل اجتماع محل داد وستد کانون شورشها و اعتصابها سیاستمداریها محل پخش اطلاعات مراوده اشنایی و گاهی اوقات نقش مکانی امنیتی را نیز ایفا می کرده است.در جشنها بازار را چراغانی اینه بندی و ازین بندی می کردند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شهرهایی</a:t>
            </a:r>
            <a:r>
              <a:rPr kumimoji="0" lang="fa-IR" b="0" i="0" u="none" strike="noStrike" cap="none" normalizeH="0" dirty="0" smtClean="0">
                <a:ln>
                  <a:noFill/>
                </a:ln>
                <a:solidFill>
                  <a:schemeClr val="tx1"/>
                </a:solidFill>
                <a:effectLst/>
                <a:latin typeface="Calibri" pitchFamily="34" charset="0"/>
                <a:ea typeface="Calibri" pitchFamily="34" charset="0"/>
                <a:cs typeface="Arial" pitchFamily="34" charset="0"/>
              </a:rPr>
              <a:t> که </a:t>
            </a: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 ورودی بازار داشتند را بازارگاه می گفتند.همچنین شهرهایی که محل انبار بوده بارکده نامیده می شده است</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 شهرهابازارچه نیازهای یک محله را برطرف می کرده است.بازار در مرکز شهر بوده و همه چیز در ان یافت میشده ولی بازارچه ها دکانهایی مربوط به خرید مردم محل داشته و برای خرید و فروش کالاهای اصلی به بازار بزرگ می رفته اند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بیشتر بازارها در شهرهای قدیم ایران بیرون از دروازه کاروان رو بوده به داخل شهر امتداد می یافته و گاهی تا بیرون شهر می رفته است(بیرون به معنای حومه بوده است).بیشتر بازارها در بخش بیرون قرار داشته اند</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50</a:t>
            </a:fld>
            <a:endParaRPr lang="en-US"/>
          </a:p>
        </p:txBody>
      </p:sp>
      <p:pic>
        <p:nvPicPr>
          <p:cNvPr id="9218" name="Picture 2" descr="C:\Users\zigorat\Desktop\بازار\The_Bazar_at_Tabriz.jpg"/>
          <p:cNvPicPr>
            <a:picLocks noChangeAspect="1" noChangeArrowheads="1"/>
          </p:cNvPicPr>
          <p:nvPr/>
        </p:nvPicPr>
        <p:blipFill>
          <a:blip r:embed="rId2"/>
          <a:srcRect/>
          <a:stretch>
            <a:fillRect/>
          </a:stretch>
        </p:blipFill>
        <p:spPr bwMode="auto">
          <a:xfrm>
            <a:off x="1066800" y="838200"/>
            <a:ext cx="6781800" cy="5181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51</a:t>
            </a:fld>
            <a:endParaRPr lang="en-US"/>
          </a:p>
        </p:txBody>
      </p:sp>
      <p:pic>
        <p:nvPicPr>
          <p:cNvPr id="10242" name="Picture 2" descr="C:\Users\zigorat\Desktop\بازار\13911226000632_PhotoLتبریز.jpg"/>
          <p:cNvPicPr>
            <a:picLocks noChangeAspect="1" noChangeArrowheads="1"/>
          </p:cNvPicPr>
          <p:nvPr/>
        </p:nvPicPr>
        <p:blipFill>
          <a:blip r:embed="rId2"/>
          <a:srcRect/>
          <a:stretch>
            <a:fillRect/>
          </a:stretch>
        </p:blipFill>
        <p:spPr bwMode="auto">
          <a:xfrm>
            <a:off x="381000" y="914400"/>
            <a:ext cx="8382000" cy="4953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52</a:t>
            </a:fld>
            <a:endParaRPr lang="en-US"/>
          </a:p>
        </p:txBody>
      </p:sp>
      <p:pic>
        <p:nvPicPr>
          <p:cNvPr id="3" name="Picture 3" descr="C:\Users\zigorat\Desktop\بازار\280px-Tabriz_bazaar_012008.jpg"/>
          <p:cNvPicPr>
            <a:picLocks noChangeAspect="1" noChangeArrowheads="1"/>
          </p:cNvPicPr>
          <p:nvPr/>
        </p:nvPicPr>
        <p:blipFill>
          <a:blip r:embed="rId2"/>
          <a:srcRect/>
          <a:stretch>
            <a:fillRect/>
          </a:stretch>
        </p:blipFill>
        <p:spPr bwMode="auto">
          <a:xfrm>
            <a:off x="609600" y="762000"/>
            <a:ext cx="7924800" cy="5334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53</a:t>
            </a:fld>
            <a:endParaRPr lang="en-US"/>
          </a:p>
        </p:txBody>
      </p:sp>
      <p:sp>
        <p:nvSpPr>
          <p:cNvPr id="11265" name="Rectangle 1"/>
          <p:cNvSpPr>
            <a:spLocks noChangeArrowheads="1"/>
          </p:cNvSpPr>
          <p:nvPr/>
        </p:nvSpPr>
        <p:spPr bwMode="auto">
          <a:xfrm>
            <a:off x="3505200" y="228600"/>
            <a:ext cx="304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بازار کاشان</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1267" name="Picture 3" descr="C:\Users\zigorat\Desktop\بازار\13911226000627_PhotoLکاشان.jpg"/>
          <p:cNvPicPr>
            <a:picLocks noChangeAspect="1" noChangeArrowheads="1"/>
          </p:cNvPicPr>
          <p:nvPr/>
        </p:nvPicPr>
        <p:blipFill>
          <a:blip r:embed="rId2"/>
          <a:srcRect/>
          <a:stretch>
            <a:fillRect/>
          </a:stretch>
        </p:blipFill>
        <p:spPr bwMode="auto">
          <a:xfrm>
            <a:off x="685800" y="1438274"/>
            <a:ext cx="7772400" cy="42005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A33C7-6B4A-44E4-950A-D3A11CAFEA6B}" type="slidenum">
              <a:rPr lang="en-US" smtClean="0"/>
              <a:pPr/>
              <a:t>54</a:t>
            </a:fld>
            <a:endParaRPr lang="en-US"/>
          </a:p>
        </p:txBody>
      </p:sp>
      <p:sp>
        <p:nvSpPr>
          <p:cNvPr id="5" name="Rectangle 4"/>
          <p:cNvSpPr/>
          <p:nvPr/>
        </p:nvSpPr>
        <p:spPr>
          <a:xfrm>
            <a:off x="2286000" y="228600"/>
            <a:ext cx="4572000" cy="707886"/>
          </a:xfrm>
          <a:prstGeom prst="rect">
            <a:avLst/>
          </a:prstGeom>
        </p:spPr>
        <p:txBody>
          <a:bodyPr>
            <a:spAutoFit/>
          </a:bodyPr>
          <a:lstStyle/>
          <a:p>
            <a:pPr algn="ctr"/>
            <a:r>
              <a:rPr lang="fa-IR" sz="2000" dirty="0" smtClean="0"/>
              <a:t>بازار قم؛ شاهکار معماری ایرانی اسلامی عصر صفویه</a:t>
            </a:r>
            <a:endParaRPr lang="en-US" sz="2000" dirty="0"/>
          </a:p>
        </p:txBody>
      </p:sp>
      <p:sp>
        <p:nvSpPr>
          <p:cNvPr id="7" name="Rectangle 6"/>
          <p:cNvSpPr/>
          <p:nvPr/>
        </p:nvSpPr>
        <p:spPr>
          <a:xfrm>
            <a:off x="685800" y="1524000"/>
            <a:ext cx="7924800" cy="3970318"/>
          </a:xfrm>
          <a:prstGeom prst="rect">
            <a:avLst/>
          </a:prstGeom>
        </p:spPr>
        <p:txBody>
          <a:bodyPr wrap="square">
            <a:spAutoFit/>
          </a:bodyPr>
          <a:lstStyle/>
          <a:p>
            <a:pPr algn="ctr"/>
            <a:r>
              <a:rPr lang="fa-IR" dirty="0" smtClean="0"/>
              <a:t>بازار قم با مجموعه ای از راسته، چهارسوق، سرا و تیمچه، جزئی از بافت قدیم شهر قم است. این مجموعه شامل دو راسته سرپوشیده با پوشش گنبدی است. سرپوشیده بودن بازار از یک سو به سنت معماری بازار بر می گردد و از طرف دیگر به دلیل گرمای شدید تابستان و سرمای شدید زمستان و ناشی از اقلیم کویری قم است.</a:t>
            </a:r>
            <a:br>
              <a:rPr lang="fa-IR" dirty="0" smtClean="0"/>
            </a:br>
            <a:r>
              <a:rPr lang="fa-IR" dirty="0" smtClean="0"/>
              <a:t/>
            </a:r>
            <a:br>
              <a:rPr lang="fa-IR" dirty="0" smtClean="0"/>
            </a:br>
            <a:r>
              <a:rPr lang="fa-IR" dirty="0" smtClean="0"/>
              <a:t>تهویه و نوررسانی بازار از طریق دریچه هایی که در پوشش گنبدی آن تعبیه شده، صورت می گیرد. این دریچه ها در بالای گنبد به شکل دایره و در دو طرف آن قرار دارند و به شکل قلب دیده می شوند. ترکیب نوری که از سقف به درون می تابد و حجم گنبدی سقف، فضای دلنشینی را به وجود می آورد.</a:t>
            </a:r>
            <a:br>
              <a:rPr lang="fa-IR" dirty="0" smtClean="0"/>
            </a:br>
            <a:r>
              <a:rPr lang="fa-IR" dirty="0" smtClean="0"/>
              <a:t/>
            </a:r>
            <a:br>
              <a:rPr lang="fa-IR" dirty="0" smtClean="0"/>
            </a:br>
            <a:r>
              <a:rPr lang="fa-IR" dirty="0" smtClean="0"/>
              <a:t>علاوه بر بخش سرپوشیده، بازار قم دارای سراهایی است که مجتمع های تجاری بدون سقف هستند و معمولا به تجارت عمده می پردازند. این سراها در حقیقت همان کاروانسراهای گذشته هستند.</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55</a:t>
            </a:fld>
            <a:endParaRPr lang="en-US"/>
          </a:p>
        </p:txBody>
      </p:sp>
      <p:pic>
        <p:nvPicPr>
          <p:cNvPr id="68610" name="Picture 2" descr="C:\Users\zigorat\Desktop\بازار\660161_orig.jpg"/>
          <p:cNvPicPr>
            <a:picLocks noChangeAspect="1" noChangeArrowheads="1"/>
          </p:cNvPicPr>
          <p:nvPr/>
        </p:nvPicPr>
        <p:blipFill>
          <a:blip r:embed="rId2"/>
          <a:srcRect/>
          <a:stretch>
            <a:fillRect/>
          </a:stretch>
        </p:blipFill>
        <p:spPr bwMode="auto">
          <a:xfrm>
            <a:off x="685800" y="1066800"/>
            <a:ext cx="7772399" cy="44958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A33C7-6B4A-44E4-950A-D3A11CAFEA6B}" type="slidenum">
              <a:rPr lang="en-US" smtClean="0"/>
              <a:pPr/>
              <a:t>56</a:t>
            </a:fld>
            <a:endParaRPr lang="en-US"/>
          </a:p>
        </p:txBody>
      </p:sp>
      <p:sp>
        <p:nvSpPr>
          <p:cNvPr id="5" name="Rectangle 4"/>
          <p:cNvSpPr/>
          <p:nvPr/>
        </p:nvSpPr>
        <p:spPr>
          <a:xfrm>
            <a:off x="609600" y="1295400"/>
            <a:ext cx="7848600" cy="4801314"/>
          </a:xfrm>
          <a:prstGeom prst="rect">
            <a:avLst/>
          </a:prstGeom>
        </p:spPr>
        <p:txBody>
          <a:bodyPr wrap="square">
            <a:spAutoFit/>
          </a:bodyPr>
          <a:lstStyle/>
          <a:p>
            <a:pPr algn="ctr"/>
            <a:r>
              <a:rPr lang="fa-IR" dirty="0" smtClean="0"/>
              <a:t>تیمچه بازار از شاهکارهای معماری بناهای تجاری و فرهنگی عصر قاجاریه است، اثری شاخص و ارزشمند از معماری اسلامی ایرانی که چون نگینی در قلب بازار قم برای سال های طولانی به یادگار مانده است.</a:t>
            </a:r>
            <a:br>
              <a:rPr lang="fa-IR" dirty="0" smtClean="0"/>
            </a:br>
            <a:r>
              <a:rPr lang="fa-IR" dirty="0" smtClean="0"/>
              <a:t/>
            </a:r>
            <a:br>
              <a:rPr lang="fa-IR" dirty="0" smtClean="0"/>
            </a:br>
            <a:r>
              <a:rPr lang="fa-IR" dirty="0" smtClean="0"/>
              <a:t>استاد حسن معمار باشی قمی در سال ۱۳۰۱ هجری قمری در عهد ناصری، طراحی و اجرای این اثر کم نظیر که نمونه اش را می توان در تیمچه امین الدوله در کاشان و تیمچه حاجب الدوله تهران دید، انجاد داده است.</a:t>
            </a:r>
            <a:br>
              <a:rPr lang="fa-IR" dirty="0" smtClean="0"/>
            </a:br>
            <a:r>
              <a:rPr lang="fa-IR" dirty="0" smtClean="0"/>
              <a:t/>
            </a:r>
            <a:br>
              <a:rPr lang="fa-IR" dirty="0" smtClean="0"/>
            </a:br>
            <a:r>
              <a:rPr lang="fa-IR" dirty="0" smtClean="0"/>
              <a:t>ساخت طاق تیمچه بزرگ قم با دهانه بالغ بر ۱۶ متر و ارتفاع ۱۵ متر به واقع یکی از شاهکارهای معماری در بناهای تجاری و فرهنگی عصر قاجار است.</a:t>
            </a:r>
            <a:br>
              <a:rPr lang="fa-IR" dirty="0" smtClean="0"/>
            </a:br>
            <a:r>
              <a:rPr lang="fa-IR" dirty="0" smtClean="0"/>
              <a:t/>
            </a:r>
            <a:br>
              <a:rPr lang="fa-IR" dirty="0" smtClean="0"/>
            </a:br>
            <a:r>
              <a:rPr lang="fa-IR" dirty="0" smtClean="0"/>
              <a:t>تیمچه بازار قم متشکل از دو بخش تیمچه و سراست که فضای صحن و حجره ها در قسمت تیمچه و کارگاه های رفوگری و حیاط پشتی در فضای سرا قرار دارد. ورودی این فضا نیم هشتی است با صحن مرکزی به مساحت ۳۸۵ متر به شکل مستطیل که دو سوم از کل تیمچه را در برگرفته و با سه طاق گنبدی پوشیده شده است.</a:t>
            </a:r>
            <a:br>
              <a:rPr lang="fa-IR" dirty="0" smtClean="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8A33C7-6B4A-44E4-950A-D3A11CAFEA6B}" type="slidenum">
              <a:rPr lang="en-US" smtClean="0"/>
              <a:pPr/>
              <a:t>57</a:t>
            </a:fld>
            <a:endParaRPr lang="en-US"/>
          </a:p>
        </p:txBody>
      </p:sp>
      <p:pic>
        <p:nvPicPr>
          <p:cNvPr id="1026" name="Picture 2" descr="بازار قم؛ شاهکار معماری ایرانی اسلامی عصر صفویه"/>
          <p:cNvPicPr>
            <a:picLocks noChangeAspect="1" noChangeArrowheads="1"/>
          </p:cNvPicPr>
          <p:nvPr/>
        </p:nvPicPr>
        <p:blipFill>
          <a:blip r:embed="rId2"/>
          <a:srcRect/>
          <a:stretch>
            <a:fillRect/>
          </a:stretch>
        </p:blipFill>
        <p:spPr bwMode="auto">
          <a:xfrm>
            <a:off x="990600" y="762000"/>
            <a:ext cx="7162800" cy="518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6</a:t>
            </a:fld>
            <a:endParaRPr lang="en-US"/>
          </a:p>
        </p:txBody>
      </p:sp>
      <p:sp>
        <p:nvSpPr>
          <p:cNvPr id="114689" name="Rectangle 1"/>
          <p:cNvSpPr>
            <a:spLocks noChangeArrowheads="1"/>
          </p:cNvSpPr>
          <p:nvPr/>
        </p:nvSpPr>
        <p:spPr bwMode="auto">
          <a:xfrm>
            <a:off x="533400" y="762000"/>
            <a:ext cx="80772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تا چندی پیش در شهرهای گرم مرکزی ایران رویه خوبی که برای احداث دکان در دوسوی خیابان از روزگاران قدیم داشتند حفظ شده بود.در کنار پیاده روها ایوانهایی وجود داشت که مغازه ها را از پیاده رو جدا می کرده و به خریدار فرصت می داد تا در سایه مطبوع کالای مورد نظر خود را برگزیند.متاسفانه معماری معاصر این سنت بسیار معتدل معماری ایرانی را کنار گذاشت مغازه ها با پایه ها و کرکره های فلزی چون کوره های ادم سوزی سهمناکی درست در مجاورت خیابان سرباز و بی درخت پدید امد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چنانکه گفتیم در روستاها و شهرهای کوچک در هر کوی و برزنی میدانگاهی یا بنگاهی وجود داشت که همه کوچه های ابادی به ان متصل میشد در کنار میدان یک گرمابه یک خانقاه یک مسجد و یک بازارچه میساختند و بعدها اغلب میدانچه ها به حسینیه ایی تبدیل شد که تکیه ای در کنار ان داشت و در مراسم مذهبی دسته ها و گروههای عزادار یا نمایشگران مذهبی در ان گرد می امدند و روزهای عادی مردم محل مایحتاج روزانه خود را از بازارچه مجاور میدان تهیه می کردند.معمولا خانه بزرگ ده و امام جماعت نیز نزدیک میدان بود</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7</a:t>
            </a:fld>
            <a:endParaRPr lang="en-US"/>
          </a:p>
        </p:txBody>
      </p:sp>
      <p:sp>
        <p:nvSpPr>
          <p:cNvPr id="118785" name="Rectangle 1"/>
          <p:cNvSpPr>
            <a:spLocks noChangeArrowheads="1"/>
          </p:cNvSpPr>
          <p:nvPr/>
        </p:nvSpPr>
        <p:spPr bwMode="auto">
          <a:xfrm>
            <a:off x="533400" y="914400"/>
            <a:ext cx="79248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 شهرهای بزرگ میدان شاه یا میدان مرکزی شهر جای بنگاه روستاها را می گرفت و در پیرامون میدان اغلب بازارهای بزرگ و معتبر ساخنه می شد.بازار سه یا چهار طرف میدان دور می زد و به وسیله ایوانی با میدان مرتبط میشد و گاهی در محل تقاطع ان چهار سویی احداث می کردند که خود مرکز ارتباطی چهار بازار یا قیصریه بود</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بازارهای بزرگ هر یک به نام کالای ویژه ای که در ان عرضه میشد یا صنعتگرانی که در ان کار می کردند معروف بود .مانند بازار اهنگران بازار مسگران بازار کره پنیر فروشان بازار قند ریزان بازار نقشبندان بازار قندی سازان و امثال ان و بازارهای منشعب از چهارسوها و بازارچه های اختصاصی محلات به خرید و فروش خوار و بار و میدانچه ها به سبزی و تره بار اختصاص داشت</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تشعب بازار دلایل مختلفی داشته است.بعضی بازارها مثل گنجعلی خان کرمان و بازار اصفهان بازار وکیل شیراز با طرح اصلی ساخته شده اند.همینطور اغلب قیصریه ها .اما بازاری مثل بازار تهران به تدریج ساخته شده است</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8</a:t>
            </a:fld>
            <a:endParaRPr lang="en-US"/>
          </a:p>
        </p:txBody>
      </p:sp>
      <p:sp>
        <p:nvSpPr>
          <p:cNvPr id="120833" name="Rectangle 1"/>
          <p:cNvSpPr>
            <a:spLocks noChangeArrowheads="1"/>
          </p:cNvSpPr>
          <p:nvPr/>
        </p:nvSpPr>
        <p:spPr bwMode="auto">
          <a:xfrm>
            <a:off x="2133600" y="381000"/>
            <a:ext cx="452239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عناصر مختلف بازار عبارتند از:</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0834" name="Rectangle 2"/>
          <p:cNvSpPr>
            <a:spLocks noChangeArrowheads="1"/>
          </p:cNvSpPr>
          <p:nvPr/>
        </p:nvSpPr>
        <p:spPr bwMode="auto">
          <a:xfrm>
            <a:off x="228600" y="1066800"/>
            <a:ext cx="8458200" cy="54425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1)راسته (اصلی ترین عنصر بازار</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2)رسته</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3)دالان</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4)سرا یا خان</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5)خانبار(محل انبار کالا</a:t>
            </a: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6)تیم یا تیمچه</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7)قیصریه</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8)دکان</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 عناصری که جز نیاز بازار بوده است مثل</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-قهوه خانه و شربت خانه و چایخانه که اغلب انها از بین رفته اند</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-خوراک پزخانه محلی برای غذا</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-مساجد کوچک حمام و غیره چون کسبه بازار مومن و مسلمانترین مردم شهر بوده اند در تمام ارسن های بازار این عناصر قرار داشته اند</a:t>
            </a:r>
            <a:r>
              <a:rPr kumimoji="0" lang="en-US"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8A33C7-6B4A-44E4-950A-D3A11CAFEA6B}" type="slidenum">
              <a:rPr lang="en-US" smtClean="0"/>
              <a:pPr/>
              <a:t>9</a:t>
            </a:fld>
            <a:endParaRPr lang="en-US"/>
          </a:p>
        </p:txBody>
      </p:sp>
      <p:sp>
        <p:nvSpPr>
          <p:cNvPr id="121857" name="Rectangle 1"/>
          <p:cNvSpPr>
            <a:spLocks noChangeArrowheads="1"/>
          </p:cNvSpPr>
          <p:nvPr/>
        </p:nvSpPr>
        <p:spPr bwMode="auto">
          <a:xfrm>
            <a:off x="609600" y="914400"/>
            <a:ext cx="77724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1- راسته</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راسته ها مسیرهای اصلی بازارها هستند که یا موازی هم (مثل تهران)و یا متقاطع بوده اند.وقتی دو راسته اصلی همدیگر را قطع می کردند چهار سو یا چهار سوق بوجود می امده و معمولا سر ان را پخ می کرده اند</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راسته های معروف در بازار اصفهان کرمان شیراز تبریز یزد کاشان و ..هستند.در بعضی شهرها به مناسبتهایی این مسیرها طولانی می شدند مثل بازار زنجان که طولانی ترین بازار سرپوشیده ایران است.دلیل ان نیز سرمای زیاد و طولانی شهر است. خوی نیز بازاری چند برابر مقیاس خود دارد (بدلیل هوای سرد).بازار لار نیز یکی از زیباترین بازارهاست.در چهار سوق بازار مکانی برای داروغه بنام تخت داروغه یا تخت میر شب که انتظامات بازار را حفظ می کرده است اختصاص داده شده است</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 سوق های معروف عبارتند از</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چهارسوق اصفهان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 سوق لار</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چهارسوق شیراز</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چهارسوق یزد</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چهار سوق کرمان</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306</TotalTime>
  <Words>4259</Words>
  <Application>Microsoft Office PowerPoint</Application>
  <PresentationFormat>On-screen Show (4:3)</PresentationFormat>
  <Paragraphs>159</Paragraphs>
  <Slides>57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Arial Unicode MS</vt:lpstr>
      <vt:lpstr>B Titr</vt:lpstr>
      <vt:lpstr>Calibri</vt:lpstr>
      <vt:lpstr>Tahoma</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zigorat</dc:creator>
  <cp:lastModifiedBy>omid</cp:lastModifiedBy>
  <cp:revision>71</cp:revision>
  <dcterms:created xsi:type="dcterms:W3CDTF">2014-11-19T09:49:35Z</dcterms:created>
  <dcterms:modified xsi:type="dcterms:W3CDTF">2018-01-07T14:19:00Z</dcterms:modified>
</cp:coreProperties>
</file>