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2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90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224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82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86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99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4944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94009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9060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5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0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E7E7A-61E4-416D-BBF8-FE834A611E3C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4B5F88-745D-41CC-BF91-913C6C21B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6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8" name="WordArt 4"/>
          <p:cNvSpPr>
            <a:spLocks noChangeArrowheads="1" noChangeShapeType="1" noTextEdit="1"/>
          </p:cNvSpPr>
          <p:nvPr/>
        </p:nvSpPr>
        <p:spPr bwMode="auto">
          <a:xfrm>
            <a:off x="8401051" y="549275"/>
            <a:ext cx="15906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فصل دهم 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  <p:sp>
        <p:nvSpPr>
          <p:cNvPr id="1122310" name="WordArt 6"/>
          <p:cNvSpPr>
            <a:spLocks noChangeArrowheads="1" noChangeShapeType="1" noTextEdit="1"/>
          </p:cNvSpPr>
          <p:nvPr/>
        </p:nvSpPr>
        <p:spPr bwMode="auto">
          <a:xfrm>
            <a:off x="3287713" y="2420939"/>
            <a:ext cx="5516562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قانون القاي فاراده </a:t>
            </a:r>
            <a:endParaRPr lang="en-US" sz="36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626684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2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2308" grpId="0" animBg="1"/>
      <p:bldP spid="11223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فلوي مغناطيسي </a:t>
            </a:r>
            <a:endParaRPr lang="en-US" altLang="en-US" smtClean="0"/>
          </a:p>
        </p:txBody>
      </p:sp>
      <p:graphicFrame>
        <p:nvGraphicFramePr>
          <p:cNvPr id="418819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8020050" y="23114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050" y="23114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52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2422525" y="3371850"/>
          <a:ext cx="23495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87400" imgH="279400" progId="Equation.3">
                  <p:embed/>
                </p:oleObj>
              </mc:Choice>
              <mc:Fallback>
                <p:oleObj name="Equation" r:id="rId5" imgW="787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3371850"/>
                        <a:ext cx="23495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531" name="Object 11"/>
          <p:cNvGraphicFramePr>
            <a:graphicFrameLocks noChangeAspect="1"/>
          </p:cNvGraphicFramePr>
          <p:nvPr/>
        </p:nvGraphicFramePr>
        <p:xfrm>
          <a:off x="2424114" y="1930400"/>
          <a:ext cx="30956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028254" imgH="241195" progId="Equation.3">
                  <p:embed/>
                </p:oleObj>
              </mc:Choice>
              <mc:Fallback>
                <p:oleObj name="Equation" r:id="rId7" imgW="102825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1930400"/>
                        <a:ext cx="30956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532" name="Rectangle 12"/>
          <p:cNvSpPr>
            <a:spLocks noChangeArrowheads="1"/>
          </p:cNvSpPr>
          <p:nvPr/>
        </p:nvSpPr>
        <p:spPr bwMode="auto">
          <a:xfrm>
            <a:off x="7535864" y="2060575"/>
            <a:ext cx="2106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حالت كلي :  </a:t>
            </a:r>
          </a:p>
        </p:txBody>
      </p:sp>
      <p:sp>
        <p:nvSpPr>
          <p:cNvPr id="1131533" name="Rectangle 13"/>
          <p:cNvSpPr>
            <a:spLocks noChangeArrowheads="1"/>
          </p:cNvSpPr>
          <p:nvPr/>
        </p:nvSpPr>
        <p:spPr bwMode="auto">
          <a:xfrm>
            <a:off x="7564439" y="3573463"/>
            <a:ext cx="21483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در حالت خاص :</a:t>
            </a:r>
          </a:p>
        </p:txBody>
      </p:sp>
      <p:sp>
        <p:nvSpPr>
          <p:cNvPr id="1131534" name="Rectangle 14"/>
          <p:cNvSpPr>
            <a:spLocks noChangeArrowheads="1"/>
          </p:cNvSpPr>
          <p:nvPr/>
        </p:nvSpPr>
        <p:spPr bwMode="auto">
          <a:xfrm>
            <a:off x="2149475" y="5013325"/>
            <a:ext cx="7956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بنابراين با تغيير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 يا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يا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θ</a:t>
            </a:r>
            <a:r>
              <a:rPr lang="fa-IR" altLang="en-US"/>
              <a:t> مي‌توانيم فلوي مغناطيسي را تغيير داده و جريان القايي ايجاد كنيم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423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1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31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31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31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1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31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31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31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31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31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522" grpId="0"/>
      <p:bldP spid="1131532" grpId="0"/>
      <p:bldP spid="1131533" grpId="0"/>
      <p:bldP spid="1131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975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تعريف قانون القاي فاراده : </a:t>
            </a:r>
            <a:endParaRPr lang="en-US" altLang="en-US" smtClean="0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800225"/>
            <a:ext cx="7847013" cy="15573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هرگاه شار مغناطيسي كه از يك مدار بسته مي‌گذرد در طول زمان تغيير كند ، نيروي محركه اي در مدار القاء مي‌شود كه با آهنگ تغيير شار متناسب است . </a:t>
            </a:r>
          </a:p>
        </p:txBody>
      </p:sp>
      <p:graphicFrame>
        <p:nvGraphicFramePr>
          <p:cNvPr id="11325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546476" y="3681413"/>
          <a:ext cx="18002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6" y="3681413"/>
                        <a:ext cx="180022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55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657976" y="3652839"/>
          <a:ext cx="22320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723586" imgH="393529" progId="Equation.3">
                  <p:embed/>
                </p:oleObj>
              </mc:Choice>
              <mc:Fallback>
                <p:oleObj name="Equation" r:id="rId5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976" y="3652839"/>
                        <a:ext cx="2232025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2552" name="Rectangle 8"/>
          <p:cNvSpPr>
            <a:spLocks noChangeArrowheads="1"/>
          </p:cNvSpPr>
          <p:nvPr/>
        </p:nvSpPr>
        <p:spPr bwMode="auto">
          <a:xfrm>
            <a:off x="5784031" y="3925889"/>
            <a:ext cx="3802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 sz="3200">
                <a:solidFill>
                  <a:srgbClr val="000000"/>
                </a:solidFill>
              </a:rPr>
              <a:t>يا</a:t>
            </a:r>
          </a:p>
        </p:txBody>
      </p:sp>
      <p:sp>
        <p:nvSpPr>
          <p:cNvPr id="1132553" name="Rectangle 9"/>
          <p:cNvSpPr>
            <a:spLocks noChangeArrowheads="1"/>
          </p:cNvSpPr>
          <p:nvPr/>
        </p:nvSpPr>
        <p:spPr bwMode="auto">
          <a:xfrm>
            <a:off x="3735389" y="5300664"/>
            <a:ext cx="46958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eaLnBrk="1" hangingPunct="1">
              <a:buFontTx/>
              <a:buNone/>
            </a:pPr>
            <a:r>
              <a:rPr lang="fa-IR" altLang="en-US"/>
              <a:t>علامت منفي نشان دهندۀ قانون لنز است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021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2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3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3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3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2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32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32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32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32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32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6" grpId="0"/>
      <p:bldP spid="1132547" grpId="0" build="p"/>
      <p:bldP spid="1132552" grpId="0"/>
      <p:bldP spid="1132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550" y="15827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قانون لنز </a:t>
            </a:r>
            <a:endParaRPr lang="en-US" altLang="en-US" smtClean="0"/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4088" y="2997200"/>
            <a:ext cx="7772400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جهت جريان القايي در يك مدار بسته طوري است كه با عامل ايجاد كننده‌اش ( تغيير شار مغناطيسي ) مخالفت مي‌كند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819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3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3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3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3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570" grpId="0"/>
      <p:bldP spid="11335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2997201"/>
            <a:ext cx="7993062" cy="9810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اگر حلقه سيم را در ميدان به سمت خارج بكشيم جهت جريان القايي مطالق شكل است . </a:t>
            </a:r>
            <a:endParaRPr lang="en-US" altLang="en-US" smtClean="0"/>
          </a:p>
        </p:txBody>
      </p:sp>
      <p:grpSp>
        <p:nvGrpSpPr>
          <p:cNvPr id="1134807" name="Group 215"/>
          <p:cNvGrpSpPr>
            <a:grpSpLocks/>
          </p:cNvGrpSpPr>
          <p:nvPr/>
        </p:nvGrpSpPr>
        <p:grpSpPr bwMode="auto">
          <a:xfrm>
            <a:off x="2928938" y="534989"/>
            <a:ext cx="3700462" cy="2198687"/>
            <a:chOff x="385" y="1979"/>
            <a:chExt cx="2331" cy="1385"/>
          </a:xfrm>
        </p:grpSpPr>
        <p:grpSp>
          <p:nvGrpSpPr>
            <p:cNvPr id="421986" name="Group 115"/>
            <p:cNvGrpSpPr>
              <a:grpSpLocks/>
            </p:cNvGrpSpPr>
            <p:nvPr/>
          </p:nvGrpSpPr>
          <p:grpSpPr bwMode="auto">
            <a:xfrm>
              <a:off x="2472" y="3076"/>
              <a:ext cx="244" cy="288"/>
              <a:chOff x="2976" y="1180"/>
              <a:chExt cx="244" cy="288"/>
            </a:xfrm>
          </p:grpSpPr>
          <p:sp>
            <p:nvSpPr>
              <p:cNvPr id="422070" name="Rectangle 116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22071" name="Line 117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1987" name="Group 120"/>
            <p:cNvGrpSpPr>
              <a:grpSpLocks/>
            </p:cNvGrpSpPr>
            <p:nvPr/>
          </p:nvGrpSpPr>
          <p:grpSpPr bwMode="auto">
            <a:xfrm>
              <a:off x="385" y="1979"/>
              <a:ext cx="2268" cy="1362"/>
              <a:chOff x="748" y="2296"/>
              <a:chExt cx="2268" cy="1362"/>
            </a:xfrm>
          </p:grpSpPr>
          <p:grpSp>
            <p:nvGrpSpPr>
              <p:cNvPr id="421988" name="Group 118"/>
              <p:cNvGrpSpPr>
                <a:grpSpLocks/>
              </p:cNvGrpSpPr>
              <p:nvPr/>
            </p:nvGrpSpPr>
            <p:grpSpPr bwMode="auto">
              <a:xfrm>
                <a:off x="748" y="2296"/>
                <a:ext cx="2041" cy="1362"/>
                <a:chOff x="340" y="1979"/>
                <a:chExt cx="2041" cy="1362"/>
              </a:xfrm>
            </p:grpSpPr>
            <p:grpSp>
              <p:nvGrpSpPr>
                <p:cNvPr id="421990" name="Group 6"/>
                <p:cNvGrpSpPr>
                  <a:grpSpLocks/>
                </p:cNvGrpSpPr>
                <p:nvPr/>
              </p:nvGrpSpPr>
              <p:grpSpPr bwMode="auto">
                <a:xfrm>
                  <a:off x="340" y="1983"/>
                  <a:ext cx="110" cy="109"/>
                  <a:chOff x="1154" y="3385"/>
                  <a:chExt cx="136" cy="136"/>
                </a:xfrm>
              </p:grpSpPr>
              <p:sp>
                <p:nvSpPr>
                  <p:cNvPr id="422067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68" name="Line 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69" name="Line 9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1" name="Group 10"/>
                <p:cNvGrpSpPr>
                  <a:grpSpLocks/>
                </p:cNvGrpSpPr>
                <p:nvPr/>
              </p:nvGrpSpPr>
              <p:grpSpPr bwMode="auto">
                <a:xfrm>
                  <a:off x="800" y="1983"/>
                  <a:ext cx="110" cy="109"/>
                  <a:chOff x="1154" y="3385"/>
                  <a:chExt cx="136" cy="136"/>
                </a:xfrm>
              </p:grpSpPr>
              <p:sp>
                <p:nvSpPr>
                  <p:cNvPr id="42206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65" name="Line 1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66" name="Line 1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2" name="Group 14"/>
                <p:cNvGrpSpPr>
                  <a:grpSpLocks/>
                </p:cNvGrpSpPr>
                <p:nvPr/>
              </p:nvGrpSpPr>
              <p:grpSpPr bwMode="auto">
                <a:xfrm>
                  <a:off x="1771" y="1979"/>
                  <a:ext cx="110" cy="110"/>
                  <a:chOff x="1154" y="3385"/>
                  <a:chExt cx="136" cy="136"/>
                </a:xfrm>
              </p:grpSpPr>
              <p:sp>
                <p:nvSpPr>
                  <p:cNvPr id="422061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62" name="Line 1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63" name="Line 1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3" name="Group 18"/>
                <p:cNvGrpSpPr>
                  <a:grpSpLocks/>
                </p:cNvGrpSpPr>
                <p:nvPr/>
              </p:nvGrpSpPr>
              <p:grpSpPr bwMode="auto">
                <a:xfrm>
                  <a:off x="340" y="2384"/>
                  <a:ext cx="110" cy="110"/>
                  <a:chOff x="1154" y="3385"/>
                  <a:chExt cx="136" cy="136"/>
                </a:xfrm>
              </p:grpSpPr>
              <p:sp>
                <p:nvSpPr>
                  <p:cNvPr id="42205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59" name="Line 2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60" name="Line 2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4" name="Group 22"/>
                <p:cNvGrpSpPr>
                  <a:grpSpLocks/>
                </p:cNvGrpSpPr>
                <p:nvPr/>
              </p:nvGrpSpPr>
              <p:grpSpPr bwMode="auto">
                <a:xfrm>
                  <a:off x="340" y="2802"/>
                  <a:ext cx="110" cy="110"/>
                  <a:chOff x="1154" y="3385"/>
                  <a:chExt cx="136" cy="136"/>
                </a:xfrm>
              </p:grpSpPr>
              <p:sp>
                <p:nvSpPr>
                  <p:cNvPr id="42205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56" name="Line 2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57" name="Line 25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5" name="Group 26"/>
                <p:cNvGrpSpPr>
                  <a:grpSpLocks/>
                </p:cNvGrpSpPr>
                <p:nvPr/>
              </p:nvGrpSpPr>
              <p:grpSpPr bwMode="auto">
                <a:xfrm>
                  <a:off x="340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52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53" name="Line 2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54" name="Line 29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6" name="Group 30"/>
                <p:cNvGrpSpPr>
                  <a:grpSpLocks/>
                </p:cNvGrpSpPr>
                <p:nvPr/>
              </p:nvGrpSpPr>
              <p:grpSpPr bwMode="auto">
                <a:xfrm>
                  <a:off x="1769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204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50" name="Line 3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51" name="Line 3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7" name="Group 34"/>
                <p:cNvGrpSpPr>
                  <a:grpSpLocks/>
                </p:cNvGrpSpPr>
                <p:nvPr/>
              </p:nvGrpSpPr>
              <p:grpSpPr bwMode="auto">
                <a:xfrm>
                  <a:off x="1771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4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47" name="Line 3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48" name="Line 3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8" name="Group 38"/>
                <p:cNvGrpSpPr>
                  <a:grpSpLocks/>
                </p:cNvGrpSpPr>
                <p:nvPr/>
              </p:nvGrpSpPr>
              <p:grpSpPr bwMode="auto">
                <a:xfrm>
                  <a:off x="800" y="2384"/>
                  <a:ext cx="110" cy="110"/>
                  <a:chOff x="1154" y="3385"/>
                  <a:chExt cx="136" cy="136"/>
                </a:xfrm>
              </p:grpSpPr>
              <p:sp>
                <p:nvSpPr>
                  <p:cNvPr id="422043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44" name="Line 4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45" name="Line 4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99" name="Group 42"/>
                <p:cNvGrpSpPr>
                  <a:grpSpLocks/>
                </p:cNvGrpSpPr>
                <p:nvPr/>
              </p:nvGrpSpPr>
              <p:grpSpPr bwMode="auto">
                <a:xfrm>
                  <a:off x="797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40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41" name="Line 4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42" name="Line 45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0" name="Group 46"/>
                <p:cNvGrpSpPr>
                  <a:grpSpLocks/>
                </p:cNvGrpSpPr>
                <p:nvPr/>
              </p:nvGrpSpPr>
              <p:grpSpPr bwMode="auto">
                <a:xfrm>
                  <a:off x="794" y="3227"/>
                  <a:ext cx="110" cy="111"/>
                  <a:chOff x="1154" y="3385"/>
                  <a:chExt cx="136" cy="136"/>
                </a:xfrm>
              </p:grpSpPr>
              <p:sp>
                <p:nvSpPr>
                  <p:cNvPr id="42203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38" name="Line 4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39" name="Line 49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1" name="Group 50"/>
                <p:cNvGrpSpPr>
                  <a:grpSpLocks/>
                </p:cNvGrpSpPr>
                <p:nvPr/>
              </p:nvGrpSpPr>
              <p:grpSpPr bwMode="auto">
                <a:xfrm>
                  <a:off x="1769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3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35" name="Line 5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36" name="Line 5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2" name="Group 54"/>
                <p:cNvGrpSpPr>
                  <a:grpSpLocks/>
                </p:cNvGrpSpPr>
                <p:nvPr/>
              </p:nvGrpSpPr>
              <p:grpSpPr bwMode="auto">
                <a:xfrm>
                  <a:off x="1294" y="1979"/>
                  <a:ext cx="111" cy="110"/>
                  <a:chOff x="1154" y="3385"/>
                  <a:chExt cx="136" cy="136"/>
                </a:xfrm>
              </p:grpSpPr>
              <p:sp>
                <p:nvSpPr>
                  <p:cNvPr id="422031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32" name="Line 5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33" name="Line 5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3" name="Group 58"/>
                <p:cNvGrpSpPr>
                  <a:grpSpLocks/>
                </p:cNvGrpSpPr>
                <p:nvPr/>
              </p:nvGrpSpPr>
              <p:grpSpPr bwMode="auto">
                <a:xfrm>
                  <a:off x="1293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2028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29" name="Line 6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30" name="Line 6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4" name="Group 62"/>
                <p:cNvGrpSpPr>
                  <a:grpSpLocks/>
                </p:cNvGrpSpPr>
                <p:nvPr/>
              </p:nvGrpSpPr>
              <p:grpSpPr bwMode="auto">
                <a:xfrm>
                  <a:off x="1294" y="2801"/>
                  <a:ext cx="111" cy="110"/>
                  <a:chOff x="1154" y="3385"/>
                  <a:chExt cx="136" cy="136"/>
                </a:xfrm>
              </p:grpSpPr>
              <p:sp>
                <p:nvSpPr>
                  <p:cNvPr id="42202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26" name="Line 6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27" name="Line 65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5" name="Group 66"/>
                <p:cNvGrpSpPr>
                  <a:grpSpLocks/>
                </p:cNvGrpSpPr>
                <p:nvPr/>
              </p:nvGrpSpPr>
              <p:grpSpPr bwMode="auto">
                <a:xfrm>
                  <a:off x="1287" y="3228"/>
                  <a:ext cx="109" cy="110"/>
                  <a:chOff x="1154" y="3385"/>
                  <a:chExt cx="136" cy="136"/>
                </a:xfrm>
              </p:grpSpPr>
              <p:sp>
                <p:nvSpPr>
                  <p:cNvPr id="42202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23" name="Line 68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24" name="Line 69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6" name="Group 70"/>
                <p:cNvGrpSpPr>
                  <a:grpSpLocks/>
                </p:cNvGrpSpPr>
                <p:nvPr/>
              </p:nvGrpSpPr>
              <p:grpSpPr bwMode="auto">
                <a:xfrm>
                  <a:off x="2271" y="1979"/>
                  <a:ext cx="110" cy="110"/>
                  <a:chOff x="1154" y="3385"/>
                  <a:chExt cx="136" cy="136"/>
                </a:xfrm>
              </p:grpSpPr>
              <p:sp>
                <p:nvSpPr>
                  <p:cNvPr id="42201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20" name="Line 72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21" name="Line 7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7" name="Group 74"/>
                <p:cNvGrpSpPr>
                  <a:grpSpLocks/>
                </p:cNvGrpSpPr>
                <p:nvPr/>
              </p:nvGrpSpPr>
              <p:grpSpPr bwMode="auto">
                <a:xfrm>
                  <a:off x="2269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2016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17" name="Line 76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18" name="Line 7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8" name="Group 78"/>
                <p:cNvGrpSpPr>
                  <a:grpSpLocks/>
                </p:cNvGrpSpPr>
                <p:nvPr/>
              </p:nvGrpSpPr>
              <p:grpSpPr bwMode="auto">
                <a:xfrm>
                  <a:off x="2271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13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14" name="Line 80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15" name="Line 8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2009" name="Group 82"/>
                <p:cNvGrpSpPr>
                  <a:grpSpLocks/>
                </p:cNvGrpSpPr>
                <p:nvPr/>
              </p:nvGrpSpPr>
              <p:grpSpPr bwMode="auto">
                <a:xfrm>
                  <a:off x="2269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2010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2011" name="Line 84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2012" name="Line 85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21989" name="Rectangle 119"/>
              <p:cNvSpPr>
                <a:spLocks noChangeArrowheads="1"/>
              </p:cNvSpPr>
              <p:nvPr/>
            </p:nvSpPr>
            <p:spPr bwMode="auto">
              <a:xfrm>
                <a:off x="1020" y="2614"/>
                <a:ext cx="1996" cy="680"/>
              </a:xfrm>
              <a:prstGeom prst="rect">
                <a:avLst/>
              </a:prstGeom>
              <a:noFill/>
              <a:ln w="28575" cap="sq">
                <a:solidFill>
                  <a:schemeClr val="tx2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</p:grpSp>
      <p:grpSp>
        <p:nvGrpSpPr>
          <p:cNvPr id="1134806" name="Group 214"/>
          <p:cNvGrpSpPr>
            <a:grpSpLocks/>
          </p:cNvGrpSpPr>
          <p:nvPr/>
        </p:nvGrpSpPr>
        <p:grpSpPr bwMode="auto">
          <a:xfrm>
            <a:off x="1992313" y="4090989"/>
            <a:ext cx="6246812" cy="2257425"/>
            <a:chOff x="46" y="2704"/>
            <a:chExt cx="3935" cy="1422"/>
          </a:xfrm>
        </p:grpSpPr>
        <p:grpSp>
          <p:nvGrpSpPr>
            <p:cNvPr id="421893" name="Group 121"/>
            <p:cNvGrpSpPr>
              <a:grpSpLocks/>
            </p:cNvGrpSpPr>
            <p:nvPr/>
          </p:nvGrpSpPr>
          <p:grpSpPr bwMode="auto">
            <a:xfrm>
              <a:off x="657" y="2704"/>
              <a:ext cx="2268" cy="1362"/>
              <a:chOff x="748" y="2296"/>
              <a:chExt cx="2268" cy="1362"/>
            </a:xfrm>
          </p:grpSpPr>
          <p:grpSp>
            <p:nvGrpSpPr>
              <p:cNvPr id="421904" name="Group 122"/>
              <p:cNvGrpSpPr>
                <a:grpSpLocks/>
              </p:cNvGrpSpPr>
              <p:nvPr/>
            </p:nvGrpSpPr>
            <p:grpSpPr bwMode="auto">
              <a:xfrm>
                <a:off x="748" y="2296"/>
                <a:ext cx="2041" cy="1362"/>
                <a:chOff x="340" y="1979"/>
                <a:chExt cx="2041" cy="1362"/>
              </a:xfrm>
            </p:grpSpPr>
            <p:grpSp>
              <p:nvGrpSpPr>
                <p:cNvPr id="421906" name="Group 123"/>
                <p:cNvGrpSpPr>
                  <a:grpSpLocks/>
                </p:cNvGrpSpPr>
                <p:nvPr/>
              </p:nvGrpSpPr>
              <p:grpSpPr bwMode="auto">
                <a:xfrm>
                  <a:off x="340" y="1983"/>
                  <a:ext cx="110" cy="109"/>
                  <a:chOff x="1154" y="3385"/>
                  <a:chExt cx="136" cy="136"/>
                </a:xfrm>
              </p:grpSpPr>
              <p:sp>
                <p:nvSpPr>
                  <p:cNvPr id="421983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84" name="Line 12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85" name="Line 12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07" name="Group 127"/>
                <p:cNvGrpSpPr>
                  <a:grpSpLocks/>
                </p:cNvGrpSpPr>
                <p:nvPr/>
              </p:nvGrpSpPr>
              <p:grpSpPr bwMode="auto">
                <a:xfrm>
                  <a:off x="800" y="1983"/>
                  <a:ext cx="110" cy="109"/>
                  <a:chOff x="1154" y="3385"/>
                  <a:chExt cx="136" cy="136"/>
                </a:xfrm>
              </p:grpSpPr>
              <p:sp>
                <p:nvSpPr>
                  <p:cNvPr id="421980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81" name="Line 12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82" name="Line 13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08" name="Group 131"/>
                <p:cNvGrpSpPr>
                  <a:grpSpLocks/>
                </p:cNvGrpSpPr>
                <p:nvPr/>
              </p:nvGrpSpPr>
              <p:grpSpPr bwMode="auto">
                <a:xfrm>
                  <a:off x="1771" y="1979"/>
                  <a:ext cx="110" cy="110"/>
                  <a:chOff x="1154" y="3385"/>
                  <a:chExt cx="136" cy="136"/>
                </a:xfrm>
              </p:grpSpPr>
              <p:sp>
                <p:nvSpPr>
                  <p:cNvPr id="421977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78" name="Line 13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79" name="Line 13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09" name="Group 135"/>
                <p:cNvGrpSpPr>
                  <a:grpSpLocks/>
                </p:cNvGrpSpPr>
                <p:nvPr/>
              </p:nvGrpSpPr>
              <p:grpSpPr bwMode="auto">
                <a:xfrm>
                  <a:off x="340" y="2384"/>
                  <a:ext cx="110" cy="110"/>
                  <a:chOff x="1154" y="3385"/>
                  <a:chExt cx="136" cy="136"/>
                </a:xfrm>
              </p:grpSpPr>
              <p:sp>
                <p:nvSpPr>
                  <p:cNvPr id="421974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75" name="Line 13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76" name="Line 13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0" name="Group 139"/>
                <p:cNvGrpSpPr>
                  <a:grpSpLocks/>
                </p:cNvGrpSpPr>
                <p:nvPr/>
              </p:nvGrpSpPr>
              <p:grpSpPr bwMode="auto">
                <a:xfrm>
                  <a:off x="340" y="2802"/>
                  <a:ext cx="110" cy="110"/>
                  <a:chOff x="1154" y="3385"/>
                  <a:chExt cx="136" cy="136"/>
                </a:xfrm>
              </p:grpSpPr>
              <p:sp>
                <p:nvSpPr>
                  <p:cNvPr id="42197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72" name="Line 14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73" name="Line 14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1" name="Group 143"/>
                <p:cNvGrpSpPr>
                  <a:grpSpLocks/>
                </p:cNvGrpSpPr>
                <p:nvPr/>
              </p:nvGrpSpPr>
              <p:grpSpPr bwMode="auto">
                <a:xfrm>
                  <a:off x="340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68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69" name="Line 14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70" name="Line 14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2" name="Group 147"/>
                <p:cNvGrpSpPr>
                  <a:grpSpLocks/>
                </p:cNvGrpSpPr>
                <p:nvPr/>
              </p:nvGrpSpPr>
              <p:grpSpPr bwMode="auto">
                <a:xfrm>
                  <a:off x="1769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1965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66" name="Line 14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67" name="Line 15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3" name="Group 151"/>
                <p:cNvGrpSpPr>
                  <a:grpSpLocks/>
                </p:cNvGrpSpPr>
                <p:nvPr/>
              </p:nvGrpSpPr>
              <p:grpSpPr bwMode="auto">
                <a:xfrm>
                  <a:off x="1771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62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63" name="Line 15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64" name="Line 15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4" name="Group 155"/>
                <p:cNvGrpSpPr>
                  <a:grpSpLocks/>
                </p:cNvGrpSpPr>
                <p:nvPr/>
              </p:nvGrpSpPr>
              <p:grpSpPr bwMode="auto">
                <a:xfrm>
                  <a:off x="800" y="2384"/>
                  <a:ext cx="110" cy="110"/>
                  <a:chOff x="1154" y="3385"/>
                  <a:chExt cx="136" cy="136"/>
                </a:xfrm>
              </p:grpSpPr>
              <p:sp>
                <p:nvSpPr>
                  <p:cNvPr id="421959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60" name="Line 15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61" name="Line 15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5" name="Group 159"/>
                <p:cNvGrpSpPr>
                  <a:grpSpLocks/>
                </p:cNvGrpSpPr>
                <p:nvPr/>
              </p:nvGrpSpPr>
              <p:grpSpPr bwMode="auto">
                <a:xfrm>
                  <a:off x="797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56" name="Oval 16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57" name="Line 16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58" name="Line 16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6" name="Group 163"/>
                <p:cNvGrpSpPr>
                  <a:grpSpLocks/>
                </p:cNvGrpSpPr>
                <p:nvPr/>
              </p:nvGrpSpPr>
              <p:grpSpPr bwMode="auto">
                <a:xfrm>
                  <a:off x="794" y="3227"/>
                  <a:ext cx="110" cy="111"/>
                  <a:chOff x="1154" y="3385"/>
                  <a:chExt cx="136" cy="136"/>
                </a:xfrm>
              </p:grpSpPr>
              <p:sp>
                <p:nvSpPr>
                  <p:cNvPr id="421953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54" name="Line 16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55" name="Line 16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7" name="Group 167"/>
                <p:cNvGrpSpPr>
                  <a:grpSpLocks/>
                </p:cNvGrpSpPr>
                <p:nvPr/>
              </p:nvGrpSpPr>
              <p:grpSpPr bwMode="auto">
                <a:xfrm>
                  <a:off x="1769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50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51" name="Line 16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52" name="Line 17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8" name="Group 171"/>
                <p:cNvGrpSpPr>
                  <a:grpSpLocks/>
                </p:cNvGrpSpPr>
                <p:nvPr/>
              </p:nvGrpSpPr>
              <p:grpSpPr bwMode="auto">
                <a:xfrm>
                  <a:off x="1294" y="1979"/>
                  <a:ext cx="111" cy="110"/>
                  <a:chOff x="1154" y="3385"/>
                  <a:chExt cx="136" cy="136"/>
                </a:xfrm>
              </p:grpSpPr>
              <p:sp>
                <p:nvSpPr>
                  <p:cNvPr id="421947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48" name="Line 17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49" name="Line 17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19" name="Group 175"/>
                <p:cNvGrpSpPr>
                  <a:grpSpLocks/>
                </p:cNvGrpSpPr>
                <p:nvPr/>
              </p:nvGrpSpPr>
              <p:grpSpPr bwMode="auto">
                <a:xfrm>
                  <a:off x="1293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1944" name="Oval 17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45" name="Line 17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46" name="Line 17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0" name="Group 179"/>
                <p:cNvGrpSpPr>
                  <a:grpSpLocks/>
                </p:cNvGrpSpPr>
                <p:nvPr/>
              </p:nvGrpSpPr>
              <p:grpSpPr bwMode="auto">
                <a:xfrm>
                  <a:off x="1294" y="2801"/>
                  <a:ext cx="111" cy="110"/>
                  <a:chOff x="1154" y="3385"/>
                  <a:chExt cx="136" cy="136"/>
                </a:xfrm>
              </p:grpSpPr>
              <p:sp>
                <p:nvSpPr>
                  <p:cNvPr id="421941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42" name="Line 18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43" name="Line 18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1" name="Group 183"/>
                <p:cNvGrpSpPr>
                  <a:grpSpLocks/>
                </p:cNvGrpSpPr>
                <p:nvPr/>
              </p:nvGrpSpPr>
              <p:grpSpPr bwMode="auto">
                <a:xfrm>
                  <a:off x="1287" y="3228"/>
                  <a:ext cx="109" cy="110"/>
                  <a:chOff x="1154" y="3385"/>
                  <a:chExt cx="136" cy="136"/>
                </a:xfrm>
              </p:grpSpPr>
              <p:sp>
                <p:nvSpPr>
                  <p:cNvPr id="421938" name="Oval 18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39" name="Line 185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40" name="Line 186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2" name="Group 187"/>
                <p:cNvGrpSpPr>
                  <a:grpSpLocks/>
                </p:cNvGrpSpPr>
                <p:nvPr/>
              </p:nvGrpSpPr>
              <p:grpSpPr bwMode="auto">
                <a:xfrm>
                  <a:off x="2271" y="1979"/>
                  <a:ext cx="110" cy="110"/>
                  <a:chOff x="1154" y="3385"/>
                  <a:chExt cx="136" cy="136"/>
                </a:xfrm>
              </p:grpSpPr>
              <p:sp>
                <p:nvSpPr>
                  <p:cNvPr id="421935" name="Oval 188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36" name="Line 189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37" name="Line 19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3" name="Group 191"/>
                <p:cNvGrpSpPr>
                  <a:grpSpLocks/>
                </p:cNvGrpSpPr>
                <p:nvPr/>
              </p:nvGrpSpPr>
              <p:grpSpPr bwMode="auto">
                <a:xfrm>
                  <a:off x="2269" y="2387"/>
                  <a:ext cx="110" cy="110"/>
                  <a:chOff x="1154" y="3385"/>
                  <a:chExt cx="136" cy="136"/>
                </a:xfrm>
              </p:grpSpPr>
              <p:sp>
                <p:nvSpPr>
                  <p:cNvPr id="421932" name="Oval 192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33" name="Line 193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34" name="Line 194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4" name="Group 195"/>
                <p:cNvGrpSpPr>
                  <a:grpSpLocks/>
                </p:cNvGrpSpPr>
                <p:nvPr/>
              </p:nvGrpSpPr>
              <p:grpSpPr bwMode="auto">
                <a:xfrm>
                  <a:off x="2271" y="280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29" name="Oval 196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30" name="Line 197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31" name="Line 19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1925" name="Group 199"/>
                <p:cNvGrpSpPr>
                  <a:grpSpLocks/>
                </p:cNvGrpSpPr>
                <p:nvPr/>
              </p:nvGrpSpPr>
              <p:grpSpPr bwMode="auto">
                <a:xfrm>
                  <a:off x="2269" y="3231"/>
                  <a:ext cx="110" cy="110"/>
                  <a:chOff x="1154" y="3385"/>
                  <a:chExt cx="136" cy="136"/>
                </a:xfrm>
              </p:grpSpPr>
              <p:sp>
                <p:nvSpPr>
                  <p:cNvPr id="421926" name="Oval 200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3385"/>
                    <a:ext cx="136" cy="136"/>
                  </a:xfrm>
                  <a:prstGeom prst="ellips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21927" name="Line 201"/>
                  <p:cNvSpPr>
                    <a:spLocks noChangeShapeType="1"/>
                  </p:cNvSpPr>
                  <p:nvPr/>
                </p:nvSpPr>
                <p:spPr bwMode="auto">
                  <a:xfrm rot="2700000">
                    <a:off x="1176" y="3454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928" name="Line 20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176" y="3452"/>
                    <a:ext cx="91" cy="0"/>
                  </a:xfrm>
                  <a:prstGeom prst="line">
                    <a:avLst/>
                  </a:prstGeom>
                  <a:noFill/>
                  <a:ln w="28575" cap="sq">
                    <a:solidFill>
                      <a:srgbClr val="B49DF5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21905" name="Rectangle 203"/>
              <p:cNvSpPr>
                <a:spLocks noChangeArrowheads="1"/>
              </p:cNvSpPr>
              <p:nvPr/>
            </p:nvSpPr>
            <p:spPr bwMode="auto">
              <a:xfrm>
                <a:off x="1020" y="2614"/>
                <a:ext cx="1996" cy="680"/>
              </a:xfrm>
              <a:prstGeom prst="rect">
                <a:avLst/>
              </a:prstGeom>
              <a:noFill/>
              <a:ln w="28575" cap="sq">
                <a:solidFill>
                  <a:schemeClr val="tx2"/>
                </a:solidFill>
                <a:miter lim="800000"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21894" name="Line 204"/>
            <p:cNvSpPr>
              <a:spLocks noChangeShapeType="1"/>
            </p:cNvSpPr>
            <p:nvPr/>
          </p:nvSpPr>
          <p:spPr bwMode="auto">
            <a:xfrm flipV="1">
              <a:off x="930" y="3095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5" name="Line 205"/>
            <p:cNvSpPr>
              <a:spLocks noChangeShapeType="1"/>
            </p:cNvSpPr>
            <p:nvPr/>
          </p:nvSpPr>
          <p:spPr bwMode="auto">
            <a:xfrm flipH="1">
              <a:off x="606" y="3491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6" name="Line 206"/>
            <p:cNvSpPr>
              <a:spLocks noChangeShapeType="1"/>
            </p:cNvSpPr>
            <p:nvPr/>
          </p:nvSpPr>
          <p:spPr bwMode="auto">
            <a:xfrm rot="10800000" flipH="1">
              <a:off x="2989" y="3385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897" name="Rectangle 207"/>
            <p:cNvSpPr>
              <a:spLocks noChangeArrowheads="1"/>
            </p:cNvSpPr>
            <p:nvPr/>
          </p:nvSpPr>
          <p:spPr bwMode="auto">
            <a:xfrm>
              <a:off x="3262" y="3247"/>
              <a:ext cx="7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>
                  <a:solidFill>
                    <a:srgbClr val="000000"/>
                  </a:solidFill>
                </a:rPr>
                <a:t>جهت كشش</a:t>
              </a:r>
              <a:endParaRPr lang="en-US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421898" name="Rectangle 208"/>
            <p:cNvSpPr>
              <a:spLocks noChangeArrowheads="1"/>
            </p:cNvSpPr>
            <p:nvPr/>
          </p:nvSpPr>
          <p:spPr bwMode="auto">
            <a:xfrm>
              <a:off x="46" y="3135"/>
              <a:ext cx="9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>
                  <a:solidFill>
                    <a:srgbClr val="000000"/>
                  </a:solidFill>
                </a:rPr>
                <a:t>( جريان القايي )</a:t>
              </a:r>
              <a:endParaRPr lang="en-US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421899" name="Rectangle 209"/>
            <p:cNvSpPr>
              <a:spLocks noChangeArrowheads="1"/>
            </p:cNvSpPr>
            <p:nvPr/>
          </p:nvSpPr>
          <p:spPr bwMode="auto">
            <a:xfrm>
              <a:off x="924" y="299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21900" name="Rectangle 210"/>
            <p:cNvSpPr>
              <a:spLocks noChangeArrowheads="1"/>
            </p:cNvSpPr>
            <p:nvPr/>
          </p:nvSpPr>
          <p:spPr bwMode="auto">
            <a:xfrm>
              <a:off x="410" y="33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</a:p>
          </p:txBody>
        </p:sp>
        <p:grpSp>
          <p:nvGrpSpPr>
            <p:cNvPr id="421901" name="Group 211"/>
            <p:cNvGrpSpPr>
              <a:grpSpLocks/>
            </p:cNvGrpSpPr>
            <p:nvPr/>
          </p:nvGrpSpPr>
          <p:grpSpPr bwMode="auto">
            <a:xfrm>
              <a:off x="2753" y="3838"/>
              <a:ext cx="244" cy="288"/>
              <a:chOff x="2976" y="1180"/>
              <a:chExt cx="244" cy="288"/>
            </a:xfrm>
          </p:grpSpPr>
          <p:sp>
            <p:nvSpPr>
              <p:cNvPr id="421902" name="Rectangle 212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21903" name="Line 213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436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4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3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4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5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92551" y="5084764"/>
            <a:ext cx="4316413" cy="6937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a-IR" altLang="en-US" smtClean="0"/>
              <a:t>حلقه به طرف آهنربا كشيده مي‌شود . </a:t>
            </a:r>
            <a:endParaRPr lang="en-US" altLang="en-US" smtClean="0"/>
          </a:p>
        </p:txBody>
      </p:sp>
      <p:grpSp>
        <p:nvGrpSpPr>
          <p:cNvPr id="1135663" name="Group 47"/>
          <p:cNvGrpSpPr>
            <a:grpSpLocks/>
          </p:cNvGrpSpPr>
          <p:nvPr/>
        </p:nvGrpSpPr>
        <p:grpSpPr bwMode="auto">
          <a:xfrm>
            <a:off x="4595813" y="1233488"/>
            <a:ext cx="2982912" cy="2944812"/>
            <a:chOff x="1156" y="210"/>
            <a:chExt cx="1879" cy="1855"/>
          </a:xfrm>
        </p:grpSpPr>
        <p:grpSp>
          <p:nvGrpSpPr>
            <p:cNvPr id="422916" name="Group 44"/>
            <p:cNvGrpSpPr>
              <a:grpSpLocks/>
            </p:cNvGrpSpPr>
            <p:nvPr/>
          </p:nvGrpSpPr>
          <p:grpSpPr bwMode="auto">
            <a:xfrm>
              <a:off x="1156" y="210"/>
              <a:ext cx="1678" cy="1855"/>
              <a:chOff x="1111" y="1852"/>
              <a:chExt cx="1678" cy="1855"/>
            </a:xfrm>
          </p:grpSpPr>
          <p:sp>
            <p:nvSpPr>
              <p:cNvPr id="422919" name="Line 37"/>
              <p:cNvSpPr>
                <a:spLocks noChangeShapeType="1"/>
              </p:cNvSpPr>
              <p:nvPr/>
            </p:nvSpPr>
            <p:spPr bwMode="auto">
              <a:xfrm>
                <a:off x="1111" y="3203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0" name="Oval 28"/>
              <p:cNvSpPr>
                <a:spLocks noChangeArrowheads="1"/>
              </p:cNvSpPr>
              <p:nvPr/>
            </p:nvSpPr>
            <p:spPr bwMode="auto">
              <a:xfrm>
                <a:off x="1205" y="3271"/>
                <a:ext cx="590" cy="181"/>
              </a:xfrm>
              <a:prstGeom prst="ellipse">
                <a:avLst/>
              </a:prstGeom>
              <a:noFill/>
              <a:ln w="12700">
                <a:solidFill>
                  <a:srgbClr val="00CCC7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2921" name="Line 8"/>
              <p:cNvSpPr>
                <a:spLocks noChangeShapeType="1"/>
              </p:cNvSpPr>
              <p:nvPr/>
            </p:nvSpPr>
            <p:spPr bwMode="auto">
              <a:xfrm>
                <a:off x="1701" y="1933"/>
                <a:ext cx="0" cy="77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2922" name="Group 30"/>
              <p:cNvGrpSpPr>
                <a:grpSpLocks/>
              </p:cNvGrpSpPr>
              <p:nvPr/>
            </p:nvGrpSpPr>
            <p:grpSpPr bwMode="auto">
              <a:xfrm>
                <a:off x="1516" y="1852"/>
                <a:ext cx="390" cy="75"/>
                <a:chOff x="1516" y="1842"/>
                <a:chExt cx="412" cy="97"/>
              </a:xfrm>
            </p:grpSpPr>
            <p:sp>
              <p:nvSpPr>
                <p:cNvPr id="422936" name="Line 12"/>
                <p:cNvSpPr>
                  <a:spLocks noChangeShapeType="1"/>
                </p:cNvSpPr>
                <p:nvPr/>
              </p:nvSpPr>
              <p:spPr bwMode="auto">
                <a:xfrm>
                  <a:off x="1516" y="1939"/>
                  <a:ext cx="363" cy="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701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3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655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3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610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4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65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519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4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37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4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791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294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746" y="1842"/>
                  <a:ext cx="91" cy="90"/>
                </a:xfrm>
                <a:prstGeom prst="line">
                  <a:avLst/>
                </a:prstGeom>
                <a:noFill/>
                <a:ln w="28575" cap="sq">
                  <a:solidFill>
                    <a:schemeClr val="accent1"/>
                  </a:solidFill>
                  <a:round/>
                  <a:headEnd type="none" w="sm" len="sm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2923" name="Arc 27"/>
              <p:cNvSpPr>
                <a:spLocks/>
              </p:cNvSpPr>
              <p:nvPr/>
            </p:nvSpPr>
            <p:spPr bwMode="auto">
              <a:xfrm>
                <a:off x="1699" y="2731"/>
                <a:ext cx="204" cy="934"/>
              </a:xfrm>
              <a:custGeom>
                <a:avLst/>
                <a:gdLst>
                  <a:gd name="T0" fmla="*/ 0 w 21600"/>
                  <a:gd name="T1" fmla="*/ 0 h 40456"/>
                  <a:gd name="T2" fmla="*/ 0 w 21600"/>
                  <a:gd name="T3" fmla="*/ 1 h 40456"/>
                  <a:gd name="T4" fmla="*/ 0 w 21600"/>
                  <a:gd name="T5" fmla="*/ 0 h 40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0456" fill="none" extrusionOk="0">
                    <a:moveTo>
                      <a:pt x="6373" y="-1"/>
                    </a:moveTo>
                    <a:cubicBezTo>
                      <a:pt x="15425" y="2795"/>
                      <a:pt x="21600" y="11163"/>
                      <a:pt x="21600" y="20638"/>
                    </a:cubicBezTo>
                    <a:cubicBezTo>
                      <a:pt x="21600" y="29246"/>
                      <a:pt x="16488" y="37032"/>
                      <a:pt x="8591" y="40456"/>
                    </a:cubicBezTo>
                  </a:path>
                  <a:path w="21600" h="40456" stroke="0" extrusionOk="0">
                    <a:moveTo>
                      <a:pt x="6373" y="-1"/>
                    </a:moveTo>
                    <a:cubicBezTo>
                      <a:pt x="15425" y="2795"/>
                      <a:pt x="21600" y="11163"/>
                      <a:pt x="21600" y="20638"/>
                    </a:cubicBezTo>
                    <a:cubicBezTo>
                      <a:pt x="21600" y="29246"/>
                      <a:pt x="16488" y="37032"/>
                      <a:pt x="8591" y="40456"/>
                    </a:cubicBezTo>
                    <a:lnTo>
                      <a:pt x="0" y="20638"/>
                    </a:lnTo>
                    <a:lnTo>
                      <a:pt x="6373" y="-1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tx2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4" name="Arc 26"/>
              <p:cNvSpPr>
                <a:spLocks/>
              </p:cNvSpPr>
              <p:nvPr/>
            </p:nvSpPr>
            <p:spPr bwMode="auto">
              <a:xfrm>
                <a:off x="1495" y="2710"/>
                <a:ext cx="285" cy="997"/>
              </a:xfrm>
              <a:custGeom>
                <a:avLst/>
                <a:gdLst>
                  <a:gd name="T0" fmla="*/ 0 w 30141"/>
                  <a:gd name="T1" fmla="*/ 1 h 43200"/>
                  <a:gd name="T2" fmla="*/ 0 w 30141"/>
                  <a:gd name="T3" fmla="*/ 0 h 43200"/>
                  <a:gd name="T4" fmla="*/ 0 w 30141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141" h="43200" fill="none" extrusionOk="0">
                    <a:moveTo>
                      <a:pt x="30140" y="41439"/>
                    </a:moveTo>
                    <a:cubicBezTo>
                      <a:pt x="27443" y="42601"/>
                      <a:pt x="24537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3179" y="0"/>
                      <a:pt x="24754" y="173"/>
                      <a:pt x="26296" y="516"/>
                    </a:cubicBezTo>
                  </a:path>
                  <a:path w="30141" h="43200" stroke="0" extrusionOk="0">
                    <a:moveTo>
                      <a:pt x="30140" y="41439"/>
                    </a:moveTo>
                    <a:cubicBezTo>
                      <a:pt x="27443" y="42601"/>
                      <a:pt x="24537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3179" y="0"/>
                      <a:pt x="24754" y="173"/>
                      <a:pt x="26296" y="516"/>
                    </a:cubicBezTo>
                    <a:lnTo>
                      <a:pt x="21600" y="21600"/>
                    </a:lnTo>
                    <a:lnTo>
                      <a:pt x="30140" y="41439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2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5" name="Arc 32"/>
              <p:cNvSpPr>
                <a:spLocks/>
              </p:cNvSpPr>
              <p:nvPr/>
            </p:nvSpPr>
            <p:spPr bwMode="auto">
              <a:xfrm flipH="1" flipV="1">
                <a:off x="1445" y="3361"/>
                <a:ext cx="124" cy="91"/>
              </a:xfrm>
              <a:custGeom>
                <a:avLst/>
                <a:gdLst>
                  <a:gd name="T0" fmla="*/ 0 w 9085"/>
                  <a:gd name="T1" fmla="*/ 0 h 21600"/>
                  <a:gd name="T2" fmla="*/ 0 w 9085"/>
                  <a:gd name="T3" fmla="*/ 0 h 21600"/>
                  <a:gd name="T4" fmla="*/ 0 w 908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085" h="21600" fill="none" extrusionOk="0">
                    <a:moveTo>
                      <a:pt x="-1" y="565"/>
                    </a:moveTo>
                    <a:cubicBezTo>
                      <a:pt x="1609" y="189"/>
                      <a:pt x="3257" y="0"/>
                      <a:pt x="4910" y="0"/>
                    </a:cubicBezTo>
                    <a:cubicBezTo>
                      <a:pt x="6311" y="0"/>
                      <a:pt x="7709" y="136"/>
                      <a:pt x="9084" y="407"/>
                    </a:cubicBezTo>
                  </a:path>
                  <a:path w="9085" h="21600" stroke="0" extrusionOk="0">
                    <a:moveTo>
                      <a:pt x="-1" y="565"/>
                    </a:moveTo>
                    <a:cubicBezTo>
                      <a:pt x="1609" y="189"/>
                      <a:pt x="3257" y="0"/>
                      <a:pt x="4910" y="0"/>
                    </a:cubicBezTo>
                    <a:cubicBezTo>
                      <a:pt x="6311" y="0"/>
                      <a:pt x="7709" y="136"/>
                      <a:pt x="9084" y="407"/>
                    </a:cubicBezTo>
                    <a:lnTo>
                      <a:pt x="4910" y="21600"/>
                    </a:lnTo>
                    <a:lnTo>
                      <a:pt x="-1" y="565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FF2FE1"/>
                </a:solidFill>
                <a:round/>
                <a:headEnd type="triangl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6" name="Arc 33"/>
              <p:cNvSpPr>
                <a:spLocks/>
              </p:cNvSpPr>
              <p:nvPr/>
            </p:nvSpPr>
            <p:spPr bwMode="auto">
              <a:xfrm flipH="1" flipV="1">
                <a:off x="1283" y="3276"/>
                <a:ext cx="218" cy="85"/>
              </a:xfrm>
              <a:custGeom>
                <a:avLst/>
                <a:gdLst>
                  <a:gd name="T0" fmla="*/ 0 w 16010"/>
                  <a:gd name="T1" fmla="*/ 0 h 20360"/>
                  <a:gd name="T2" fmla="*/ 0 w 16010"/>
                  <a:gd name="T3" fmla="*/ 0 h 20360"/>
                  <a:gd name="T4" fmla="*/ 0 w 16010"/>
                  <a:gd name="T5" fmla="*/ 0 h 2036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010" h="20360" fill="none" extrusionOk="0">
                    <a:moveTo>
                      <a:pt x="16009" y="14499"/>
                    </a:moveTo>
                    <a:cubicBezTo>
                      <a:pt x="13608" y="17151"/>
                      <a:pt x="10585" y="19164"/>
                      <a:pt x="7213" y="20359"/>
                    </a:cubicBezTo>
                  </a:path>
                  <a:path w="16010" h="20360" stroke="0" extrusionOk="0">
                    <a:moveTo>
                      <a:pt x="16009" y="14499"/>
                    </a:moveTo>
                    <a:cubicBezTo>
                      <a:pt x="13608" y="17151"/>
                      <a:pt x="10585" y="19164"/>
                      <a:pt x="7213" y="20359"/>
                    </a:cubicBezTo>
                    <a:lnTo>
                      <a:pt x="0" y="0"/>
                    </a:lnTo>
                    <a:lnTo>
                      <a:pt x="16009" y="14499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FF2FE1"/>
                </a:solidFill>
                <a:round/>
                <a:headEnd type="triangl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7" name="Arc 34"/>
              <p:cNvSpPr>
                <a:spLocks/>
              </p:cNvSpPr>
              <p:nvPr/>
            </p:nvSpPr>
            <p:spPr bwMode="auto">
              <a:xfrm flipH="1" flipV="1">
                <a:off x="1500" y="3316"/>
                <a:ext cx="295" cy="70"/>
              </a:xfrm>
              <a:custGeom>
                <a:avLst/>
                <a:gdLst>
                  <a:gd name="T0" fmla="*/ 0 w 21600"/>
                  <a:gd name="T1" fmla="*/ 0 h 16502"/>
                  <a:gd name="T2" fmla="*/ 0 w 21600"/>
                  <a:gd name="T3" fmla="*/ 0 h 16502"/>
                  <a:gd name="T4" fmla="*/ 0 w 21600"/>
                  <a:gd name="T5" fmla="*/ 0 h 165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16502" fill="none" extrusionOk="0">
                    <a:moveTo>
                      <a:pt x="2977" y="16502"/>
                    </a:moveTo>
                    <a:cubicBezTo>
                      <a:pt x="1028" y="13184"/>
                      <a:pt x="0" y="9406"/>
                      <a:pt x="0" y="5558"/>
                    </a:cubicBezTo>
                    <a:cubicBezTo>
                      <a:pt x="0" y="3681"/>
                      <a:pt x="244" y="1813"/>
                      <a:pt x="727" y="0"/>
                    </a:cubicBezTo>
                  </a:path>
                  <a:path w="21600" h="16502" stroke="0" extrusionOk="0">
                    <a:moveTo>
                      <a:pt x="2977" y="16502"/>
                    </a:moveTo>
                    <a:cubicBezTo>
                      <a:pt x="1028" y="13184"/>
                      <a:pt x="0" y="9406"/>
                      <a:pt x="0" y="5558"/>
                    </a:cubicBezTo>
                    <a:cubicBezTo>
                      <a:pt x="0" y="3681"/>
                      <a:pt x="244" y="1813"/>
                      <a:pt x="727" y="0"/>
                    </a:cubicBezTo>
                    <a:lnTo>
                      <a:pt x="21600" y="5558"/>
                    </a:lnTo>
                    <a:lnTo>
                      <a:pt x="2977" y="16502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FF2FE1"/>
                </a:solidFill>
                <a:round/>
                <a:headEnd type="triangl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28" name="Rectangle 35"/>
              <p:cNvSpPr>
                <a:spLocks noChangeArrowheads="1"/>
              </p:cNvSpPr>
              <p:nvPr/>
            </p:nvSpPr>
            <p:spPr bwMode="auto">
              <a:xfrm>
                <a:off x="2154" y="3135"/>
                <a:ext cx="318" cy="136"/>
              </a:xfrm>
              <a:prstGeom prst="rect">
                <a:avLst/>
              </a:prstGeom>
              <a:solidFill>
                <a:srgbClr val="FF00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2929" name="Rectangle 36"/>
              <p:cNvSpPr>
                <a:spLocks noChangeArrowheads="1"/>
              </p:cNvSpPr>
              <p:nvPr/>
            </p:nvSpPr>
            <p:spPr bwMode="auto">
              <a:xfrm>
                <a:off x="2471" y="3135"/>
                <a:ext cx="318" cy="136"/>
              </a:xfrm>
              <a:prstGeom prst="rect">
                <a:avLst/>
              </a:prstGeom>
              <a:solidFill>
                <a:srgbClr val="216B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2930" name="Line 38"/>
              <p:cNvSpPr>
                <a:spLocks noChangeShapeType="1"/>
              </p:cNvSpPr>
              <p:nvPr/>
            </p:nvSpPr>
            <p:spPr bwMode="auto">
              <a:xfrm flipH="1">
                <a:off x="1931" y="3203"/>
                <a:ext cx="18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31" name="Line 39"/>
              <p:cNvSpPr>
                <a:spLocks noChangeShapeType="1"/>
              </p:cNvSpPr>
              <p:nvPr/>
            </p:nvSpPr>
            <p:spPr bwMode="auto">
              <a:xfrm flipH="1">
                <a:off x="1247" y="3203"/>
                <a:ext cx="18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932" name="Rectangle 40"/>
              <p:cNvSpPr>
                <a:spLocks noChangeArrowheads="1"/>
              </p:cNvSpPr>
              <p:nvPr/>
            </p:nvSpPr>
            <p:spPr bwMode="auto">
              <a:xfrm>
                <a:off x="2194" y="3098"/>
                <a:ext cx="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422933" name="Rectangle 41"/>
              <p:cNvSpPr>
                <a:spLocks noChangeArrowheads="1"/>
              </p:cNvSpPr>
              <p:nvPr/>
            </p:nvSpPr>
            <p:spPr bwMode="auto">
              <a:xfrm>
                <a:off x="1383" y="2755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422934" name="Rectangle 42"/>
              <p:cNvSpPr>
                <a:spLocks noChangeArrowheads="1"/>
              </p:cNvSpPr>
              <p:nvPr/>
            </p:nvSpPr>
            <p:spPr bwMode="auto">
              <a:xfrm>
                <a:off x="2528" y="3095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422935" name="Arc 43"/>
              <p:cNvSpPr>
                <a:spLocks/>
              </p:cNvSpPr>
              <p:nvPr/>
            </p:nvSpPr>
            <p:spPr bwMode="auto">
              <a:xfrm>
                <a:off x="1501" y="2809"/>
                <a:ext cx="199" cy="403"/>
              </a:xfrm>
              <a:custGeom>
                <a:avLst/>
                <a:gdLst>
                  <a:gd name="T0" fmla="*/ 0 w 21002"/>
                  <a:gd name="T1" fmla="*/ 0 h 17457"/>
                  <a:gd name="T2" fmla="*/ 0 w 21002"/>
                  <a:gd name="T3" fmla="*/ 0 h 17457"/>
                  <a:gd name="T4" fmla="*/ 0 w 21002"/>
                  <a:gd name="T5" fmla="*/ 0 h 174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002" h="17457" fill="none" extrusionOk="0">
                    <a:moveTo>
                      <a:pt x="0" y="12409"/>
                    </a:moveTo>
                    <a:cubicBezTo>
                      <a:pt x="1199" y="7420"/>
                      <a:pt x="4135" y="3021"/>
                      <a:pt x="8281" y="-1"/>
                    </a:cubicBezTo>
                  </a:path>
                  <a:path w="21002" h="17457" stroke="0" extrusionOk="0">
                    <a:moveTo>
                      <a:pt x="0" y="12409"/>
                    </a:moveTo>
                    <a:cubicBezTo>
                      <a:pt x="1199" y="7420"/>
                      <a:pt x="4135" y="3021"/>
                      <a:pt x="8281" y="-1"/>
                    </a:cubicBezTo>
                    <a:lnTo>
                      <a:pt x="21002" y="17457"/>
                    </a:lnTo>
                    <a:lnTo>
                      <a:pt x="0" y="12409"/>
                    </a:lnTo>
                    <a:close/>
                  </a:path>
                </a:pathLst>
              </a:custGeom>
              <a:noFill/>
              <a:ln w="28575" cap="sq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917" name="Rectangle 45"/>
            <p:cNvSpPr>
              <a:spLocks noChangeArrowheads="1"/>
            </p:cNvSpPr>
            <p:nvPr/>
          </p:nvSpPr>
          <p:spPr bwMode="auto">
            <a:xfrm>
              <a:off x="1877" y="1148"/>
              <a:ext cx="115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 sz="2000"/>
                <a:t>جهت حركت آهنربا </a:t>
              </a:r>
            </a:p>
          </p:txBody>
        </p:sp>
        <p:sp>
          <p:nvSpPr>
            <p:cNvPr id="422918" name="Line 46"/>
            <p:cNvSpPr>
              <a:spLocks noChangeShapeType="1"/>
            </p:cNvSpPr>
            <p:nvPr/>
          </p:nvSpPr>
          <p:spPr bwMode="auto">
            <a:xfrm>
              <a:off x="2336" y="1389"/>
              <a:ext cx="363" cy="0"/>
            </a:xfrm>
            <a:prstGeom prst="lin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408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5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5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5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6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1" y="4505326"/>
            <a:ext cx="7161213" cy="1196975"/>
          </a:xfrm>
        </p:spPr>
        <p:txBody>
          <a:bodyPr/>
          <a:lstStyle/>
          <a:p>
            <a:pPr marL="0" indent="0" algn="ctr">
              <a:buNone/>
            </a:pPr>
            <a:r>
              <a:rPr lang="fa-IR" altLang="en-US" smtClean="0"/>
              <a:t>با اتصال كليد </a:t>
            </a:r>
            <a:r>
              <a:rPr lang="en-US" altLang="en-US" smtClean="0">
                <a:solidFill>
                  <a:srgbClr val="000000"/>
                </a:solidFill>
              </a:rPr>
              <a:t>K</a:t>
            </a:r>
            <a:r>
              <a:rPr lang="fa-IR" altLang="en-US" smtClean="0"/>
              <a:t> ، جهت جريان القايي </a:t>
            </a:r>
            <a:r>
              <a:rPr lang="en-US" altLang="en-US" smtClean="0">
                <a:solidFill>
                  <a:srgbClr val="000000"/>
                </a:solidFill>
              </a:rPr>
              <a:t>(I)</a:t>
            </a:r>
            <a:r>
              <a:rPr lang="fa-IR" altLang="en-US" smtClean="0"/>
              <a:t> در حلقه بسته مشخص شده است . </a:t>
            </a:r>
            <a:endParaRPr lang="en-US" altLang="en-US" smtClean="0"/>
          </a:p>
        </p:txBody>
      </p:sp>
      <p:grpSp>
        <p:nvGrpSpPr>
          <p:cNvPr id="1136738" name="Group 98"/>
          <p:cNvGrpSpPr>
            <a:grpSpLocks/>
          </p:cNvGrpSpPr>
          <p:nvPr/>
        </p:nvGrpSpPr>
        <p:grpSpPr bwMode="auto">
          <a:xfrm>
            <a:off x="3571875" y="1555751"/>
            <a:ext cx="5030788" cy="2233613"/>
            <a:chOff x="703" y="2069"/>
            <a:chExt cx="3169" cy="1407"/>
          </a:xfrm>
        </p:grpSpPr>
        <p:sp>
          <p:nvSpPr>
            <p:cNvPr id="423940" name="Line 5"/>
            <p:cNvSpPr>
              <a:spLocks noChangeShapeType="1"/>
            </p:cNvSpPr>
            <p:nvPr/>
          </p:nvSpPr>
          <p:spPr bwMode="auto">
            <a:xfrm flipV="1">
              <a:off x="1557" y="3075"/>
              <a:ext cx="136" cy="1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3941" name="Group 6"/>
            <p:cNvGrpSpPr>
              <a:grpSpLocks/>
            </p:cNvGrpSpPr>
            <p:nvPr/>
          </p:nvGrpSpPr>
          <p:grpSpPr bwMode="auto">
            <a:xfrm>
              <a:off x="703" y="2132"/>
              <a:ext cx="3169" cy="269"/>
              <a:chOff x="1226" y="3203"/>
              <a:chExt cx="2584" cy="363"/>
            </a:xfrm>
          </p:grpSpPr>
          <p:sp>
            <p:nvSpPr>
              <p:cNvPr id="424024" name="Oval 7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4025" name="Rectangle 8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4026" name="Oval 9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23942" name="Group 10"/>
            <p:cNvGrpSpPr>
              <a:grpSpLocks/>
            </p:cNvGrpSpPr>
            <p:nvPr/>
          </p:nvGrpSpPr>
          <p:grpSpPr bwMode="auto">
            <a:xfrm>
              <a:off x="997" y="2069"/>
              <a:ext cx="1055" cy="394"/>
              <a:chOff x="1139" y="1387"/>
              <a:chExt cx="1055" cy="394"/>
            </a:xfrm>
          </p:grpSpPr>
          <p:grpSp>
            <p:nvGrpSpPr>
              <p:cNvPr id="424003" name="Group 11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24005" name="Arc 12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06" name="Line 1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07" name="Arc 14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08" name="Arc 15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09" name="Line 16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0" name="Arc 17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1" name="Arc 18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2" name="Line 19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3" name="Arc 20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4" name="Arc 21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5" name="Line 2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6" name="Arc 23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7" name="Arc 24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8" name="Line 2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19" name="Arc 26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20" name="Arc 27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21" name="Line 2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22" name="Arc 29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4023" name="Arc 30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4004" name="Line 31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3943" name="Arc 34"/>
            <p:cNvSpPr>
              <a:spLocks/>
            </p:cNvSpPr>
            <p:nvPr/>
          </p:nvSpPr>
          <p:spPr bwMode="auto">
            <a:xfrm flipV="1">
              <a:off x="3359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4" name="Line 35"/>
            <p:cNvSpPr>
              <a:spLocks noChangeShapeType="1"/>
            </p:cNvSpPr>
            <p:nvPr/>
          </p:nvSpPr>
          <p:spPr bwMode="auto">
            <a:xfrm rot="21240000" flipH="1">
              <a:off x="3320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5" name="Arc 36"/>
            <p:cNvSpPr>
              <a:spLocks/>
            </p:cNvSpPr>
            <p:nvPr/>
          </p:nvSpPr>
          <p:spPr bwMode="auto">
            <a:xfrm rot="10800000" flipV="1">
              <a:off x="3255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6" name="Arc 37"/>
            <p:cNvSpPr>
              <a:spLocks/>
            </p:cNvSpPr>
            <p:nvPr/>
          </p:nvSpPr>
          <p:spPr bwMode="auto">
            <a:xfrm flipV="1">
              <a:off x="3044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7" name="Line 38"/>
            <p:cNvSpPr>
              <a:spLocks noChangeShapeType="1"/>
            </p:cNvSpPr>
            <p:nvPr/>
          </p:nvSpPr>
          <p:spPr bwMode="auto">
            <a:xfrm rot="21240000" flipH="1">
              <a:off x="3005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8" name="Arc 39"/>
            <p:cNvSpPr>
              <a:spLocks/>
            </p:cNvSpPr>
            <p:nvPr/>
          </p:nvSpPr>
          <p:spPr bwMode="auto">
            <a:xfrm rot="10800000" flipV="1">
              <a:off x="2940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49" name="Arc 40"/>
            <p:cNvSpPr>
              <a:spLocks/>
            </p:cNvSpPr>
            <p:nvPr/>
          </p:nvSpPr>
          <p:spPr bwMode="auto">
            <a:xfrm flipV="1">
              <a:off x="2733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0" name="Line 41"/>
            <p:cNvSpPr>
              <a:spLocks noChangeShapeType="1"/>
            </p:cNvSpPr>
            <p:nvPr/>
          </p:nvSpPr>
          <p:spPr bwMode="auto">
            <a:xfrm rot="21240000" flipH="1">
              <a:off x="2694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1" name="Arc 42"/>
            <p:cNvSpPr>
              <a:spLocks/>
            </p:cNvSpPr>
            <p:nvPr/>
          </p:nvSpPr>
          <p:spPr bwMode="auto">
            <a:xfrm rot="10800000" flipV="1">
              <a:off x="2629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2" name="Arc 43"/>
            <p:cNvSpPr>
              <a:spLocks/>
            </p:cNvSpPr>
            <p:nvPr/>
          </p:nvSpPr>
          <p:spPr bwMode="auto">
            <a:xfrm flipV="1">
              <a:off x="3201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3" name="Line 44"/>
            <p:cNvSpPr>
              <a:spLocks noChangeShapeType="1"/>
            </p:cNvSpPr>
            <p:nvPr/>
          </p:nvSpPr>
          <p:spPr bwMode="auto">
            <a:xfrm rot="21240000" flipH="1">
              <a:off x="3162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4" name="Arc 45"/>
            <p:cNvSpPr>
              <a:spLocks/>
            </p:cNvSpPr>
            <p:nvPr/>
          </p:nvSpPr>
          <p:spPr bwMode="auto">
            <a:xfrm rot="10800000" flipV="1">
              <a:off x="3097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5" name="Arc 46"/>
            <p:cNvSpPr>
              <a:spLocks/>
            </p:cNvSpPr>
            <p:nvPr/>
          </p:nvSpPr>
          <p:spPr bwMode="auto">
            <a:xfrm flipV="1">
              <a:off x="2888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6" name="Line 47"/>
            <p:cNvSpPr>
              <a:spLocks noChangeShapeType="1"/>
            </p:cNvSpPr>
            <p:nvPr/>
          </p:nvSpPr>
          <p:spPr bwMode="auto">
            <a:xfrm rot="21240000" flipH="1">
              <a:off x="2849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7" name="Arc 48"/>
            <p:cNvSpPr>
              <a:spLocks/>
            </p:cNvSpPr>
            <p:nvPr/>
          </p:nvSpPr>
          <p:spPr bwMode="auto">
            <a:xfrm rot="10800000" flipV="1">
              <a:off x="2784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8" name="Arc 49"/>
            <p:cNvSpPr>
              <a:spLocks/>
            </p:cNvSpPr>
            <p:nvPr/>
          </p:nvSpPr>
          <p:spPr bwMode="auto">
            <a:xfrm flipV="1">
              <a:off x="3514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59" name="Line 50"/>
            <p:cNvSpPr>
              <a:spLocks noChangeShapeType="1"/>
            </p:cNvSpPr>
            <p:nvPr/>
          </p:nvSpPr>
          <p:spPr bwMode="auto">
            <a:xfrm rot="21240000" flipH="1">
              <a:off x="3477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0" name="Arc 51"/>
            <p:cNvSpPr>
              <a:spLocks/>
            </p:cNvSpPr>
            <p:nvPr/>
          </p:nvSpPr>
          <p:spPr bwMode="auto">
            <a:xfrm rot="10800000" flipV="1">
              <a:off x="3412" y="2400"/>
              <a:ext cx="78" cy="63"/>
            </a:xfrm>
            <a:custGeom>
              <a:avLst/>
              <a:gdLst>
                <a:gd name="T0" fmla="*/ 0 w 42915"/>
                <a:gd name="T1" fmla="*/ 0 h 21600"/>
                <a:gd name="T2" fmla="*/ 0 w 42915"/>
                <a:gd name="T3" fmla="*/ 0 h 21600"/>
                <a:gd name="T4" fmla="*/ 0 w 4291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15" h="21600" fill="none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</a:path>
                <a:path w="42915" h="21600" stroke="0" extrusionOk="0">
                  <a:moveTo>
                    <a:pt x="42914" y="2657"/>
                  </a:moveTo>
                  <a:cubicBezTo>
                    <a:pt x="41573" y="13476"/>
                    <a:pt x="32380" y="21599"/>
                    <a:pt x="21479" y="21599"/>
                  </a:cubicBezTo>
                  <a:cubicBezTo>
                    <a:pt x="10434" y="21599"/>
                    <a:pt x="1168" y="13267"/>
                    <a:pt x="0" y="2284"/>
                  </a:cubicBezTo>
                  <a:lnTo>
                    <a:pt x="21479" y="0"/>
                  </a:lnTo>
                  <a:lnTo>
                    <a:pt x="42914" y="265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1" name="Arc 52"/>
            <p:cNvSpPr>
              <a:spLocks/>
            </p:cNvSpPr>
            <p:nvPr/>
          </p:nvSpPr>
          <p:spPr bwMode="auto">
            <a:xfrm flipV="1">
              <a:off x="2564" y="2069"/>
              <a:ext cx="78" cy="63"/>
            </a:xfrm>
            <a:custGeom>
              <a:avLst/>
              <a:gdLst>
                <a:gd name="T0" fmla="*/ 0 w 42863"/>
                <a:gd name="T1" fmla="*/ 0 h 21600"/>
                <a:gd name="T2" fmla="*/ 0 w 42863"/>
                <a:gd name="T3" fmla="*/ 0 h 21600"/>
                <a:gd name="T4" fmla="*/ 0 w 428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863" h="21600" fill="none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</a:path>
                <a:path w="42863" h="21600" stroke="0" extrusionOk="0">
                  <a:moveTo>
                    <a:pt x="42863" y="2605"/>
                  </a:moveTo>
                  <a:cubicBezTo>
                    <a:pt x="41546" y="13447"/>
                    <a:pt x="32342" y="21599"/>
                    <a:pt x="21421" y="21599"/>
                  </a:cubicBezTo>
                  <a:cubicBezTo>
                    <a:pt x="10563" y="21599"/>
                    <a:pt x="1393" y="13540"/>
                    <a:pt x="-1" y="2773"/>
                  </a:cubicBezTo>
                  <a:lnTo>
                    <a:pt x="21421" y="0"/>
                  </a:lnTo>
                  <a:lnTo>
                    <a:pt x="42863" y="260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2" name="Line 53"/>
            <p:cNvSpPr>
              <a:spLocks noChangeShapeType="1"/>
            </p:cNvSpPr>
            <p:nvPr/>
          </p:nvSpPr>
          <p:spPr bwMode="auto">
            <a:xfrm rot="20940000" flipH="1">
              <a:off x="2537" y="2128"/>
              <a:ext cx="52" cy="2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3" name="Line 54"/>
            <p:cNvSpPr>
              <a:spLocks noChangeShapeType="1"/>
            </p:cNvSpPr>
            <p:nvPr/>
          </p:nvSpPr>
          <p:spPr bwMode="auto">
            <a:xfrm>
              <a:off x="1024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4" name="Oval 55"/>
            <p:cNvSpPr>
              <a:spLocks noChangeArrowheads="1"/>
            </p:cNvSpPr>
            <p:nvPr/>
          </p:nvSpPr>
          <p:spPr bwMode="auto">
            <a:xfrm>
              <a:off x="2941" y="3074"/>
              <a:ext cx="317" cy="317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3965" name="Line 56"/>
            <p:cNvSpPr>
              <a:spLocks noChangeShapeType="1"/>
            </p:cNvSpPr>
            <p:nvPr/>
          </p:nvSpPr>
          <p:spPr bwMode="auto">
            <a:xfrm>
              <a:off x="2054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6" name="Line 57"/>
            <p:cNvSpPr>
              <a:spLocks noChangeShapeType="1"/>
            </p:cNvSpPr>
            <p:nvPr/>
          </p:nvSpPr>
          <p:spPr bwMode="auto">
            <a:xfrm>
              <a:off x="3600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7" name="Line 58"/>
            <p:cNvSpPr>
              <a:spLocks noChangeShapeType="1"/>
            </p:cNvSpPr>
            <p:nvPr/>
          </p:nvSpPr>
          <p:spPr bwMode="auto">
            <a:xfrm>
              <a:off x="2563" y="2409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8" name="Line 59"/>
            <p:cNvSpPr>
              <a:spLocks noChangeShapeType="1"/>
            </p:cNvSpPr>
            <p:nvPr/>
          </p:nvSpPr>
          <p:spPr bwMode="auto">
            <a:xfrm rot="10800000">
              <a:off x="1307" y="3227"/>
              <a:ext cx="22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69" name="Line 60"/>
            <p:cNvSpPr>
              <a:spLocks noChangeShapeType="1"/>
            </p:cNvSpPr>
            <p:nvPr/>
          </p:nvSpPr>
          <p:spPr bwMode="auto">
            <a:xfrm rot="10800000">
              <a:off x="1302" y="3003"/>
              <a:ext cx="0" cy="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0" name="Line 61"/>
            <p:cNvSpPr>
              <a:spLocks noChangeShapeType="1"/>
            </p:cNvSpPr>
            <p:nvPr/>
          </p:nvSpPr>
          <p:spPr bwMode="auto">
            <a:xfrm rot="10800000">
              <a:off x="1230" y="3110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1" name="Line 62"/>
            <p:cNvSpPr>
              <a:spLocks noChangeShapeType="1"/>
            </p:cNvSpPr>
            <p:nvPr/>
          </p:nvSpPr>
          <p:spPr bwMode="auto">
            <a:xfrm rot="10800000">
              <a:off x="1026" y="3227"/>
              <a:ext cx="19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2" name="Oval 63"/>
            <p:cNvSpPr>
              <a:spLocks noChangeArrowheads="1"/>
            </p:cNvSpPr>
            <p:nvPr/>
          </p:nvSpPr>
          <p:spPr bwMode="auto">
            <a:xfrm>
              <a:off x="1520" y="3204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3973" name="Line 64"/>
            <p:cNvSpPr>
              <a:spLocks noChangeShapeType="1"/>
            </p:cNvSpPr>
            <p:nvPr/>
          </p:nvSpPr>
          <p:spPr bwMode="auto">
            <a:xfrm flipH="1">
              <a:off x="1781" y="3228"/>
              <a:ext cx="27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4" name="Oval 65"/>
            <p:cNvSpPr>
              <a:spLocks noChangeArrowheads="1"/>
            </p:cNvSpPr>
            <p:nvPr/>
          </p:nvSpPr>
          <p:spPr bwMode="auto">
            <a:xfrm>
              <a:off x="1738" y="3205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3975" name="Oval 66"/>
            <p:cNvSpPr>
              <a:spLocks noChangeArrowheads="1"/>
            </p:cNvSpPr>
            <p:nvPr/>
          </p:nvSpPr>
          <p:spPr bwMode="auto">
            <a:xfrm>
              <a:off x="1685" y="3039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3976" name="Line 67"/>
            <p:cNvSpPr>
              <a:spLocks noChangeShapeType="1"/>
            </p:cNvSpPr>
            <p:nvPr/>
          </p:nvSpPr>
          <p:spPr bwMode="auto">
            <a:xfrm>
              <a:off x="2563" y="3227"/>
              <a:ext cx="3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7" name="Line 68"/>
            <p:cNvSpPr>
              <a:spLocks noChangeShapeType="1"/>
            </p:cNvSpPr>
            <p:nvPr/>
          </p:nvSpPr>
          <p:spPr bwMode="auto">
            <a:xfrm>
              <a:off x="3259" y="3228"/>
              <a:ext cx="3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78" name="Rectangle 69"/>
            <p:cNvSpPr>
              <a:spLocks noChangeArrowheads="1"/>
            </p:cNvSpPr>
            <p:nvPr/>
          </p:nvSpPr>
          <p:spPr bwMode="auto">
            <a:xfrm>
              <a:off x="2957" y="3053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23979" name="Rectangle 70"/>
            <p:cNvSpPr>
              <a:spLocks noChangeArrowheads="1"/>
            </p:cNvSpPr>
            <p:nvPr/>
          </p:nvSpPr>
          <p:spPr bwMode="auto">
            <a:xfrm>
              <a:off x="1536" y="323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chemeClr val="tx2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423980" name="Line 71"/>
            <p:cNvSpPr>
              <a:spLocks noChangeShapeType="1"/>
            </p:cNvSpPr>
            <p:nvPr/>
          </p:nvSpPr>
          <p:spPr bwMode="auto">
            <a:xfrm flipV="1">
              <a:off x="1025" y="2663"/>
              <a:ext cx="0" cy="22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1" name="Line 72"/>
            <p:cNvSpPr>
              <a:spLocks noChangeShapeType="1"/>
            </p:cNvSpPr>
            <p:nvPr/>
          </p:nvSpPr>
          <p:spPr bwMode="auto">
            <a:xfrm rot="10800000" flipV="1">
              <a:off x="3600" y="2671"/>
              <a:ext cx="0" cy="22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2" name="Line 73"/>
            <p:cNvSpPr>
              <a:spLocks noChangeShapeType="1"/>
            </p:cNvSpPr>
            <p:nvPr/>
          </p:nvSpPr>
          <p:spPr bwMode="auto">
            <a:xfrm flipV="1">
              <a:off x="2055" y="2665"/>
              <a:ext cx="0" cy="22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3" name="Line 74"/>
            <p:cNvSpPr>
              <a:spLocks noChangeShapeType="1"/>
            </p:cNvSpPr>
            <p:nvPr/>
          </p:nvSpPr>
          <p:spPr bwMode="auto">
            <a:xfrm flipV="1">
              <a:off x="2564" y="2663"/>
              <a:ext cx="0" cy="22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4" name="Line 76"/>
            <p:cNvSpPr>
              <a:spLocks noChangeShapeType="1"/>
            </p:cNvSpPr>
            <p:nvPr/>
          </p:nvSpPr>
          <p:spPr bwMode="auto">
            <a:xfrm rot="21240000" flipH="1">
              <a:off x="3490" y="218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5" name="Line 77"/>
            <p:cNvSpPr>
              <a:spLocks noChangeShapeType="1"/>
            </p:cNvSpPr>
            <p:nvPr/>
          </p:nvSpPr>
          <p:spPr bwMode="auto">
            <a:xfrm rot="21240000" flipH="1">
              <a:off x="3334" y="218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6" name="Line 78"/>
            <p:cNvSpPr>
              <a:spLocks noChangeShapeType="1"/>
            </p:cNvSpPr>
            <p:nvPr/>
          </p:nvSpPr>
          <p:spPr bwMode="auto">
            <a:xfrm rot="21240000" flipH="1">
              <a:off x="3176" y="218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7" name="Line 79"/>
            <p:cNvSpPr>
              <a:spLocks noChangeShapeType="1"/>
            </p:cNvSpPr>
            <p:nvPr/>
          </p:nvSpPr>
          <p:spPr bwMode="auto">
            <a:xfrm rot="21240000" flipH="1">
              <a:off x="3018" y="218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8" name="Line 80"/>
            <p:cNvSpPr>
              <a:spLocks noChangeShapeType="1"/>
            </p:cNvSpPr>
            <p:nvPr/>
          </p:nvSpPr>
          <p:spPr bwMode="auto">
            <a:xfrm rot="21240000" flipH="1">
              <a:off x="2862" y="218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89" name="Line 81"/>
            <p:cNvSpPr>
              <a:spLocks noChangeShapeType="1"/>
            </p:cNvSpPr>
            <p:nvPr/>
          </p:nvSpPr>
          <p:spPr bwMode="auto">
            <a:xfrm rot="21240000" flipH="1">
              <a:off x="2707" y="2188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0" name="Line 84"/>
            <p:cNvSpPr>
              <a:spLocks noChangeShapeType="1"/>
            </p:cNvSpPr>
            <p:nvPr/>
          </p:nvSpPr>
          <p:spPr bwMode="auto">
            <a:xfrm rot="21240000" flipH="1">
              <a:off x="1166" y="219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1" name="Line 85"/>
            <p:cNvSpPr>
              <a:spLocks noChangeShapeType="1"/>
            </p:cNvSpPr>
            <p:nvPr/>
          </p:nvSpPr>
          <p:spPr bwMode="auto">
            <a:xfrm rot="21240000" flipH="1">
              <a:off x="1322" y="219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2" name="Line 86"/>
            <p:cNvSpPr>
              <a:spLocks noChangeShapeType="1"/>
            </p:cNvSpPr>
            <p:nvPr/>
          </p:nvSpPr>
          <p:spPr bwMode="auto">
            <a:xfrm rot="21240000" flipH="1">
              <a:off x="1478" y="219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3" name="Line 87"/>
            <p:cNvSpPr>
              <a:spLocks noChangeShapeType="1"/>
            </p:cNvSpPr>
            <p:nvPr/>
          </p:nvSpPr>
          <p:spPr bwMode="auto">
            <a:xfrm rot="21240000" flipH="1">
              <a:off x="1634" y="2199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4" name="Line 88"/>
            <p:cNvSpPr>
              <a:spLocks noChangeShapeType="1"/>
            </p:cNvSpPr>
            <p:nvPr/>
          </p:nvSpPr>
          <p:spPr bwMode="auto">
            <a:xfrm rot="21240000" flipH="1">
              <a:off x="1793" y="2200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5" name="Line 89"/>
            <p:cNvSpPr>
              <a:spLocks noChangeShapeType="1"/>
            </p:cNvSpPr>
            <p:nvPr/>
          </p:nvSpPr>
          <p:spPr bwMode="auto">
            <a:xfrm rot="21240000" flipH="1">
              <a:off x="1949" y="2200"/>
              <a:ext cx="26" cy="137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6" name="Line 90"/>
            <p:cNvSpPr>
              <a:spLocks noChangeShapeType="1"/>
            </p:cNvSpPr>
            <p:nvPr/>
          </p:nvSpPr>
          <p:spPr bwMode="auto">
            <a:xfrm rot="21180000" flipH="1">
              <a:off x="2555" y="2191"/>
              <a:ext cx="18" cy="136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7" name="Line 92"/>
            <p:cNvSpPr>
              <a:spLocks noChangeShapeType="1"/>
            </p:cNvSpPr>
            <p:nvPr/>
          </p:nvSpPr>
          <p:spPr bwMode="auto">
            <a:xfrm rot="21180000" flipH="1">
              <a:off x="1014" y="2199"/>
              <a:ext cx="18" cy="136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998" name="Rectangle 93"/>
            <p:cNvSpPr>
              <a:spLocks noChangeArrowheads="1"/>
            </p:cNvSpPr>
            <p:nvPr/>
          </p:nvSpPr>
          <p:spPr bwMode="auto">
            <a:xfrm>
              <a:off x="1292" y="2976"/>
              <a:ext cx="2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23999" name="Rectangle 94"/>
            <p:cNvSpPr>
              <a:spLocks noChangeArrowheads="1"/>
            </p:cNvSpPr>
            <p:nvPr/>
          </p:nvSpPr>
          <p:spPr bwMode="auto">
            <a:xfrm>
              <a:off x="2562" y="265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24000" name="Rectangle 95"/>
            <p:cNvSpPr>
              <a:spLocks noChangeArrowheads="1"/>
            </p:cNvSpPr>
            <p:nvPr/>
          </p:nvSpPr>
          <p:spPr bwMode="auto">
            <a:xfrm>
              <a:off x="1973" y="2151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424001" name="Rectangle 96"/>
            <p:cNvSpPr>
              <a:spLocks noChangeArrowheads="1"/>
            </p:cNvSpPr>
            <p:nvPr/>
          </p:nvSpPr>
          <p:spPr bwMode="auto">
            <a:xfrm>
              <a:off x="1051" y="288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cs typeface="Times New Roman" panose="02020603050405020304" pitchFamily="18" charset="0"/>
                </a:rPr>
                <a:t>_</a:t>
              </a:r>
            </a:p>
          </p:txBody>
        </p:sp>
        <p:sp>
          <p:nvSpPr>
            <p:cNvPr id="424002" name="Rectangle 97"/>
            <p:cNvSpPr>
              <a:spLocks noChangeArrowheads="1"/>
            </p:cNvSpPr>
            <p:nvPr/>
          </p:nvSpPr>
          <p:spPr bwMode="auto">
            <a:xfrm>
              <a:off x="2308" y="2151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784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3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3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3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646113"/>
            <a:ext cx="81026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محاسبۀ كمي نيروي محركۀ القايي </a:t>
            </a:r>
            <a:endParaRPr lang="en-US" altLang="en-US" smtClean="0"/>
          </a:p>
        </p:txBody>
      </p:sp>
      <p:graphicFrame>
        <p:nvGraphicFramePr>
          <p:cNvPr id="1137779" name="Object 115"/>
          <p:cNvGraphicFramePr>
            <a:graphicFrameLocks noChangeAspect="1"/>
          </p:cNvGraphicFramePr>
          <p:nvPr>
            <p:ph sz="quarter" idx="2"/>
          </p:nvPr>
        </p:nvGraphicFramePr>
        <p:xfrm>
          <a:off x="6802439" y="3573464"/>
          <a:ext cx="2879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002865" imgH="215806" progId="Equation.3">
                  <p:embed/>
                </p:oleObj>
              </mc:Choice>
              <mc:Fallback>
                <p:oleObj name="Equation" r:id="rId3" imgW="100286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2439" y="3573464"/>
                        <a:ext cx="28797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7778" name="Group 114"/>
          <p:cNvGrpSpPr>
            <a:grpSpLocks/>
          </p:cNvGrpSpPr>
          <p:nvPr/>
        </p:nvGrpSpPr>
        <p:grpSpPr bwMode="auto">
          <a:xfrm>
            <a:off x="1876426" y="1196975"/>
            <a:ext cx="5661025" cy="2825750"/>
            <a:chOff x="612" y="1568"/>
            <a:chExt cx="3566" cy="1780"/>
          </a:xfrm>
        </p:grpSpPr>
        <p:grpSp>
          <p:nvGrpSpPr>
            <p:cNvPr id="424971" name="Group 7"/>
            <p:cNvGrpSpPr>
              <a:grpSpLocks/>
            </p:cNvGrpSpPr>
            <p:nvPr/>
          </p:nvGrpSpPr>
          <p:grpSpPr bwMode="auto">
            <a:xfrm>
              <a:off x="906" y="1892"/>
              <a:ext cx="110" cy="109"/>
              <a:chOff x="1154" y="3385"/>
              <a:chExt cx="136" cy="136"/>
            </a:xfrm>
          </p:grpSpPr>
          <p:sp>
            <p:nvSpPr>
              <p:cNvPr id="425071" name="Oval 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72" name="Line 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73" name="Line 1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2" name="Group 11"/>
            <p:cNvGrpSpPr>
              <a:grpSpLocks/>
            </p:cNvGrpSpPr>
            <p:nvPr/>
          </p:nvGrpSpPr>
          <p:grpSpPr bwMode="auto">
            <a:xfrm>
              <a:off x="1366" y="1892"/>
              <a:ext cx="110" cy="109"/>
              <a:chOff x="1154" y="3385"/>
              <a:chExt cx="136" cy="136"/>
            </a:xfrm>
          </p:grpSpPr>
          <p:sp>
            <p:nvSpPr>
              <p:cNvPr id="425068" name="Oval 1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69" name="Line 1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70" name="Line 1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3" name="Group 15"/>
            <p:cNvGrpSpPr>
              <a:grpSpLocks/>
            </p:cNvGrpSpPr>
            <p:nvPr/>
          </p:nvGrpSpPr>
          <p:grpSpPr bwMode="auto">
            <a:xfrm>
              <a:off x="2337" y="1888"/>
              <a:ext cx="110" cy="110"/>
              <a:chOff x="1154" y="3385"/>
              <a:chExt cx="136" cy="136"/>
            </a:xfrm>
          </p:grpSpPr>
          <p:sp>
            <p:nvSpPr>
              <p:cNvPr id="425065" name="Oval 1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66" name="Line 1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67" name="Line 1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4" name="Group 19"/>
            <p:cNvGrpSpPr>
              <a:grpSpLocks/>
            </p:cNvGrpSpPr>
            <p:nvPr/>
          </p:nvGrpSpPr>
          <p:grpSpPr bwMode="auto">
            <a:xfrm>
              <a:off x="906" y="2293"/>
              <a:ext cx="110" cy="110"/>
              <a:chOff x="1154" y="3385"/>
              <a:chExt cx="136" cy="136"/>
            </a:xfrm>
          </p:grpSpPr>
          <p:sp>
            <p:nvSpPr>
              <p:cNvPr id="425062" name="Oval 2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63" name="Line 2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64" name="Line 2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5" name="Group 23"/>
            <p:cNvGrpSpPr>
              <a:grpSpLocks/>
            </p:cNvGrpSpPr>
            <p:nvPr/>
          </p:nvGrpSpPr>
          <p:grpSpPr bwMode="auto">
            <a:xfrm>
              <a:off x="906" y="2711"/>
              <a:ext cx="110" cy="110"/>
              <a:chOff x="1154" y="3385"/>
              <a:chExt cx="136" cy="136"/>
            </a:xfrm>
          </p:grpSpPr>
          <p:sp>
            <p:nvSpPr>
              <p:cNvPr id="425059" name="Oval 2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60" name="Line 2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61" name="Line 2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6" name="Group 27"/>
            <p:cNvGrpSpPr>
              <a:grpSpLocks/>
            </p:cNvGrpSpPr>
            <p:nvPr/>
          </p:nvGrpSpPr>
          <p:grpSpPr bwMode="auto">
            <a:xfrm>
              <a:off x="906" y="3140"/>
              <a:ext cx="110" cy="110"/>
              <a:chOff x="1154" y="3385"/>
              <a:chExt cx="136" cy="136"/>
            </a:xfrm>
          </p:grpSpPr>
          <p:sp>
            <p:nvSpPr>
              <p:cNvPr id="425056" name="Oval 2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57" name="Line 2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58" name="Line 3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7" name="Group 31"/>
            <p:cNvGrpSpPr>
              <a:grpSpLocks/>
            </p:cNvGrpSpPr>
            <p:nvPr/>
          </p:nvGrpSpPr>
          <p:grpSpPr bwMode="auto">
            <a:xfrm>
              <a:off x="2335" y="2296"/>
              <a:ext cx="110" cy="110"/>
              <a:chOff x="1154" y="3385"/>
              <a:chExt cx="136" cy="136"/>
            </a:xfrm>
          </p:grpSpPr>
          <p:sp>
            <p:nvSpPr>
              <p:cNvPr id="425053" name="Oval 3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54" name="Line 3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55" name="Line 3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8" name="Group 35"/>
            <p:cNvGrpSpPr>
              <a:grpSpLocks/>
            </p:cNvGrpSpPr>
            <p:nvPr/>
          </p:nvGrpSpPr>
          <p:grpSpPr bwMode="auto">
            <a:xfrm>
              <a:off x="2337" y="2710"/>
              <a:ext cx="110" cy="110"/>
              <a:chOff x="1154" y="3385"/>
              <a:chExt cx="136" cy="136"/>
            </a:xfrm>
          </p:grpSpPr>
          <p:sp>
            <p:nvSpPr>
              <p:cNvPr id="425050" name="Oval 3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51" name="Line 3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52" name="Line 3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79" name="Group 39"/>
            <p:cNvGrpSpPr>
              <a:grpSpLocks/>
            </p:cNvGrpSpPr>
            <p:nvPr/>
          </p:nvGrpSpPr>
          <p:grpSpPr bwMode="auto">
            <a:xfrm>
              <a:off x="1366" y="2293"/>
              <a:ext cx="110" cy="110"/>
              <a:chOff x="1154" y="3385"/>
              <a:chExt cx="136" cy="136"/>
            </a:xfrm>
          </p:grpSpPr>
          <p:sp>
            <p:nvSpPr>
              <p:cNvPr id="425047" name="Oval 4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48" name="Line 4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49" name="Line 4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0" name="Group 43"/>
            <p:cNvGrpSpPr>
              <a:grpSpLocks/>
            </p:cNvGrpSpPr>
            <p:nvPr/>
          </p:nvGrpSpPr>
          <p:grpSpPr bwMode="auto">
            <a:xfrm>
              <a:off x="1363" y="2710"/>
              <a:ext cx="110" cy="110"/>
              <a:chOff x="1154" y="3385"/>
              <a:chExt cx="136" cy="136"/>
            </a:xfrm>
          </p:grpSpPr>
          <p:sp>
            <p:nvSpPr>
              <p:cNvPr id="425044" name="Oval 4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45" name="Line 4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46" name="Line 4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1" name="Group 47"/>
            <p:cNvGrpSpPr>
              <a:grpSpLocks/>
            </p:cNvGrpSpPr>
            <p:nvPr/>
          </p:nvGrpSpPr>
          <p:grpSpPr bwMode="auto">
            <a:xfrm>
              <a:off x="1360" y="3136"/>
              <a:ext cx="110" cy="111"/>
              <a:chOff x="1154" y="3385"/>
              <a:chExt cx="136" cy="136"/>
            </a:xfrm>
          </p:grpSpPr>
          <p:sp>
            <p:nvSpPr>
              <p:cNvPr id="425041" name="Oval 4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42" name="Line 4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43" name="Line 5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2" name="Group 51"/>
            <p:cNvGrpSpPr>
              <a:grpSpLocks/>
            </p:cNvGrpSpPr>
            <p:nvPr/>
          </p:nvGrpSpPr>
          <p:grpSpPr bwMode="auto">
            <a:xfrm>
              <a:off x="2335" y="3140"/>
              <a:ext cx="110" cy="110"/>
              <a:chOff x="1154" y="3385"/>
              <a:chExt cx="136" cy="136"/>
            </a:xfrm>
          </p:grpSpPr>
          <p:sp>
            <p:nvSpPr>
              <p:cNvPr id="425038" name="Oval 5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39" name="Line 5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40" name="Line 5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3" name="Group 55"/>
            <p:cNvGrpSpPr>
              <a:grpSpLocks/>
            </p:cNvGrpSpPr>
            <p:nvPr/>
          </p:nvGrpSpPr>
          <p:grpSpPr bwMode="auto">
            <a:xfrm>
              <a:off x="1860" y="1888"/>
              <a:ext cx="111" cy="110"/>
              <a:chOff x="1154" y="3385"/>
              <a:chExt cx="136" cy="136"/>
            </a:xfrm>
          </p:grpSpPr>
          <p:sp>
            <p:nvSpPr>
              <p:cNvPr id="425035" name="Oval 5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36" name="Line 5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7" name="Line 5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4" name="Group 59"/>
            <p:cNvGrpSpPr>
              <a:grpSpLocks/>
            </p:cNvGrpSpPr>
            <p:nvPr/>
          </p:nvGrpSpPr>
          <p:grpSpPr bwMode="auto">
            <a:xfrm>
              <a:off x="1859" y="2296"/>
              <a:ext cx="110" cy="110"/>
              <a:chOff x="1154" y="3385"/>
              <a:chExt cx="136" cy="136"/>
            </a:xfrm>
          </p:grpSpPr>
          <p:sp>
            <p:nvSpPr>
              <p:cNvPr id="425032" name="Oval 6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33" name="Line 6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4" name="Line 6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5" name="Group 63"/>
            <p:cNvGrpSpPr>
              <a:grpSpLocks/>
            </p:cNvGrpSpPr>
            <p:nvPr/>
          </p:nvGrpSpPr>
          <p:grpSpPr bwMode="auto">
            <a:xfrm>
              <a:off x="1860" y="2710"/>
              <a:ext cx="111" cy="110"/>
              <a:chOff x="1154" y="3385"/>
              <a:chExt cx="136" cy="136"/>
            </a:xfrm>
          </p:grpSpPr>
          <p:sp>
            <p:nvSpPr>
              <p:cNvPr id="425029" name="Oval 6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30" name="Line 6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31" name="Line 6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6" name="Group 67"/>
            <p:cNvGrpSpPr>
              <a:grpSpLocks/>
            </p:cNvGrpSpPr>
            <p:nvPr/>
          </p:nvGrpSpPr>
          <p:grpSpPr bwMode="auto">
            <a:xfrm>
              <a:off x="1853" y="3137"/>
              <a:ext cx="109" cy="110"/>
              <a:chOff x="1154" y="3385"/>
              <a:chExt cx="136" cy="136"/>
            </a:xfrm>
          </p:grpSpPr>
          <p:sp>
            <p:nvSpPr>
              <p:cNvPr id="425026" name="Oval 6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27" name="Line 6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28" name="Line 7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7" name="Group 71"/>
            <p:cNvGrpSpPr>
              <a:grpSpLocks/>
            </p:cNvGrpSpPr>
            <p:nvPr/>
          </p:nvGrpSpPr>
          <p:grpSpPr bwMode="auto">
            <a:xfrm>
              <a:off x="2837" y="1888"/>
              <a:ext cx="110" cy="110"/>
              <a:chOff x="1154" y="3385"/>
              <a:chExt cx="136" cy="136"/>
            </a:xfrm>
          </p:grpSpPr>
          <p:sp>
            <p:nvSpPr>
              <p:cNvPr id="425023" name="Oval 7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24" name="Line 7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25" name="Line 7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8" name="Group 75"/>
            <p:cNvGrpSpPr>
              <a:grpSpLocks/>
            </p:cNvGrpSpPr>
            <p:nvPr/>
          </p:nvGrpSpPr>
          <p:grpSpPr bwMode="auto">
            <a:xfrm>
              <a:off x="2835" y="2296"/>
              <a:ext cx="110" cy="110"/>
              <a:chOff x="1154" y="3385"/>
              <a:chExt cx="136" cy="136"/>
            </a:xfrm>
          </p:grpSpPr>
          <p:sp>
            <p:nvSpPr>
              <p:cNvPr id="425020" name="Oval 7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21" name="Line 7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22" name="Line 7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89" name="Group 79"/>
            <p:cNvGrpSpPr>
              <a:grpSpLocks/>
            </p:cNvGrpSpPr>
            <p:nvPr/>
          </p:nvGrpSpPr>
          <p:grpSpPr bwMode="auto">
            <a:xfrm>
              <a:off x="2837" y="2710"/>
              <a:ext cx="110" cy="110"/>
              <a:chOff x="1154" y="3385"/>
              <a:chExt cx="136" cy="136"/>
            </a:xfrm>
          </p:grpSpPr>
          <p:sp>
            <p:nvSpPr>
              <p:cNvPr id="425017" name="Oval 8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18" name="Line 8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19" name="Line 8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4990" name="Group 83"/>
            <p:cNvGrpSpPr>
              <a:grpSpLocks/>
            </p:cNvGrpSpPr>
            <p:nvPr/>
          </p:nvGrpSpPr>
          <p:grpSpPr bwMode="auto">
            <a:xfrm>
              <a:off x="2835" y="3140"/>
              <a:ext cx="110" cy="110"/>
              <a:chOff x="1154" y="3385"/>
              <a:chExt cx="136" cy="136"/>
            </a:xfrm>
          </p:grpSpPr>
          <p:sp>
            <p:nvSpPr>
              <p:cNvPr id="425014" name="Oval 8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5015" name="Line 8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016" name="Line 8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4991" name="Rectangle 93"/>
            <p:cNvSpPr>
              <a:spLocks noChangeArrowheads="1"/>
            </p:cNvSpPr>
            <p:nvPr/>
          </p:nvSpPr>
          <p:spPr bwMode="auto">
            <a:xfrm>
              <a:off x="2290" y="284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424992" name="Group 113"/>
            <p:cNvGrpSpPr>
              <a:grpSpLocks/>
            </p:cNvGrpSpPr>
            <p:nvPr/>
          </p:nvGrpSpPr>
          <p:grpSpPr bwMode="auto">
            <a:xfrm>
              <a:off x="612" y="1568"/>
              <a:ext cx="244" cy="288"/>
              <a:chOff x="3002" y="3022"/>
              <a:chExt cx="244" cy="288"/>
            </a:xfrm>
          </p:grpSpPr>
          <p:sp>
            <p:nvSpPr>
              <p:cNvPr id="425012" name="Rectangle 96"/>
              <p:cNvSpPr>
                <a:spLocks noChangeArrowheads="1"/>
              </p:cNvSpPr>
              <p:nvPr/>
            </p:nvSpPr>
            <p:spPr bwMode="auto">
              <a:xfrm>
                <a:off x="3002" y="3022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25013" name="Line 97"/>
              <p:cNvSpPr>
                <a:spLocks noChangeShapeType="1"/>
              </p:cNvSpPr>
              <p:nvPr/>
            </p:nvSpPr>
            <p:spPr bwMode="auto">
              <a:xfrm>
                <a:off x="3063" y="3067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4993" name="Rectangle 87"/>
            <p:cNvSpPr>
              <a:spLocks noChangeArrowheads="1"/>
            </p:cNvSpPr>
            <p:nvPr/>
          </p:nvSpPr>
          <p:spPr bwMode="auto">
            <a:xfrm>
              <a:off x="1639" y="2197"/>
              <a:ext cx="1996" cy="680"/>
            </a:xfrm>
            <a:prstGeom prst="rect">
              <a:avLst/>
            </a:prstGeom>
            <a:noFill/>
            <a:ln w="28575" cap="sq">
              <a:solidFill>
                <a:schemeClr val="tx2"/>
              </a:solidFill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4994" name="Line 88"/>
            <p:cNvSpPr>
              <a:spLocks noChangeShapeType="1"/>
            </p:cNvSpPr>
            <p:nvPr/>
          </p:nvSpPr>
          <p:spPr bwMode="auto">
            <a:xfrm flipV="1">
              <a:off x="1640" y="2270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5" name="Line 89"/>
            <p:cNvSpPr>
              <a:spLocks noChangeShapeType="1"/>
            </p:cNvSpPr>
            <p:nvPr/>
          </p:nvSpPr>
          <p:spPr bwMode="auto">
            <a:xfrm flipH="1">
              <a:off x="1316" y="2666"/>
              <a:ext cx="272" cy="0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6" name="Line 90"/>
            <p:cNvSpPr>
              <a:spLocks noChangeShapeType="1"/>
            </p:cNvSpPr>
            <p:nvPr/>
          </p:nvSpPr>
          <p:spPr bwMode="auto">
            <a:xfrm rot="10800000" flipH="1">
              <a:off x="3699" y="2560"/>
              <a:ext cx="272" cy="0"/>
            </a:xfrm>
            <a:prstGeom prst="line">
              <a:avLst/>
            </a:prstGeom>
            <a:noFill/>
            <a:ln w="28575" cap="sq">
              <a:solidFill>
                <a:srgbClr val="A5002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7" name="Rectangle 94"/>
            <p:cNvSpPr>
              <a:spLocks noChangeArrowheads="1"/>
            </p:cNvSpPr>
            <p:nvPr/>
          </p:nvSpPr>
          <p:spPr bwMode="auto">
            <a:xfrm>
              <a:off x="1120" y="2509"/>
              <a:ext cx="2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24998" name="Line 98"/>
            <p:cNvSpPr>
              <a:spLocks noChangeShapeType="1"/>
            </p:cNvSpPr>
            <p:nvPr/>
          </p:nvSpPr>
          <p:spPr bwMode="auto">
            <a:xfrm rot="5400000" flipV="1">
              <a:off x="2389" y="2060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999" name="Line 99"/>
            <p:cNvSpPr>
              <a:spLocks noChangeShapeType="1"/>
            </p:cNvSpPr>
            <p:nvPr/>
          </p:nvSpPr>
          <p:spPr bwMode="auto">
            <a:xfrm rot="16200000" flipV="1">
              <a:off x="2365" y="2741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00" name="Rectangle 100"/>
            <p:cNvSpPr>
              <a:spLocks noChangeArrowheads="1"/>
            </p:cNvSpPr>
            <p:nvPr/>
          </p:nvSpPr>
          <p:spPr bwMode="auto">
            <a:xfrm>
              <a:off x="830" y="1806"/>
              <a:ext cx="2195" cy="15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5001" name="AutoShape 102"/>
            <p:cNvSpPr>
              <a:spLocks/>
            </p:cNvSpPr>
            <p:nvPr/>
          </p:nvSpPr>
          <p:spPr bwMode="auto">
            <a:xfrm>
              <a:off x="3071" y="2220"/>
              <a:ext cx="46" cy="635"/>
            </a:xfrm>
            <a:prstGeom prst="rightBrace">
              <a:avLst>
                <a:gd name="adj1" fmla="val 115036"/>
                <a:gd name="adj2" fmla="val 50000"/>
              </a:avLst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5002" name="AutoShape 103"/>
            <p:cNvSpPr>
              <a:spLocks/>
            </p:cNvSpPr>
            <p:nvPr/>
          </p:nvSpPr>
          <p:spPr bwMode="auto">
            <a:xfrm rot="-5400000">
              <a:off x="2262" y="2113"/>
              <a:ext cx="136" cy="1315"/>
            </a:xfrm>
            <a:prstGeom prst="rightBrace">
              <a:avLst>
                <a:gd name="adj1" fmla="val 80576"/>
                <a:gd name="adj2" fmla="val 50000"/>
              </a:avLst>
            </a:prstGeom>
            <a:noFill/>
            <a:ln w="28575" cap="sq">
              <a:solidFill>
                <a:srgbClr val="FF66FF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5003" name="Line 104"/>
            <p:cNvSpPr>
              <a:spLocks noChangeShapeType="1"/>
            </p:cNvSpPr>
            <p:nvPr/>
          </p:nvSpPr>
          <p:spPr bwMode="auto">
            <a:xfrm>
              <a:off x="2506" y="2915"/>
              <a:ext cx="0" cy="272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04" name="Line 105"/>
            <p:cNvSpPr>
              <a:spLocks noChangeShapeType="1"/>
            </p:cNvSpPr>
            <p:nvPr/>
          </p:nvSpPr>
          <p:spPr bwMode="auto">
            <a:xfrm flipV="1">
              <a:off x="2232" y="1885"/>
              <a:ext cx="0" cy="272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05" name="Rectangle 106"/>
            <p:cNvSpPr>
              <a:spLocks noChangeArrowheads="1"/>
            </p:cNvSpPr>
            <p:nvPr/>
          </p:nvSpPr>
          <p:spPr bwMode="auto">
            <a:xfrm>
              <a:off x="1639" y="229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25006" name="Rectangle 107"/>
            <p:cNvSpPr>
              <a:spLocks noChangeArrowheads="1"/>
            </p:cNvSpPr>
            <p:nvPr/>
          </p:nvSpPr>
          <p:spPr bwMode="auto">
            <a:xfrm>
              <a:off x="2277" y="215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25007" name="Rectangle 108"/>
            <p:cNvSpPr>
              <a:spLocks noChangeArrowheads="1"/>
            </p:cNvSpPr>
            <p:nvPr/>
          </p:nvSpPr>
          <p:spPr bwMode="auto">
            <a:xfrm>
              <a:off x="1973" y="1781"/>
              <a:ext cx="2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25008" name="Rectangle 109"/>
            <p:cNvSpPr>
              <a:spLocks noChangeArrowheads="1"/>
            </p:cNvSpPr>
            <p:nvPr/>
          </p:nvSpPr>
          <p:spPr bwMode="auto">
            <a:xfrm>
              <a:off x="2499" y="2976"/>
              <a:ext cx="2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  <a:r>
                <a:rPr lang="fa-IR" altLang="en-US" sz="24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3</a:t>
              </a:r>
              <a:endParaRPr lang="en-US" altLang="en-US" sz="24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25009" name="Rectangle 110"/>
            <p:cNvSpPr>
              <a:spLocks noChangeArrowheads="1"/>
            </p:cNvSpPr>
            <p:nvPr/>
          </p:nvSpPr>
          <p:spPr bwMode="auto">
            <a:xfrm>
              <a:off x="2222" y="245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25010" name="Rectangle 111"/>
            <p:cNvSpPr>
              <a:spLocks noChangeArrowheads="1"/>
            </p:cNvSpPr>
            <p:nvPr/>
          </p:nvSpPr>
          <p:spPr bwMode="auto">
            <a:xfrm>
              <a:off x="3107" y="2387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25011" name="Rectangle 112"/>
            <p:cNvSpPr>
              <a:spLocks noChangeArrowheads="1"/>
            </p:cNvSpPr>
            <p:nvPr/>
          </p:nvSpPr>
          <p:spPr bwMode="auto">
            <a:xfrm>
              <a:off x="3923" y="2387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</p:grpSp>
      <p:graphicFrame>
        <p:nvGraphicFramePr>
          <p:cNvPr id="1137781" name="Object 117"/>
          <p:cNvGraphicFramePr>
            <a:graphicFrameLocks noChangeAspect="1"/>
          </p:cNvGraphicFramePr>
          <p:nvPr>
            <p:ph sz="quarter" idx="3"/>
          </p:nvPr>
        </p:nvGraphicFramePr>
        <p:xfrm>
          <a:off x="5741989" y="4784726"/>
          <a:ext cx="20542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723272" imgH="177646" progId="Equation.3">
                  <p:embed/>
                </p:oleObj>
              </mc:Choice>
              <mc:Fallback>
                <p:oleObj name="Equation" r:id="rId5" imgW="723272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989" y="4784726"/>
                        <a:ext cx="20542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7785" name="Group 121"/>
          <p:cNvGrpSpPr>
            <a:grpSpLocks/>
          </p:cNvGrpSpPr>
          <p:nvPr/>
        </p:nvGrpSpPr>
        <p:grpSpPr bwMode="auto">
          <a:xfrm>
            <a:off x="4808538" y="5416551"/>
            <a:ext cx="5276850" cy="1200151"/>
            <a:chOff x="1053" y="871"/>
            <a:chExt cx="3324" cy="756"/>
          </a:xfrm>
        </p:grpSpPr>
        <p:graphicFrame>
          <p:nvGraphicFramePr>
            <p:cNvPr id="424969" name="Object 119"/>
            <p:cNvGraphicFramePr>
              <a:graphicFrameLocks noChangeAspect="1"/>
            </p:cNvGraphicFramePr>
            <p:nvPr/>
          </p:nvGraphicFramePr>
          <p:xfrm>
            <a:off x="3524" y="871"/>
            <a:ext cx="853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7" imgW="583947" imgH="393529" progId="Equation.3">
                    <p:embed/>
                  </p:oleObj>
                </mc:Choice>
                <mc:Fallback>
                  <p:oleObj name="Equation" r:id="rId7" imgW="583947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4" y="871"/>
                          <a:ext cx="853" cy="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4970" name="Rectangle 120"/>
            <p:cNvSpPr>
              <a:spLocks noChangeArrowheads="1"/>
            </p:cNvSpPr>
            <p:nvPr/>
          </p:nvSpPr>
          <p:spPr bwMode="auto">
            <a:xfrm>
              <a:off x="1053" y="1026"/>
              <a:ext cx="2553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/>
                <a:t> ؛ سيم با سرعت </a:t>
              </a:r>
              <a:r>
                <a:rPr lang="en-US" altLang="en-US">
                  <a:solidFill>
                    <a:srgbClr val="000000"/>
                  </a:solidFill>
                </a:rPr>
                <a:t>V</a:t>
              </a:r>
              <a:r>
                <a:rPr lang="fa-IR" altLang="en-US"/>
                <a:t> خارج مي‌شود . </a:t>
              </a:r>
              <a:endParaRPr lang="en-US" altLang="en-US"/>
            </a:p>
          </p:txBody>
        </p:sp>
      </p:grpSp>
      <p:graphicFrame>
        <p:nvGraphicFramePr>
          <p:cNvPr id="1137786" name="Object 122"/>
          <p:cNvGraphicFramePr>
            <a:graphicFrameLocks noChangeAspect="1"/>
          </p:cNvGraphicFramePr>
          <p:nvPr/>
        </p:nvGraphicFramePr>
        <p:xfrm>
          <a:off x="4000500" y="4500563"/>
          <a:ext cx="16779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596641" imgH="393529" progId="Equation.3">
                  <p:embed/>
                </p:oleObj>
              </mc:Choice>
              <mc:Fallback>
                <p:oleObj name="Equation" r:id="rId9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4500563"/>
                        <a:ext cx="167798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787" name="Object 123"/>
          <p:cNvGraphicFramePr>
            <a:graphicFrameLocks noChangeAspect="1"/>
          </p:cNvGraphicFramePr>
          <p:nvPr/>
        </p:nvGraphicFramePr>
        <p:xfrm>
          <a:off x="2135188" y="4495800"/>
          <a:ext cx="1854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660113" imgH="393529" progId="Equation.3">
                  <p:embed/>
                </p:oleObj>
              </mc:Choice>
              <mc:Fallback>
                <p:oleObj name="Equation" r:id="rId11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495800"/>
                        <a:ext cx="18542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224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7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7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7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7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7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7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7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7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7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37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37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37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7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7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6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613" y="503238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روش ديگر در محاسبۀ كمي نيروي محركۀ القايي </a:t>
            </a:r>
            <a:endParaRPr lang="en-US" altLang="en-US" smtClean="0"/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54739" y="5170488"/>
            <a:ext cx="427037" cy="6477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Tx/>
              <a:buNone/>
            </a:pPr>
            <a:r>
              <a:rPr lang="fa-IR" altLang="en-US" sz="3200">
                <a:solidFill>
                  <a:srgbClr val="000000"/>
                </a:solidFill>
              </a:rPr>
              <a:t>يا </a:t>
            </a:r>
            <a:endParaRPr lang="en-US" altLang="en-US" sz="3200">
              <a:solidFill>
                <a:srgbClr val="000000"/>
              </a:solidFill>
            </a:endParaRPr>
          </a:p>
        </p:txBody>
      </p:sp>
      <p:graphicFrame>
        <p:nvGraphicFramePr>
          <p:cNvPr id="1138798" name="Object 110"/>
          <p:cNvGraphicFramePr>
            <a:graphicFrameLocks noChangeAspect="1"/>
          </p:cNvGraphicFramePr>
          <p:nvPr>
            <p:ph sz="quarter" idx="2"/>
          </p:nvPr>
        </p:nvGraphicFramePr>
        <p:xfrm>
          <a:off x="2395539" y="4768850"/>
          <a:ext cx="13684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94870" imgH="203024" progId="Equation.3">
                  <p:embed/>
                </p:oleObj>
              </mc:Choice>
              <mc:Fallback>
                <p:oleObj name="Equation" r:id="rId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9" y="4768850"/>
                        <a:ext cx="13684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8797" name="Group 109"/>
          <p:cNvGrpSpPr>
            <a:grpSpLocks/>
          </p:cNvGrpSpPr>
          <p:nvPr/>
        </p:nvGrpSpPr>
        <p:grpSpPr bwMode="auto">
          <a:xfrm>
            <a:off x="3506789" y="1409700"/>
            <a:ext cx="5661025" cy="2825750"/>
            <a:chOff x="476" y="1706"/>
            <a:chExt cx="3566" cy="1780"/>
          </a:xfrm>
        </p:grpSpPr>
        <p:grpSp>
          <p:nvGrpSpPr>
            <p:cNvPr id="425995" name="Group 5"/>
            <p:cNvGrpSpPr>
              <a:grpSpLocks/>
            </p:cNvGrpSpPr>
            <p:nvPr/>
          </p:nvGrpSpPr>
          <p:grpSpPr bwMode="auto">
            <a:xfrm>
              <a:off x="770" y="2030"/>
              <a:ext cx="110" cy="109"/>
              <a:chOff x="1154" y="3385"/>
              <a:chExt cx="136" cy="136"/>
            </a:xfrm>
          </p:grpSpPr>
          <p:sp>
            <p:nvSpPr>
              <p:cNvPr id="426089" name="Oval 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90" name="Line 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91" name="Line 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5996" name="Group 9"/>
            <p:cNvGrpSpPr>
              <a:grpSpLocks/>
            </p:cNvGrpSpPr>
            <p:nvPr/>
          </p:nvGrpSpPr>
          <p:grpSpPr bwMode="auto">
            <a:xfrm>
              <a:off x="1230" y="2030"/>
              <a:ext cx="110" cy="109"/>
              <a:chOff x="1154" y="3385"/>
              <a:chExt cx="136" cy="136"/>
            </a:xfrm>
          </p:grpSpPr>
          <p:sp>
            <p:nvSpPr>
              <p:cNvPr id="426086" name="Oval 1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87" name="Line 1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88" name="Line 1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5997" name="Group 13"/>
            <p:cNvGrpSpPr>
              <a:grpSpLocks/>
            </p:cNvGrpSpPr>
            <p:nvPr/>
          </p:nvGrpSpPr>
          <p:grpSpPr bwMode="auto">
            <a:xfrm>
              <a:off x="2201" y="2026"/>
              <a:ext cx="110" cy="110"/>
              <a:chOff x="1154" y="3385"/>
              <a:chExt cx="136" cy="136"/>
            </a:xfrm>
          </p:grpSpPr>
          <p:sp>
            <p:nvSpPr>
              <p:cNvPr id="426083" name="Oval 1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84" name="Line 1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85" name="Line 1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5998" name="Group 17"/>
            <p:cNvGrpSpPr>
              <a:grpSpLocks/>
            </p:cNvGrpSpPr>
            <p:nvPr/>
          </p:nvGrpSpPr>
          <p:grpSpPr bwMode="auto">
            <a:xfrm>
              <a:off x="770" y="2431"/>
              <a:ext cx="110" cy="110"/>
              <a:chOff x="1154" y="3385"/>
              <a:chExt cx="136" cy="136"/>
            </a:xfrm>
          </p:grpSpPr>
          <p:sp>
            <p:nvSpPr>
              <p:cNvPr id="426080" name="Oval 1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81" name="Line 1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82" name="Line 2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5999" name="Group 21"/>
            <p:cNvGrpSpPr>
              <a:grpSpLocks/>
            </p:cNvGrpSpPr>
            <p:nvPr/>
          </p:nvGrpSpPr>
          <p:grpSpPr bwMode="auto">
            <a:xfrm>
              <a:off x="770" y="2849"/>
              <a:ext cx="110" cy="110"/>
              <a:chOff x="1154" y="3385"/>
              <a:chExt cx="136" cy="136"/>
            </a:xfrm>
          </p:grpSpPr>
          <p:sp>
            <p:nvSpPr>
              <p:cNvPr id="426077" name="Oval 2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78" name="Line 2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79" name="Line 2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0" name="Group 25"/>
            <p:cNvGrpSpPr>
              <a:grpSpLocks/>
            </p:cNvGrpSpPr>
            <p:nvPr/>
          </p:nvGrpSpPr>
          <p:grpSpPr bwMode="auto">
            <a:xfrm>
              <a:off x="770" y="3278"/>
              <a:ext cx="110" cy="110"/>
              <a:chOff x="1154" y="3385"/>
              <a:chExt cx="136" cy="136"/>
            </a:xfrm>
          </p:grpSpPr>
          <p:sp>
            <p:nvSpPr>
              <p:cNvPr id="426074" name="Oval 2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75" name="Line 2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76" name="Line 2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1" name="Group 29"/>
            <p:cNvGrpSpPr>
              <a:grpSpLocks/>
            </p:cNvGrpSpPr>
            <p:nvPr/>
          </p:nvGrpSpPr>
          <p:grpSpPr bwMode="auto">
            <a:xfrm>
              <a:off x="2199" y="2434"/>
              <a:ext cx="110" cy="110"/>
              <a:chOff x="1154" y="3385"/>
              <a:chExt cx="136" cy="136"/>
            </a:xfrm>
          </p:grpSpPr>
          <p:sp>
            <p:nvSpPr>
              <p:cNvPr id="426071" name="Oval 3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72" name="Line 3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73" name="Line 3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2" name="Group 33"/>
            <p:cNvGrpSpPr>
              <a:grpSpLocks/>
            </p:cNvGrpSpPr>
            <p:nvPr/>
          </p:nvGrpSpPr>
          <p:grpSpPr bwMode="auto">
            <a:xfrm>
              <a:off x="2201" y="2848"/>
              <a:ext cx="110" cy="110"/>
              <a:chOff x="1154" y="3385"/>
              <a:chExt cx="136" cy="136"/>
            </a:xfrm>
          </p:grpSpPr>
          <p:sp>
            <p:nvSpPr>
              <p:cNvPr id="426068" name="Oval 3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69" name="Line 3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70" name="Line 3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3" name="Group 37"/>
            <p:cNvGrpSpPr>
              <a:grpSpLocks/>
            </p:cNvGrpSpPr>
            <p:nvPr/>
          </p:nvGrpSpPr>
          <p:grpSpPr bwMode="auto">
            <a:xfrm>
              <a:off x="1230" y="2431"/>
              <a:ext cx="110" cy="110"/>
              <a:chOff x="1154" y="3385"/>
              <a:chExt cx="136" cy="136"/>
            </a:xfrm>
          </p:grpSpPr>
          <p:sp>
            <p:nvSpPr>
              <p:cNvPr id="426065" name="Oval 3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66" name="Line 3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7" name="Line 4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4" name="Group 41"/>
            <p:cNvGrpSpPr>
              <a:grpSpLocks/>
            </p:cNvGrpSpPr>
            <p:nvPr/>
          </p:nvGrpSpPr>
          <p:grpSpPr bwMode="auto">
            <a:xfrm>
              <a:off x="1227" y="2848"/>
              <a:ext cx="110" cy="110"/>
              <a:chOff x="1154" y="3385"/>
              <a:chExt cx="136" cy="136"/>
            </a:xfrm>
          </p:grpSpPr>
          <p:sp>
            <p:nvSpPr>
              <p:cNvPr id="426062" name="Oval 4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63" name="Line 4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4" name="Line 4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5" name="Group 45"/>
            <p:cNvGrpSpPr>
              <a:grpSpLocks/>
            </p:cNvGrpSpPr>
            <p:nvPr/>
          </p:nvGrpSpPr>
          <p:grpSpPr bwMode="auto">
            <a:xfrm>
              <a:off x="1224" y="3274"/>
              <a:ext cx="110" cy="111"/>
              <a:chOff x="1154" y="3385"/>
              <a:chExt cx="136" cy="136"/>
            </a:xfrm>
          </p:grpSpPr>
          <p:sp>
            <p:nvSpPr>
              <p:cNvPr id="426059" name="Oval 4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60" name="Line 4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61" name="Line 4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6" name="Group 49"/>
            <p:cNvGrpSpPr>
              <a:grpSpLocks/>
            </p:cNvGrpSpPr>
            <p:nvPr/>
          </p:nvGrpSpPr>
          <p:grpSpPr bwMode="auto">
            <a:xfrm>
              <a:off x="2199" y="3278"/>
              <a:ext cx="110" cy="110"/>
              <a:chOff x="1154" y="3385"/>
              <a:chExt cx="136" cy="136"/>
            </a:xfrm>
          </p:grpSpPr>
          <p:sp>
            <p:nvSpPr>
              <p:cNvPr id="426056" name="Oval 5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57" name="Line 5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8" name="Line 5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7" name="Group 53"/>
            <p:cNvGrpSpPr>
              <a:grpSpLocks/>
            </p:cNvGrpSpPr>
            <p:nvPr/>
          </p:nvGrpSpPr>
          <p:grpSpPr bwMode="auto">
            <a:xfrm>
              <a:off x="1724" y="2026"/>
              <a:ext cx="111" cy="110"/>
              <a:chOff x="1154" y="3385"/>
              <a:chExt cx="136" cy="136"/>
            </a:xfrm>
          </p:grpSpPr>
          <p:sp>
            <p:nvSpPr>
              <p:cNvPr id="426053" name="Oval 5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54" name="Line 5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5" name="Line 5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8" name="Group 57"/>
            <p:cNvGrpSpPr>
              <a:grpSpLocks/>
            </p:cNvGrpSpPr>
            <p:nvPr/>
          </p:nvGrpSpPr>
          <p:grpSpPr bwMode="auto">
            <a:xfrm>
              <a:off x="1723" y="2434"/>
              <a:ext cx="110" cy="110"/>
              <a:chOff x="1154" y="3385"/>
              <a:chExt cx="136" cy="136"/>
            </a:xfrm>
          </p:grpSpPr>
          <p:sp>
            <p:nvSpPr>
              <p:cNvPr id="426050" name="Oval 5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51" name="Line 5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52" name="Line 6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09" name="Group 61"/>
            <p:cNvGrpSpPr>
              <a:grpSpLocks/>
            </p:cNvGrpSpPr>
            <p:nvPr/>
          </p:nvGrpSpPr>
          <p:grpSpPr bwMode="auto">
            <a:xfrm>
              <a:off x="1724" y="2848"/>
              <a:ext cx="111" cy="110"/>
              <a:chOff x="1154" y="3385"/>
              <a:chExt cx="136" cy="136"/>
            </a:xfrm>
          </p:grpSpPr>
          <p:sp>
            <p:nvSpPr>
              <p:cNvPr id="426047" name="Oval 6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48" name="Line 6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9" name="Line 6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10" name="Group 65"/>
            <p:cNvGrpSpPr>
              <a:grpSpLocks/>
            </p:cNvGrpSpPr>
            <p:nvPr/>
          </p:nvGrpSpPr>
          <p:grpSpPr bwMode="auto">
            <a:xfrm>
              <a:off x="1717" y="3275"/>
              <a:ext cx="109" cy="110"/>
              <a:chOff x="1154" y="3385"/>
              <a:chExt cx="136" cy="136"/>
            </a:xfrm>
          </p:grpSpPr>
          <p:sp>
            <p:nvSpPr>
              <p:cNvPr id="426044" name="Oval 66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45" name="Line 67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6" name="Line 68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11" name="Group 69"/>
            <p:cNvGrpSpPr>
              <a:grpSpLocks/>
            </p:cNvGrpSpPr>
            <p:nvPr/>
          </p:nvGrpSpPr>
          <p:grpSpPr bwMode="auto">
            <a:xfrm>
              <a:off x="2701" y="2026"/>
              <a:ext cx="110" cy="110"/>
              <a:chOff x="1154" y="3385"/>
              <a:chExt cx="136" cy="136"/>
            </a:xfrm>
          </p:grpSpPr>
          <p:sp>
            <p:nvSpPr>
              <p:cNvPr id="426041" name="Oval 70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42" name="Line 71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3" name="Line 72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12" name="Group 73"/>
            <p:cNvGrpSpPr>
              <a:grpSpLocks/>
            </p:cNvGrpSpPr>
            <p:nvPr/>
          </p:nvGrpSpPr>
          <p:grpSpPr bwMode="auto">
            <a:xfrm>
              <a:off x="2699" y="2434"/>
              <a:ext cx="110" cy="110"/>
              <a:chOff x="1154" y="3385"/>
              <a:chExt cx="136" cy="136"/>
            </a:xfrm>
          </p:grpSpPr>
          <p:sp>
            <p:nvSpPr>
              <p:cNvPr id="426038" name="Oval 74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39" name="Line 75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40" name="Line 76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13" name="Group 77"/>
            <p:cNvGrpSpPr>
              <a:grpSpLocks/>
            </p:cNvGrpSpPr>
            <p:nvPr/>
          </p:nvGrpSpPr>
          <p:grpSpPr bwMode="auto">
            <a:xfrm>
              <a:off x="2701" y="2848"/>
              <a:ext cx="110" cy="110"/>
              <a:chOff x="1154" y="3385"/>
              <a:chExt cx="136" cy="136"/>
            </a:xfrm>
          </p:grpSpPr>
          <p:sp>
            <p:nvSpPr>
              <p:cNvPr id="426035" name="Oval 78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36" name="Line 79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7" name="Line 80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6014" name="Group 81"/>
            <p:cNvGrpSpPr>
              <a:grpSpLocks/>
            </p:cNvGrpSpPr>
            <p:nvPr/>
          </p:nvGrpSpPr>
          <p:grpSpPr bwMode="auto">
            <a:xfrm>
              <a:off x="2699" y="3278"/>
              <a:ext cx="110" cy="110"/>
              <a:chOff x="1154" y="3385"/>
              <a:chExt cx="136" cy="136"/>
            </a:xfrm>
          </p:grpSpPr>
          <p:sp>
            <p:nvSpPr>
              <p:cNvPr id="426032" name="Oval 82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26033" name="Line 83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6034" name="Line 84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6015" name="Rectangle 85"/>
            <p:cNvSpPr>
              <a:spLocks noChangeArrowheads="1"/>
            </p:cNvSpPr>
            <p:nvPr/>
          </p:nvSpPr>
          <p:spPr bwMode="auto">
            <a:xfrm>
              <a:off x="2154" y="297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grpSp>
          <p:nvGrpSpPr>
            <p:cNvPr id="426016" name="Group 86"/>
            <p:cNvGrpSpPr>
              <a:grpSpLocks/>
            </p:cNvGrpSpPr>
            <p:nvPr/>
          </p:nvGrpSpPr>
          <p:grpSpPr bwMode="auto">
            <a:xfrm>
              <a:off x="476" y="1706"/>
              <a:ext cx="244" cy="288"/>
              <a:chOff x="3002" y="3022"/>
              <a:chExt cx="244" cy="288"/>
            </a:xfrm>
          </p:grpSpPr>
          <p:sp>
            <p:nvSpPr>
              <p:cNvPr id="426030" name="Rectangle 87"/>
              <p:cNvSpPr>
                <a:spLocks noChangeArrowheads="1"/>
              </p:cNvSpPr>
              <p:nvPr/>
            </p:nvSpPr>
            <p:spPr bwMode="auto">
              <a:xfrm>
                <a:off x="3002" y="3022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26031" name="Line 88"/>
              <p:cNvSpPr>
                <a:spLocks noChangeShapeType="1"/>
              </p:cNvSpPr>
              <p:nvPr/>
            </p:nvSpPr>
            <p:spPr bwMode="auto">
              <a:xfrm>
                <a:off x="3063" y="3067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6017" name="Rectangle 89"/>
            <p:cNvSpPr>
              <a:spLocks noChangeArrowheads="1"/>
            </p:cNvSpPr>
            <p:nvPr/>
          </p:nvSpPr>
          <p:spPr bwMode="auto">
            <a:xfrm>
              <a:off x="1503" y="2335"/>
              <a:ext cx="1996" cy="680"/>
            </a:xfrm>
            <a:prstGeom prst="rect">
              <a:avLst/>
            </a:prstGeom>
            <a:noFill/>
            <a:ln w="28575" cap="sq">
              <a:solidFill>
                <a:schemeClr val="tx2"/>
              </a:solidFill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6018" name="Line 90"/>
            <p:cNvSpPr>
              <a:spLocks noChangeShapeType="1"/>
            </p:cNvSpPr>
            <p:nvPr/>
          </p:nvSpPr>
          <p:spPr bwMode="auto">
            <a:xfrm flipV="1">
              <a:off x="1504" y="2408"/>
              <a:ext cx="0" cy="272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19" name="Line 92"/>
            <p:cNvSpPr>
              <a:spLocks noChangeShapeType="1"/>
            </p:cNvSpPr>
            <p:nvPr/>
          </p:nvSpPr>
          <p:spPr bwMode="auto">
            <a:xfrm rot="10800000" flipH="1">
              <a:off x="3563" y="2698"/>
              <a:ext cx="272" cy="0"/>
            </a:xfrm>
            <a:prstGeom prst="line">
              <a:avLst/>
            </a:prstGeom>
            <a:noFill/>
            <a:ln w="28575" cap="sq">
              <a:solidFill>
                <a:srgbClr val="A5002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20" name="Rectangle 93"/>
            <p:cNvSpPr>
              <a:spLocks noChangeArrowheads="1"/>
            </p:cNvSpPr>
            <p:nvPr/>
          </p:nvSpPr>
          <p:spPr bwMode="auto">
            <a:xfrm>
              <a:off x="1496" y="2329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426021" name="Line 94"/>
            <p:cNvSpPr>
              <a:spLocks noChangeShapeType="1"/>
            </p:cNvSpPr>
            <p:nvPr/>
          </p:nvSpPr>
          <p:spPr bwMode="auto">
            <a:xfrm rot="5400000" flipV="1">
              <a:off x="2253" y="2198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22" name="Line 95"/>
            <p:cNvSpPr>
              <a:spLocks noChangeShapeType="1"/>
            </p:cNvSpPr>
            <p:nvPr/>
          </p:nvSpPr>
          <p:spPr bwMode="auto">
            <a:xfrm rot="16200000" flipV="1">
              <a:off x="2229" y="2879"/>
              <a:ext cx="0" cy="272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023" name="Rectangle 96"/>
            <p:cNvSpPr>
              <a:spLocks noChangeArrowheads="1"/>
            </p:cNvSpPr>
            <p:nvPr/>
          </p:nvSpPr>
          <p:spPr bwMode="auto">
            <a:xfrm>
              <a:off x="694" y="1944"/>
              <a:ext cx="2195" cy="15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6024" name="AutoShape 97"/>
            <p:cNvSpPr>
              <a:spLocks/>
            </p:cNvSpPr>
            <p:nvPr/>
          </p:nvSpPr>
          <p:spPr bwMode="auto">
            <a:xfrm>
              <a:off x="2935" y="2358"/>
              <a:ext cx="46" cy="635"/>
            </a:xfrm>
            <a:prstGeom prst="rightBrace">
              <a:avLst>
                <a:gd name="adj1" fmla="val 115036"/>
                <a:gd name="adj2" fmla="val 50000"/>
              </a:avLst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26025" name="Rectangle 102"/>
            <p:cNvSpPr>
              <a:spLocks noChangeArrowheads="1"/>
            </p:cNvSpPr>
            <p:nvPr/>
          </p:nvSpPr>
          <p:spPr bwMode="auto">
            <a:xfrm>
              <a:off x="2141" y="2288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26026" name="Rectangle 103"/>
            <p:cNvSpPr>
              <a:spLocks noChangeArrowheads="1"/>
            </p:cNvSpPr>
            <p:nvPr/>
          </p:nvSpPr>
          <p:spPr bwMode="auto">
            <a:xfrm>
              <a:off x="1746" y="258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426027" name="Rectangle 106"/>
            <p:cNvSpPr>
              <a:spLocks noChangeArrowheads="1"/>
            </p:cNvSpPr>
            <p:nvPr/>
          </p:nvSpPr>
          <p:spPr bwMode="auto">
            <a:xfrm>
              <a:off x="2971" y="2525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426028" name="Rectangle 107"/>
            <p:cNvSpPr>
              <a:spLocks noChangeArrowheads="1"/>
            </p:cNvSpPr>
            <p:nvPr/>
          </p:nvSpPr>
          <p:spPr bwMode="auto">
            <a:xfrm>
              <a:off x="3787" y="252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V</a:t>
              </a:r>
            </a:p>
          </p:txBody>
        </p:sp>
        <p:sp>
          <p:nvSpPr>
            <p:cNvPr id="426029" name="Line 108"/>
            <p:cNvSpPr>
              <a:spLocks noChangeShapeType="1"/>
            </p:cNvSpPr>
            <p:nvPr/>
          </p:nvSpPr>
          <p:spPr bwMode="auto">
            <a:xfrm rot="10800000" flipH="1">
              <a:off x="1519" y="2750"/>
              <a:ext cx="272" cy="0"/>
            </a:xfrm>
            <a:prstGeom prst="line">
              <a:avLst/>
            </a:prstGeom>
            <a:noFill/>
            <a:ln w="28575" cap="sq">
              <a:solidFill>
                <a:srgbClr val="A5002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38800" name="Object 112"/>
          <p:cNvGraphicFramePr>
            <a:graphicFrameLocks noChangeAspect="1"/>
          </p:cNvGraphicFramePr>
          <p:nvPr>
            <p:ph sz="quarter" idx="3"/>
          </p:nvPr>
        </p:nvGraphicFramePr>
        <p:xfrm>
          <a:off x="2208214" y="5588001"/>
          <a:ext cx="15843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583947" imgH="203112" progId="Equation.3">
                  <p:embed/>
                </p:oleObj>
              </mc:Choice>
              <mc:Fallback>
                <p:oleObj name="Equation" r:id="rId5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5588001"/>
                        <a:ext cx="15843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802" name="Object 114"/>
          <p:cNvGraphicFramePr>
            <a:graphicFrameLocks noChangeAspect="1"/>
          </p:cNvGraphicFramePr>
          <p:nvPr/>
        </p:nvGraphicFramePr>
        <p:xfrm>
          <a:off x="4238626" y="5141914"/>
          <a:ext cx="18002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660113" imgH="177723" progId="Equation.3">
                  <p:embed/>
                </p:oleObj>
              </mc:Choice>
              <mc:Fallback>
                <p:oleObj name="Equation" r:id="rId7" imgW="660113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6" y="5141914"/>
                        <a:ext cx="18002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8803" name="Object 115"/>
          <p:cNvGraphicFramePr>
            <a:graphicFrameLocks noChangeAspect="1"/>
          </p:cNvGraphicFramePr>
          <p:nvPr/>
        </p:nvGraphicFramePr>
        <p:xfrm>
          <a:off x="6819901" y="4854575"/>
          <a:ext cx="13239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482391" imgH="393529" progId="Equation.3">
                  <p:embed/>
                </p:oleObj>
              </mc:Choice>
              <mc:Fallback>
                <p:oleObj name="Equation" r:id="rId9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1" y="4854575"/>
                        <a:ext cx="13239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8804" name="AutoShape 116"/>
          <p:cNvSpPr>
            <a:spLocks/>
          </p:cNvSpPr>
          <p:nvPr/>
        </p:nvSpPr>
        <p:spPr bwMode="auto">
          <a:xfrm>
            <a:off x="3878263" y="4810126"/>
            <a:ext cx="215900" cy="1223963"/>
          </a:xfrm>
          <a:prstGeom prst="rightBrace">
            <a:avLst>
              <a:gd name="adj1" fmla="val 4724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138806" name="Object 118"/>
          <p:cNvGraphicFramePr>
            <a:graphicFrameLocks noChangeAspect="1"/>
          </p:cNvGraphicFramePr>
          <p:nvPr/>
        </p:nvGraphicFramePr>
        <p:xfrm>
          <a:off x="8186738" y="5127626"/>
          <a:ext cx="19859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723272" imgH="177646" progId="Equation.3">
                  <p:embed/>
                </p:oleObj>
              </mc:Choice>
              <mc:Fallback>
                <p:oleObj name="Equation" r:id="rId11" imgW="723272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6738" y="5127626"/>
                        <a:ext cx="19859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418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8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8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8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8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8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38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3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8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8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388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138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690" grpId="0"/>
      <p:bldP spid="11386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52688" y="1293813"/>
            <a:ext cx="7243762" cy="11985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a-IR" altLang="en-US" sz="3200">
                <a:solidFill>
                  <a:schemeClr val="tx2"/>
                </a:solidFill>
              </a:rPr>
              <a:t>جريان ايجاد شده در سيم </a:t>
            </a:r>
            <a:r>
              <a:rPr lang="en-US" altLang="en-US" sz="3200">
                <a:solidFill>
                  <a:srgbClr val="000000"/>
                </a:solidFill>
              </a:rPr>
              <a:t>l</a:t>
            </a:r>
            <a:r>
              <a:rPr lang="fa-IR" altLang="en-US" sz="3200">
                <a:solidFill>
                  <a:schemeClr val="tx2"/>
                </a:solidFill>
              </a:rPr>
              <a:t> در صورتي كه مقاومت آن </a:t>
            </a:r>
            <a:r>
              <a:rPr lang="en-US" altLang="en-US" sz="3200">
                <a:solidFill>
                  <a:srgbClr val="000000"/>
                </a:solidFill>
              </a:rPr>
              <a:t>R</a:t>
            </a:r>
            <a:r>
              <a:rPr lang="fa-IR" altLang="en-US" sz="3200">
                <a:solidFill>
                  <a:schemeClr val="tx2"/>
                </a:solidFill>
              </a:rPr>
              <a:t> فرض شود : </a:t>
            </a:r>
            <a:endParaRPr lang="en-US" altLang="en-US" sz="3200">
              <a:solidFill>
                <a:schemeClr val="tx2"/>
              </a:solidFill>
            </a:endParaRPr>
          </a:p>
        </p:txBody>
      </p:sp>
      <p:graphicFrame>
        <p:nvGraphicFramePr>
          <p:cNvPr id="11397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181475" y="3213101"/>
          <a:ext cx="381000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143000" imgH="393700" progId="Equation.3">
                  <p:embed/>
                </p:oleObj>
              </mc:Choice>
              <mc:Fallback>
                <p:oleObj name="Equation" r:id="rId3" imgW="114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3213101"/>
                        <a:ext cx="3810000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834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9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760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توان گرمايي كه در سيم ظاهر مي‌شود : </a:t>
            </a:r>
            <a:endParaRPr lang="en-US" altLang="en-US" smtClean="0"/>
          </a:p>
        </p:txBody>
      </p:sp>
      <p:graphicFrame>
        <p:nvGraphicFramePr>
          <p:cNvPr id="11407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09826" y="1835151"/>
          <a:ext cx="13684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6" y="1835151"/>
                        <a:ext cx="13684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4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95538" y="3255964"/>
          <a:ext cx="1295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20700" imgH="228600" progId="Equation.3">
                  <p:embed/>
                </p:oleObj>
              </mc:Choice>
              <mc:Fallback>
                <p:oleObj name="Equation" r:id="rId5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3255964"/>
                        <a:ext cx="1295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44" name="Object 8"/>
          <p:cNvGraphicFramePr>
            <a:graphicFrameLocks noChangeAspect="1"/>
          </p:cNvGraphicFramePr>
          <p:nvPr/>
        </p:nvGraphicFramePr>
        <p:xfrm>
          <a:off x="2366964" y="4375150"/>
          <a:ext cx="13049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520700" imgH="228600" progId="Equation.3">
                  <p:embed/>
                </p:oleObj>
              </mc:Choice>
              <mc:Fallback>
                <p:oleObj name="Equation" r:id="rId7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4" y="4375150"/>
                        <a:ext cx="13049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45" name="Object 9"/>
          <p:cNvGraphicFramePr>
            <a:graphicFrameLocks noChangeAspect="1"/>
          </p:cNvGraphicFramePr>
          <p:nvPr/>
        </p:nvGraphicFramePr>
        <p:xfrm>
          <a:off x="2384425" y="5530850"/>
          <a:ext cx="12334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520700" imgH="228600" progId="Equation.3">
                  <p:embed/>
                </p:oleObj>
              </mc:Choice>
              <mc:Fallback>
                <p:oleObj name="Equation" r:id="rId9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5530850"/>
                        <a:ext cx="12334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0746" name="Rectangle 10"/>
          <p:cNvSpPr>
            <a:spLocks noChangeArrowheads="1"/>
          </p:cNvSpPr>
          <p:nvPr/>
        </p:nvSpPr>
        <p:spPr bwMode="auto">
          <a:xfrm>
            <a:off x="9134196" y="3182938"/>
            <a:ext cx="652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يا : </a:t>
            </a:r>
          </a:p>
        </p:txBody>
      </p:sp>
      <p:sp>
        <p:nvSpPr>
          <p:cNvPr id="1140747" name="Rectangle 11"/>
          <p:cNvSpPr>
            <a:spLocks noChangeArrowheads="1"/>
          </p:cNvSpPr>
          <p:nvPr/>
        </p:nvSpPr>
        <p:spPr bwMode="auto">
          <a:xfrm>
            <a:off x="6877213" y="4322763"/>
            <a:ext cx="29049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نيروي وارد بر سيم </a:t>
            </a:r>
            <a:r>
              <a:rPr lang="en-US" altLang="en-US">
                <a:solidFill>
                  <a:srgbClr val="000000"/>
                </a:solidFill>
              </a:rPr>
              <a:t>l</a:t>
            </a:r>
            <a:r>
              <a:rPr lang="fa-IR" altLang="en-US"/>
              <a:t> : </a:t>
            </a:r>
          </a:p>
        </p:txBody>
      </p:sp>
      <p:sp>
        <p:nvSpPr>
          <p:cNvPr id="1140748" name="Rectangle 12"/>
          <p:cNvSpPr>
            <a:spLocks noChangeArrowheads="1"/>
          </p:cNvSpPr>
          <p:nvPr/>
        </p:nvSpPr>
        <p:spPr bwMode="auto">
          <a:xfrm>
            <a:off x="6118931" y="5473700"/>
            <a:ext cx="36695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توان لازم براي كشيدن حلقه : </a:t>
            </a:r>
            <a:endParaRPr lang="en-US" altLang="en-US"/>
          </a:p>
        </p:txBody>
      </p:sp>
      <p:graphicFrame>
        <p:nvGraphicFramePr>
          <p:cNvPr id="1140750" name="Object 14"/>
          <p:cNvGraphicFramePr>
            <a:graphicFrameLocks noChangeAspect="1"/>
          </p:cNvGraphicFramePr>
          <p:nvPr/>
        </p:nvGraphicFramePr>
        <p:xfrm>
          <a:off x="3721100" y="1778001"/>
          <a:ext cx="1778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723586" imgH="393529" progId="Equation.3">
                  <p:embed/>
                </p:oleObj>
              </mc:Choice>
              <mc:Fallback>
                <p:oleObj name="Equation" r:id="rId11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1778001"/>
                        <a:ext cx="177800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51" name="Object 15"/>
          <p:cNvGraphicFramePr>
            <a:graphicFrameLocks noChangeAspect="1"/>
          </p:cNvGraphicFramePr>
          <p:nvPr/>
        </p:nvGraphicFramePr>
        <p:xfrm>
          <a:off x="5483226" y="1655763"/>
          <a:ext cx="15922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647419" imgH="444307" progId="Equation.3">
                  <p:embed/>
                </p:oleObj>
              </mc:Choice>
              <mc:Fallback>
                <p:oleObj name="Equation" r:id="rId13" imgW="64741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226" y="1655763"/>
                        <a:ext cx="15922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52" name="Object 16"/>
          <p:cNvGraphicFramePr>
            <a:graphicFrameLocks noChangeAspect="1"/>
          </p:cNvGraphicFramePr>
          <p:nvPr/>
        </p:nvGraphicFramePr>
        <p:xfrm>
          <a:off x="3667126" y="4019551"/>
          <a:ext cx="1463675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583947" imgH="444307" progId="Equation.3">
                  <p:embed/>
                </p:oleObj>
              </mc:Choice>
              <mc:Fallback>
                <p:oleObj name="Equation" r:id="rId15" imgW="5839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6" y="4019551"/>
                        <a:ext cx="1463675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0753" name="Object 17"/>
          <p:cNvGraphicFramePr>
            <a:graphicFrameLocks noChangeAspect="1"/>
          </p:cNvGraphicFramePr>
          <p:nvPr/>
        </p:nvGraphicFramePr>
        <p:xfrm>
          <a:off x="3611564" y="5200651"/>
          <a:ext cx="153352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647419" imgH="444307" progId="Equation.3">
                  <p:embed/>
                </p:oleObj>
              </mc:Choice>
              <mc:Fallback>
                <p:oleObj name="Equation" r:id="rId17" imgW="64741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4" y="5200651"/>
                        <a:ext cx="153352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709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0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40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0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40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1407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1407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1407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8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40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0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4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4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40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40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40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4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4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38" grpId="0"/>
      <p:bldP spid="1140746" grpId="0"/>
      <p:bldP spid="11407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700214"/>
            <a:ext cx="8207375" cy="14128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قانون القاي فاراده همزمان توسط فاراده و هانري در انگلستان و آمريكا كشف شد و يكي از معادلات اساسي الكترومغناطيسي ( معادلات ماكسول ) است.   </a:t>
            </a:r>
            <a:endParaRPr lang="en-US" altLang="en-US" smtClean="0"/>
          </a:p>
        </p:txBody>
      </p:sp>
      <p:graphicFrame>
        <p:nvGraphicFramePr>
          <p:cNvPr id="11233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364039" y="3411539"/>
          <a:ext cx="344487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90600" imgH="419100" progId="Equation.3">
                  <p:embed/>
                </p:oleObj>
              </mc:Choice>
              <mc:Fallback>
                <p:oleObj name="Equation" r:id="rId3" imgW="990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9" y="3411539"/>
                        <a:ext cx="3444875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3911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70326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1 </a:t>
            </a:r>
            <a:endParaRPr lang="en-US" altLang="en-US" smtClean="0"/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1655764"/>
            <a:ext cx="7993063" cy="2205037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ميدان مغناطيس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بر صفحۀ يك حلقۀ دايره‌اي به قطر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en-US" altLang="en-US" smtClean="0">
                <a:solidFill>
                  <a:srgbClr val="000000"/>
                </a:solidFill>
              </a:rPr>
              <a:t> Cm</a:t>
            </a:r>
            <a:r>
              <a:rPr lang="fa-IR" altLang="en-US" smtClean="0"/>
              <a:t> از سيم مسي به قطر مقطع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2/5</a:t>
            </a:r>
            <a:r>
              <a:rPr lang="en-US" altLang="en-US" smtClean="0">
                <a:solidFill>
                  <a:srgbClr val="000000"/>
                </a:solidFill>
              </a:rPr>
              <a:t> mm</a:t>
            </a:r>
            <a:r>
              <a:rPr lang="fa-IR" altLang="en-US" smtClean="0"/>
              <a:t> و به مقاومت ويژۀ </a:t>
            </a:r>
            <a:r>
              <a:rPr lang="el-GR" altLang="en-US" sz="3200">
                <a:solidFill>
                  <a:srgbClr val="000000"/>
                </a:solidFill>
                <a:cs typeface="Times New Roman" panose="02020603050405020304" pitchFamily="18" charset="0"/>
              </a:rPr>
              <a:t>ρ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=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1/7×10</a:t>
            </a:r>
            <a:r>
              <a:rPr lang="en-US" altLang="en-US" sz="3200" baseline="30000">
                <a:solidFill>
                  <a:srgbClr val="000000"/>
                </a:solidFill>
                <a:latin typeface="B Nazanin" pitchFamily="2" charset="-78"/>
              </a:rPr>
              <a:t>-8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.m</a:t>
            </a:r>
            <a:r>
              <a:rPr lang="fa-IR" altLang="en-US" smtClean="0"/>
              <a:t> عمود است ، اين ميدان با چه آهنگي نسبت به زمان تغيير كند تا جريان القايي برابر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fa-IR" altLang="en-US" smtClean="0"/>
              <a:t> در حلقه برقرار شود . </a:t>
            </a:r>
            <a:endParaRPr lang="en-US" altLang="en-US" smtClean="0"/>
          </a:p>
        </p:txBody>
      </p:sp>
      <p:grpSp>
        <p:nvGrpSpPr>
          <p:cNvPr id="1141800" name="Group 40"/>
          <p:cNvGrpSpPr>
            <a:grpSpLocks/>
          </p:cNvGrpSpPr>
          <p:nvPr/>
        </p:nvGrpSpPr>
        <p:grpSpPr bwMode="auto">
          <a:xfrm>
            <a:off x="5100639" y="3975100"/>
            <a:ext cx="2162175" cy="1944688"/>
            <a:chOff x="1701" y="2478"/>
            <a:chExt cx="1362" cy="1225"/>
          </a:xfrm>
        </p:grpSpPr>
        <p:grpSp>
          <p:nvGrpSpPr>
            <p:cNvPr id="429061" name="Group 35"/>
            <p:cNvGrpSpPr>
              <a:grpSpLocks/>
            </p:cNvGrpSpPr>
            <p:nvPr/>
          </p:nvGrpSpPr>
          <p:grpSpPr bwMode="auto">
            <a:xfrm>
              <a:off x="1701" y="2478"/>
              <a:ext cx="1140" cy="1225"/>
              <a:chOff x="1377" y="2384"/>
              <a:chExt cx="1140" cy="1225"/>
            </a:xfrm>
          </p:grpSpPr>
          <p:sp>
            <p:nvSpPr>
              <p:cNvPr id="429065" name="Line 27"/>
              <p:cNvSpPr>
                <a:spLocks noChangeShapeType="1"/>
              </p:cNvSpPr>
              <p:nvPr/>
            </p:nvSpPr>
            <p:spPr bwMode="auto">
              <a:xfrm>
                <a:off x="1379" y="2659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6" name="Line 28"/>
              <p:cNvSpPr>
                <a:spLocks noChangeShapeType="1"/>
              </p:cNvSpPr>
              <p:nvPr/>
            </p:nvSpPr>
            <p:spPr bwMode="auto">
              <a:xfrm>
                <a:off x="1378" y="2795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29"/>
              <p:cNvSpPr>
                <a:spLocks noChangeShapeType="1"/>
              </p:cNvSpPr>
              <p:nvPr/>
            </p:nvSpPr>
            <p:spPr bwMode="auto">
              <a:xfrm>
                <a:off x="1378" y="2931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30"/>
              <p:cNvSpPr>
                <a:spLocks noChangeShapeType="1"/>
              </p:cNvSpPr>
              <p:nvPr/>
            </p:nvSpPr>
            <p:spPr bwMode="auto">
              <a:xfrm>
                <a:off x="1377" y="3067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9" name="Line 31"/>
              <p:cNvSpPr>
                <a:spLocks noChangeShapeType="1"/>
              </p:cNvSpPr>
              <p:nvPr/>
            </p:nvSpPr>
            <p:spPr bwMode="auto">
              <a:xfrm>
                <a:off x="1377" y="3203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0" name="Line 32"/>
              <p:cNvSpPr>
                <a:spLocks noChangeShapeType="1"/>
              </p:cNvSpPr>
              <p:nvPr/>
            </p:nvSpPr>
            <p:spPr bwMode="auto">
              <a:xfrm>
                <a:off x="1377" y="3339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9071" name="Group 14"/>
              <p:cNvGrpSpPr>
                <a:grpSpLocks/>
              </p:cNvGrpSpPr>
              <p:nvPr/>
            </p:nvGrpSpPr>
            <p:grpSpPr bwMode="auto">
              <a:xfrm>
                <a:off x="1610" y="2384"/>
                <a:ext cx="454" cy="1225"/>
                <a:chOff x="657" y="2341"/>
                <a:chExt cx="454" cy="1407"/>
              </a:xfrm>
            </p:grpSpPr>
            <p:sp>
              <p:nvSpPr>
                <p:cNvPr id="429084" name="Oval 11"/>
                <p:cNvSpPr>
                  <a:spLocks noChangeArrowheads="1"/>
                </p:cNvSpPr>
                <p:nvPr/>
              </p:nvSpPr>
              <p:spPr bwMode="auto">
                <a:xfrm>
                  <a:off x="657" y="2341"/>
                  <a:ext cx="454" cy="14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191400"/>
                    </a:gs>
                    <a:gs pos="100000">
                      <a:srgbClr val="FFCC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29085" name="Oval 13"/>
                <p:cNvSpPr>
                  <a:spLocks noChangeArrowheads="1"/>
                </p:cNvSpPr>
                <p:nvPr/>
              </p:nvSpPr>
              <p:spPr bwMode="auto">
                <a:xfrm>
                  <a:off x="732" y="2446"/>
                  <a:ext cx="304" cy="119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</p:grpSp>
          <p:sp>
            <p:nvSpPr>
              <p:cNvPr id="429072" name="Line 4"/>
              <p:cNvSpPr>
                <a:spLocks noChangeShapeType="1"/>
              </p:cNvSpPr>
              <p:nvPr/>
            </p:nvSpPr>
            <p:spPr bwMode="auto">
              <a:xfrm>
                <a:off x="1837" y="2659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3" name="Line 15"/>
              <p:cNvSpPr>
                <a:spLocks noChangeShapeType="1"/>
              </p:cNvSpPr>
              <p:nvPr/>
            </p:nvSpPr>
            <p:spPr bwMode="auto">
              <a:xfrm>
                <a:off x="1734" y="2659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4" name="Line 16"/>
              <p:cNvSpPr>
                <a:spLocks noChangeShapeType="1"/>
              </p:cNvSpPr>
              <p:nvPr/>
            </p:nvSpPr>
            <p:spPr bwMode="auto">
              <a:xfrm>
                <a:off x="1709" y="2795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5" name="Line 17"/>
              <p:cNvSpPr>
                <a:spLocks noChangeShapeType="1"/>
              </p:cNvSpPr>
              <p:nvPr/>
            </p:nvSpPr>
            <p:spPr bwMode="auto">
              <a:xfrm>
                <a:off x="1699" y="2931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6" name="Line 18"/>
              <p:cNvSpPr>
                <a:spLocks noChangeShapeType="1"/>
              </p:cNvSpPr>
              <p:nvPr/>
            </p:nvSpPr>
            <p:spPr bwMode="auto">
              <a:xfrm>
                <a:off x="1699" y="3067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7" name="Line 19"/>
              <p:cNvSpPr>
                <a:spLocks noChangeShapeType="1"/>
              </p:cNvSpPr>
              <p:nvPr/>
            </p:nvSpPr>
            <p:spPr bwMode="auto">
              <a:xfrm>
                <a:off x="1709" y="3203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8" name="Line 20"/>
              <p:cNvSpPr>
                <a:spLocks noChangeShapeType="1"/>
              </p:cNvSpPr>
              <p:nvPr/>
            </p:nvSpPr>
            <p:spPr bwMode="auto">
              <a:xfrm>
                <a:off x="1734" y="3339"/>
                <a:ext cx="272" cy="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9" name="Line 21"/>
              <p:cNvSpPr>
                <a:spLocks noChangeShapeType="1"/>
              </p:cNvSpPr>
              <p:nvPr/>
            </p:nvSpPr>
            <p:spPr bwMode="auto">
              <a:xfrm>
                <a:off x="1837" y="2795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0" name="Line 22"/>
              <p:cNvSpPr>
                <a:spLocks noChangeShapeType="1"/>
              </p:cNvSpPr>
              <p:nvPr/>
            </p:nvSpPr>
            <p:spPr bwMode="auto">
              <a:xfrm>
                <a:off x="1837" y="2931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1" name="Line 23"/>
              <p:cNvSpPr>
                <a:spLocks noChangeShapeType="1"/>
              </p:cNvSpPr>
              <p:nvPr/>
            </p:nvSpPr>
            <p:spPr bwMode="auto">
              <a:xfrm>
                <a:off x="1837" y="3067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2" name="Line 24"/>
              <p:cNvSpPr>
                <a:spLocks noChangeShapeType="1"/>
              </p:cNvSpPr>
              <p:nvPr/>
            </p:nvSpPr>
            <p:spPr bwMode="auto">
              <a:xfrm>
                <a:off x="1837" y="3203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83" name="Line 25"/>
              <p:cNvSpPr>
                <a:spLocks noChangeShapeType="1"/>
              </p:cNvSpPr>
              <p:nvPr/>
            </p:nvSpPr>
            <p:spPr bwMode="auto">
              <a:xfrm>
                <a:off x="1837" y="3339"/>
                <a:ext cx="6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062" name="Group 36"/>
            <p:cNvGrpSpPr>
              <a:grpSpLocks/>
            </p:cNvGrpSpPr>
            <p:nvPr/>
          </p:nvGrpSpPr>
          <p:grpSpPr bwMode="auto">
            <a:xfrm>
              <a:off x="2819" y="2968"/>
              <a:ext cx="244" cy="288"/>
              <a:chOff x="2976" y="1180"/>
              <a:chExt cx="244" cy="288"/>
            </a:xfrm>
          </p:grpSpPr>
          <p:sp>
            <p:nvSpPr>
              <p:cNvPr id="429063" name="Rectangle 37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29064" name="Line 38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0904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1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4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1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2" grpId="0"/>
      <p:bldP spid="11417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8050" y="8620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1 </a:t>
            </a:r>
            <a:endParaRPr lang="en-US" altLang="en-US" smtClean="0"/>
          </a:p>
        </p:txBody>
      </p:sp>
      <p:graphicFrame>
        <p:nvGraphicFramePr>
          <p:cNvPr id="11427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481263" y="1628775"/>
          <a:ext cx="15938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545863" imgH="393529" progId="Equation.3">
                  <p:embed/>
                </p:oleObj>
              </mc:Choice>
              <mc:Fallback>
                <p:oleObj name="Equation" r:id="rId3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1628775"/>
                        <a:ext cx="159385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7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364038" y="3040064"/>
          <a:ext cx="30988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054100" imgH="393700" progId="Equation.3">
                  <p:embed/>
                </p:oleObj>
              </mc:Choice>
              <mc:Fallback>
                <p:oleObj name="Equation" r:id="rId5" imgW="1054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3040064"/>
                        <a:ext cx="309880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792" name="Object 8"/>
          <p:cNvGraphicFramePr>
            <a:graphicFrameLocks noChangeAspect="1"/>
          </p:cNvGraphicFramePr>
          <p:nvPr/>
        </p:nvGraphicFramePr>
        <p:xfrm>
          <a:off x="2509838" y="4595814"/>
          <a:ext cx="15113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4595814"/>
                        <a:ext cx="15113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793" name="Object 9"/>
          <p:cNvGraphicFramePr>
            <a:graphicFrameLocks noChangeAspect="1"/>
          </p:cNvGraphicFramePr>
          <p:nvPr/>
        </p:nvGraphicFramePr>
        <p:xfrm>
          <a:off x="4525964" y="4451351"/>
          <a:ext cx="18002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634725" imgH="444307" progId="Equation.3">
                  <p:embed/>
                </p:oleObj>
              </mc:Choice>
              <mc:Fallback>
                <p:oleObj name="Equation" r:id="rId9" imgW="63472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4" y="4451351"/>
                        <a:ext cx="180022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2794" name="Object 10"/>
          <p:cNvGraphicFramePr>
            <a:graphicFrameLocks noChangeAspect="1"/>
          </p:cNvGraphicFramePr>
          <p:nvPr/>
        </p:nvGraphicFramePr>
        <p:xfrm>
          <a:off x="6757988" y="4437064"/>
          <a:ext cx="1541462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533169" imgH="444307" progId="Equation.3">
                  <p:embed/>
                </p:oleObj>
              </mc:Choice>
              <mc:Fallback>
                <p:oleObj name="Equation" r:id="rId11" imgW="53316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88" y="4437064"/>
                        <a:ext cx="1541462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2795" name="Rectangle 11"/>
          <p:cNvSpPr>
            <a:spLocks noChangeArrowheads="1"/>
          </p:cNvSpPr>
          <p:nvPr/>
        </p:nvSpPr>
        <p:spPr bwMode="auto">
          <a:xfrm>
            <a:off x="6254750" y="4826000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2797" name="Rectangle 13"/>
          <p:cNvSpPr>
            <a:spLocks noChangeArrowheads="1"/>
          </p:cNvSpPr>
          <p:nvPr/>
        </p:nvSpPr>
        <p:spPr bwMode="auto">
          <a:xfrm>
            <a:off x="4065588" y="4826000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142798" name="Object 14"/>
          <p:cNvGraphicFramePr>
            <a:graphicFrameLocks noChangeAspect="1"/>
          </p:cNvGraphicFramePr>
          <p:nvPr/>
        </p:nvGraphicFramePr>
        <p:xfrm>
          <a:off x="2495551" y="3044825"/>
          <a:ext cx="175577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596641" imgH="393529" progId="Equation.3">
                  <p:embed/>
                </p:oleObj>
              </mc:Choice>
              <mc:Fallback>
                <p:oleObj name="Equation" r:id="rId1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3044825"/>
                        <a:ext cx="1755775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8598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2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4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2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2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2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42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2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4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2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86" grpId="0"/>
      <p:bldP spid="1142795" grpId="0"/>
      <p:bldP spid="11427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263" y="9080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2 </a:t>
            </a:r>
            <a:endParaRPr lang="en-US" altLang="en-US" smtClean="0"/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6613" y="2205038"/>
            <a:ext cx="7993062" cy="2062162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سيم مسي به قطر مقطع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en-US" altLang="en-US" smtClean="0">
                <a:solidFill>
                  <a:srgbClr val="000000"/>
                </a:solidFill>
              </a:rPr>
              <a:t> mm</a:t>
            </a:r>
            <a:r>
              <a:rPr lang="fa-IR" altLang="en-US" smtClean="0"/>
              <a:t> به طول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50</a:t>
            </a:r>
            <a:r>
              <a:rPr lang="en-US" altLang="en-US" smtClean="0">
                <a:solidFill>
                  <a:srgbClr val="000000"/>
                </a:solidFill>
              </a:rPr>
              <a:t> Cm</a:t>
            </a:r>
            <a:r>
              <a:rPr lang="fa-IR" altLang="en-US" smtClean="0"/>
              <a:t> را به صورت دايره‌اي در مي‌آوريم و عمود بر ميدان مغناطيسي يكنواخت كه با آهنگ ثابت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0/01</a:t>
            </a:r>
            <a:r>
              <a:rPr lang="en-US" altLang="en-US" smtClean="0">
                <a:solidFill>
                  <a:srgbClr val="000000"/>
                </a:solidFill>
              </a:rPr>
              <a:t> </a:t>
            </a:r>
            <a:r>
              <a:rPr lang="en-US" altLang="en-US" sz="3600" baseline="30000">
                <a:solidFill>
                  <a:srgbClr val="000000"/>
                </a:solidFill>
              </a:rPr>
              <a:t>T</a:t>
            </a:r>
            <a:r>
              <a:rPr lang="en-US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36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fa-IR" altLang="en-US" smtClean="0"/>
              <a:t> افزايش مي‌يابد قرار مي‌دهيم ، آهنگ انرژي گرمايي توليد شده در حلقه چقدر است ؟ </a:t>
            </a:r>
            <a:endParaRPr lang="en-US" altLang="en-US" smtClean="0"/>
          </a:p>
        </p:txBody>
      </p:sp>
      <p:graphicFrame>
        <p:nvGraphicFramePr>
          <p:cNvPr id="114381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65364" y="4335463"/>
          <a:ext cx="26638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17115" imgH="266584" progId="Equation.3">
                  <p:embed/>
                </p:oleObj>
              </mc:Choice>
              <mc:Fallback>
                <p:oleObj name="Equation" r:id="rId3" imgW="1117115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4" y="4335463"/>
                        <a:ext cx="26638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794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3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6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3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0" grpId="0"/>
      <p:bldP spid="11438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2975" y="56038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2 </a:t>
            </a:r>
            <a:endParaRPr lang="en-US" altLang="en-US" smtClean="0"/>
          </a:p>
        </p:txBody>
      </p:sp>
      <p:graphicFrame>
        <p:nvGraphicFramePr>
          <p:cNvPr id="11448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79650" y="1484313"/>
          <a:ext cx="15128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484313"/>
                        <a:ext cx="15128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83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711450" y="2535238"/>
          <a:ext cx="108108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406048" imgH="393359" progId="Equation.3">
                  <p:embed/>
                </p:oleObj>
              </mc:Choice>
              <mc:Fallback>
                <p:oleObj name="Equation" r:id="rId5" imgW="406048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535238"/>
                        <a:ext cx="1081088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840" name="Object 8"/>
          <p:cNvGraphicFramePr>
            <a:graphicFrameLocks noChangeAspect="1"/>
          </p:cNvGraphicFramePr>
          <p:nvPr/>
        </p:nvGraphicFramePr>
        <p:xfrm>
          <a:off x="2351089" y="3860801"/>
          <a:ext cx="151288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634725" imgH="444307" progId="Equation.3">
                  <p:embed/>
                </p:oleObj>
              </mc:Choice>
              <mc:Fallback>
                <p:oleObj name="Equation" r:id="rId7" imgW="63472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3860801"/>
                        <a:ext cx="1512887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841" name="Object 9"/>
          <p:cNvGraphicFramePr>
            <a:graphicFrameLocks noChangeAspect="1"/>
          </p:cNvGraphicFramePr>
          <p:nvPr/>
        </p:nvGraphicFramePr>
        <p:xfrm>
          <a:off x="4799014" y="1989138"/>
          <a:ext cx="1296987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533169" imgH="393529" progId="Equation.3">
                  <p:embed/>
                </p:oleObj>
              </mc:Choice>
              <mc:Fallback>
                <p:oleObj name="Equation" r:id="rId9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4" y="1989138"/>
                        <a:ext cx="1296987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842" name="Object 10"/>
          <p:cNvGraphicFramePr>
            <a:graphicFrameLocks noChangeAspect="1"/>
          </p:cNvGraphicFramePr>
          <p:nvPr/>
        </p:nvGraphicFramePr>
        <p:xfrm>
          <a:off x="4641850" y="3043238"/>
          <a:ext cx="15113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583947" imgH="444307" progId="Equation.3">
                  <p:embed/>
                </p:oleObj>
              </mc:Choice>
              <mc:Fallback>
                <p:oleObj name="Equation" r:id="rId11" imgW="5839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3043238"/>
                        <a:ext cx="15113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4843" name="Object 11"/>
          <p:cNvGraphicFramePr>
            <a:graphicFrameLocks noChangeAspect="1"/>
          </p:cNvGraphicFramePr>
          <p:nvPr/>
        </p:nvGraphicFramePr>
        <p:xfrm>
          <a:off x="7118351" y="2565400"/>
          <a:ext cx="11525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3" imgW="520700" imgH="228600" progId="Equation.3">
                  <p:embed/>
                </p:oleObj>
              </mc:Choice>
              <mc:Fallback>
                <p:oleObj name="Equation" r:id="rId13" imgW="520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1" y="2565400"/>
                        <a:ext cx="11525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4844" name="Rectangle 12"/>
          <p:cNvSpPr>
            <a:spLocks noChangeArrowheads="1"/>
          </p:cNvSpPr>
          <p:nvPr/>
        </p:nvSpPr>
        <p:spPr bwMode="auto">
          <a:xfrm>
            <a:off x="4440238" y="2852738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4846" name="Rectangle 14"/>
          <p:cNvSpPr>
            <a:spLocks noChangeArrowheads="1"/>
          </p:cNvSpPr>
          <p:nvPr/>
        </p:nvSpPr>
        <p:spPr bwMode="auto">
          <a:xfrm>
            <a:off x="6700838" y="2679700"/>
            <a:ext cx="3401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4847" name="AutoShape 15"/>
          <p:cNvSpPr>
            <a:spLocks/>
          </p:cNvSpPr>
          <p:nvPr/>
        </p:nvSpPr>
        <p:spPr bwMode="auto">
          <a:xfrm>
            <a:off x="3863975" y="1484313"/>
            <a:ext cx="431800" cy="3384550"/>
          </a:xfrm>
          <a:prstGeom prst="rightBrace">
            <a:avLst>
              <a:gd name="adj1" fmla="val 6531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144848" name="AutoShape 16"/>
          <p:cNvSpPr>
            <a:spLocks/>
          </p:cNvSpPr>
          <p:nvPr/>
        </p:nvSpPr>
        <p:spPr bwMode="auto">
          <a:xfrm>
            <a:off x="6311900" y="1989139"/>
            <a:ext cx="287338" cy="2016125"/>
          </a:xfrm>
          <a:prstGeom prst="rightBrace">
            <a:avLst>
              <a:gd name="adj1" fmla="val 5847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289986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4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4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4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4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4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4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44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4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4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44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4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4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4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4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4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44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4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44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4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4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834" grpId="0"/>
      <p:bldP spid="1144844" grpId="0"/>
      <p:bldP spid="11448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تمرين 3 </a:t>
            </a:r>
            <a:endParaRPr lang="en-US" altLang="en-US" smtClean="0"/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063" y="1698626"/>
            <a:ext cx="7905750" cy="16287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fa-IR" altLang="en-US" smtClean="0"/>
              <a:t>در شكل زير تغيير ميدان مغناطيسي از يك سر استوانه آهني تا سر ديگرش </a:t>
            </a:r>
            <a:r>
              <a:rPr lang="en-US" altLang="en-US" smtClean="0">
                <a:solidFill>
                  <a:srgbClr val="000000"/>
                </a:solidFill>
              </a:rPr>
              <a:t>dB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en-US" altLang="en-US" smtClean="0">
                <a:solidFill>
                  <a:srgbClr val="000000"/>
                </a:solidFill>
              </a:rPr>
              <a:t> T</a:t>
            </a:r>
            <a:r>
              <a:rPr lang="fa-IR" altLang="en-US" smtClean="0"/>
              <a:t> ، مقدار باري كه از مدار مي‌گذرد چقدر است ؟ </a:t>
            </a:r>
          </a:p>
        </p:txBody>
      </p:sp>
      <p:grpSp>
        <p:nvGrpSpPr>
          <p:cNvPr id="1145902" name="Group 46"/>
          <p:cNvGrpSpPr>
            <a:grpSpLocks/>
          </p:cNvGrpSpPr>
          <p:nvPr/>
        </p:nvGrpSpPr>
        <p:grpSpPr bwMode="auto">
          <a:xfrm>
            <a:off x="3721101" y="3154365"/>
            <a:ext cx="5097463" cy="2913063"/>
            <a:chOff x="567" y="1933"/>
            <a:chExt cx="3211" cy="1835"/>
          </a:xfrm>
        </p:grpSpPr>
        <p:grpSp>
          <p:nvGrpSpPr>
            <p:cNvPr id="433157" name="Group 44"/>
            <p:cNvGrpSpPr>
              <a:grpSpLocks/>
            </p:cNvGrpSpPr>
            <p:nvPr/>
          </p:nvGrpSpPr>
          <p:grpSpPr bwMode="auto">
            <a:xfrm>
              <a:off x="567" y="1933"/>
              <a:ext cx="3034" cy="1784"/>
              <a:chOff x="703" y="1979"/>
              <a:chExt cx="3034" cy="1784"/>
            </a:xfrm>
          </p:grpSpPr>
          <p:sp>
            <p:nvSpPr>
              <p:cNvPr id="433159" name="Rectangle 36"/>
              <p:cNvSpPr>
                <a:spLocks noChangeArrowheads="1"/>
              </p:cNvSpPr>
              <p:nvPr/>
            </p:nvSpPr>
            <p:spPr bwMode="auto">
              <a:xfrm>
                <a:off x="2135" y="3475"/>
                <a:ext cx="74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R=</a:t>
                </a:r>
                <a:r>
                  <a:rPr lang="fa-IR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10</a:t>
                </a:r>
                <a:r>
                  <a:rPr lang="en-US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l-GR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Ω</a:t>
                </a:r>
              </a:p>
            </p:txBody>
          </p:sp>
          <p:grpSp>
            <p:nvGrpSpPr>
              <p:cNvPr id="433160" name="Group 40"/>
              <p:cNvGrpSpPr>
                <a:grpSpLocks/>
              </p:cNvGrpSpPr>
              <p:nvPr/>
            </p:nvGrpSpPr>
            <p:grpSpPr bwMode="auto">
              <a:xfrm rot="-2512386">
                <a:off x="1020" y="2341"/>
                <a:ext cx="1627" cy="1227"/>
                <a:chOff x="703" y="2069"/>
                <a:chExt cx="1627" cy="1227"/>
              </a:xfrm>
            </p:grpSpPr>
            <p:grpSp>
              <p:nvGrpSpPr>
                <p:cNvPr id="433164" name="Group 5"/>
                <p:cNvGrpSpPr>
                  <a:grpSpLocks/>
                </p:cNvGrpSpPr>
                <p:nvPr/>
              </p:nvGrpSpPr>
              <p:grpSpPr bwMode="auto">
                <a:xfrm>
                  <a:off x="703" y="2132"/>
                  <a:ext cx="1627" cy="269"/>
                  <a:chOff x="1226" y="3203"/>
                  <a:chExt cx="2584" cy="363"/>
                </a:xfrm>
              </p:grpSpPr>
              <p:sp>
                <p:nvSpPr>
                  <p:cNvPr id="43319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226" y="3203"/>
                    <a:ext cx="137" cy="36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65E00"/>
                      </a:gs>
                      <a:gs pos="50000">
                        <a:srgbClr val="FFCC00"/>
                      </a:gs>
                      <a:gs pos="100000">
                        <a:srgbClr val="765E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 cap="sq">
                        <a:solidFill>
                          <a:schemeClr val="tx1"/>
                        </a:solidFill>
                        <a:round/>
                        <a:headEnd type="none" w="lg" len="lg"/>
                        <a:tailEnd type="none" w="med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331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294" y="3203"/>
                    <a:ext cx="2448" cy="363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765E00"/>
                      </a:gs>
                      <a:gs pos="50000">
                        <a:srgbClr val="FFCC00"/>
                      </a:gs>
                      <a:gs pos="100000">
                        <a:srgbClr val="765E00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 cap="sq">
                        <a:solidFill>
                          <a:srgbClr val="FF00FF"/>
                        </a:solidFill>
                        <a:miter lim="800000"/>
                        <a:headEnd type="none" w="lg" len="lg"/>
                        <a:tailEnd type="none" w="med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  <p:sp>
                <p:nvSpPr>
                  <p:cNvPr id="433194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3673" y="3203"/>
                    <a:ext cx="137" cy="36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CC00"/>
                      </a:gs>
                      <a:gs pos="100000">
                        <a:srgbClr val="765E00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28575" cap="sq">
                        <a:solidFill>
                          <a:schemeClr val="tx1"/>
                        </a:solidFill>
                        <a:round/>
                        <a:headEnd type="none" w="lg" len="lg"/>
                        <a:tailEnd type="none" w="med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1pPr>
                    <a:lvl2pPr marL="742950" indent="-285750" algn="r" rtl="1">
                      <a:spcBef>
                        <a:spcPct val="20000"/>
                      </a:spcBef>
                      <a:buClr>
                        <a:schemeClr val="hlink"/>
                      </a:buClr>
                      <a:buChar char="–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2pPr>
                    <a:lvl3pPr marL="11430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•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3pPr>
                    <a:lvl4pPr marL="1600200" indent="-228600" algn="r" rtl="1">
                      <a:spcBef>
                        <a:spcPct val="20000"/>
                      </a:spcBef>
                      <a:buClr>
                        <a:schemeClr val="folHlink"/>
                      </a:buClr>
                      <a:buChar char="–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4pPr>
                    <a:lvl5pPr marL="2057400" indent="-228600" algn="r" rtl="1">
                      <a:spcBef>
                        <a:spcPct val="20000"/>
                      </a:spcBef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5pPr>
                    <a:lvl6pPr marL="25146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6pPr>
                    <a:lvl7pPr marL="29718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7pPr>
                    <a:lvl8pPr marL="34290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8pPr>
                    <a:lvl9pPr marL="3886200" indent="-228600" algn="r" rtl="1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Char char="»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B Nazanin" pitchFamily="2" charset="-78"/>
                      </a:defRPr>
                    </a:lvl9pPr>
                  </a:lstStyle>
                  <a:p>
                    <a:pPr algn="ctr" rtl="0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fa-IR" altLang="fa-IR"/>
                  </a:p>
                </p:txBody>
              </p:sp>
            </p:grpSp>
            <p:grpSp>
              <p:nvGrpSpPr>
                <p:cNvPr id="433165" name="Group 9"/>
                <p:cNvGrpSpPr>
                  <a:grpSpLocks/>
                </p:cNvGrpSpPr>
                <p:nvPr/>
              </p:nvGrpSpPr>
              <p:grpSpPr bwMode="auto">
                <a:xfrm>
                  <a:off x="979" y="2069"/>
                  <a:ext cx="1055" cy="394"/>
                  <a:chOff x="1139" y="1387"/>
                  <a:chExt cx="1055" cy="394"/>
                </a:xfrm>
              </p:grpSpPr>
              <p:grpSp>
                <p:nvGrpSpPr>
                  <p:cNvPr id="43317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166" y="1387"/>
                    <a:ext cx="1028" cy="394"/>
                    <a:chOff x="1166" y="1387"/>
                    <a:chExt cx="1028" cy="394"/>
                  </a:xfrm>
                </p:grpSpPr>
                <p:sp>
                  <p:nvSpPr>
                    <p:cNvPr id="433173" name="Arc 11"/>
                    <p:cNvSpPr>
                      <a:spLocks/>
                    </p:cNvSpPr>
                    <p:nvPr/>
                  </p:nvSpPr>
                  <p:spPr bwMode="auto">
                    <a:xfrm flipV="1">
                      <a:off x="1961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4" name="Line 12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1922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5" name="Arc 13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1857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6" name="Arc 14"/>
                    <p:cNvSpPr>
                      <a:spLocks/>
                    </p:cNvSpPr>
                    <p:nvPr/>
                  </p:nvSpPr>
                  <p:spPr bwMode="auto">
                    <a:xfrm flipV="1">
                      <a:off x="1646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7" name="Line 15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1607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8" name="Arc 16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1542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79" name="Arc 17"/>
                    <p:cNvSpPr>
                      <a:spLocks/>
                    </p:cNvSpPr>
                    <p:nvPr/>
                  </p:nvSpPr>
                  <p:spPr bwMode="auto">
                    <a:xfrm flipV="1">
                      <a:off x="1335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0" name="Line 18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1296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1" name="Arc 19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1231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2" name="Arc 20"/>
                    <p:cNvSpPr>
                      <a:spLocks/>
                    </p:cNvSpPr>
                    <p:nvPr/>
                  </p:nvSpPr>
                  <p:spPr bwMode="auto">
                    <a:xfrm flipV="1">
                      <a:off x="1803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3" name="Line 21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1764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4" name="Arc 22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1699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5" name="Arc 23"/>
                    <p:cNvSpPr>
                      <a:spLocks/>
                    </p:cNvSpPr>
                    <p:nvPr/>
                  </p:nvSpPr>
                  <p:spPr bwMode="auto">
                    <a:xfrm flipV="1">
                      <a:off x="1490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6" name="Line 24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1451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7" name="Arc 25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1386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8" name="Arc 26"/>
                    <p:cNvSpPr>
                      <a:spLocks/>
                    </p:cNvSpPr>
                    <p:nvPr/>
                  </p:nvSpPr>
                  <p:spPr bwMode="auto">
                    <a:xfrm flipV="1">
                      <a:off x="2116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89" name="Line 27"/>
                    <p:cNvSpPr>
                      <a:spLocks noChangeShapeType="1"/>
                    </p:cNvSpPr>
                    <p:nvPr/>
                  </p:nvSpPr>
                  <p:spPr bwMode="auto">
                    <a:xfrm rot="21240000" flipH="1">
                      <a:off x="2079" y="1446"/>
                      <a:ext cx="52" cy="273"/>
                    </a:xfrm>
                    <a:prstGeom prst="line">
                      <a:avLst/>
                    </a:pr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90" name="Arc 28"/>
                    <p:cNvSpPr>
                      <a:spLocks/>
                    </p:cNvSpPr>
                    <p:nvPr/>
                  </p:nvSpPr>
                  <p:spPr bwMode="auto">
                    <a:xfrm rot="10800000" flipV="1">
                      <a:off x="2014" y="1718"/>
                      <a:ext cx="78" cy="63"/>
                    </a:xfrm>
                    <a:custGeom>
                      <a:avLst/>
                      <a:gdLst>
                        <a:gd name="T0" fmla="*/ 0 w 42915"/>
                        <a:gd name="T1" fmla="*/ 0 h 21600"/>
                        <a:gd name="T2" fmla="*/ 0 w 42915"/>
                        <a:gd name="T3" fmla="*/ 0 h 21600"/>
                        <a:gd name="T4" fmla="*/ 0 w 42915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915" h="21600" fill="none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</a:path>
                        <a:path w="42915" h="21600" stroke="0" extrusionOk="0">
                          <a:moveTo>
                            <a:pt x="42914" y="2657"/>
                          </a:moveTo>
                          <a:cubicBezTo>
                            <a:pt x="41573" y="13476"/>
                            <a:pt x="32380" y="21599"/>
                            <a:pt x="21479" y="21599"/>
                          </a:cubicBezTo>
                          <a:cubicBezTo>
                            <a:pt x="10434" y="21599"/>
                            <a:pt x="1168" y="13267"/>
                            <a:pt x="0" y="2284"/>
                          </a:cubicBezTo>
                          <a:lnTo>
                            <a:pt x="21479" y="0"/>
                          </a:lnTo>
                          <a:lnTo>
                            <a:pt x="42914" y="2657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33191" name="Arc 29"/>
                    <p:cNvSpPr>
                      <a:spLocks/>
                    </p:cNvSpPr>
                    <p:nvPr/>
                  </p:nvSpPr>
                  <p:spPr bwMode="auto">
                    <a:xfrm flipV="1">
                      <a:off x="1166" y="1387"/>
                      <a:ext cx="78" cy="63"/>
                    </a:xfrm>
                    <a:custGeom>
                      <a:avLst/>
                      <a:gdLst>
                        <a:gd name="T0" fmla="*/ 0 w 42863"/>
                        <a:gd name="T1" fmla="*/ 0 h 21600"/>
                        <a:gd name="T2" fmla="*/ 0 w 42863"/>
                        <a:gd name="T3" fmla="*/ 0 h 21600"/>
                        <a:gd name="T4" fmla="*/ 0 w 42863"/>
                        <a:gd name="T5" fmla="*/ 0 h 216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2863" h="21600" fill="none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</a:path>
                        <a:path w="42863" h="21600" stroke="0" extrusionOk="0">
                          <a:moveTo>
                            <a:pt x="42863" y="2605"/>
                          </a:moveTo>
                          <a:cubicBezTo>
                            <a:pt x="41546" y="13447"/>
                            <a:pt x="32342" y="21599"/>
                            <a:pt x="21421" y="21599"/>
                          </a:cubicBezTo>
                          <a:cubicBezTo>
                            <a:pt x="10563" y="21599"/>
                            <a:pt x="1393" y="13540"/>
                            <a:pt x="-1" y="2773"/>
                          </a:cubicBezTo>
                          <a:lnTo>
                            <a:pt x="21421" y="0"/>
                          </a:lnTo>
                          <a:lnTo>
                            <a:pt x="42863" y="2605"/>
                          </a:lnTo>
                          <a:close/>
                        </a:path>
                      </a:pathLst>
                    </a:custGeom>
                    <a:noFill/>
                    <a:ln w="28575" cap="sq">
                      <a:solidFill>
                        <a:schemeClr val="tx1"/>
                      </a:solidFill>
                      <a:round/>
                      <a:headEnd type="none" w="lg" len="lg"/>
                      <a:tailEnd type="none" w="med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33172" name="Line 30"/>
                  <p:cNvSpPr>
                    <a:spLocks noChangeShapeType="1"/>
                  </p:cNvSpPr>
                  <p:nvPr/>
                </p:nvSpPr>
                <p:spPr bwMode="auto">
                  <a:xfrm rot="20940000" flipH="1">
                    <a:off x="1139" y="1446"/>
                    <a:ext cx="52" cy="273"/>
                  </a:xfrm>
                  <a:prstGeom prst="line">
                    <a:avLst/>
                  </a:prstGeom>
                  <a:noFill/>
                  <a:ln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3166" name="Line 32"/>
                <p:cNvSpPr>
                  <a:spLocks noChangeShapeType="1"/>
                </p:cNvSpPr>
                <p:nvPr/>
              </p:nvSpPr>
              <p:spPr bwMode="auto">
                <a:xfrm>
                  <a:off x="2042" y="2410"/>
                  <a:ext cx="0" cy="817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7" name="Line 33"/>
                <p:cNvSpPr>
                  <a:spLocks noChangeShapeType="1"/>
                </p:cNvSpPr>
                <p:nvPr/>
              </p:nvSpPr>
              <p:spPr bwMode="auto">
                <a:xfrm>
                  <a:off x="1005" y="2409"/>
                  <a:ext cx="0" cy="817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8" name="Line 34"/>
                <p:cNvSpPr>
                  <a:spLocks noChangeShapeType="1"/>
                </p:cNvSpPr>
                <p:nvPr/>
              </p:nvSpPr>
              <p:spPr bwMode="auto">
                <a:xfrm>
                  <a:off x="1005" y="3227"/>
                  <a:ext cx="20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69" name="Freeform 37"/>
                <p:cNvSpPr>
                  <a:spLocks/>
                </p:cNvSpPr>
                <p:nvPr/>
              </p:nvSpPr>
              <p:spPr bwMode="auto">
                <a:xfrm>
                  <a:off x="1202" y="3154"/>
                  <a:ext cx="642" cy="142"/>
                </a:xfrm>
                <a:custGeom>
                  <a:avLst/>
                  <a:gdLst>
                    <a:gd name="T0" fmla="*/ 0 w 642"/>
                    <a:gd name="T1" fmla="*/ 74 h 142"/>
                    <a:gd name="T2" fmla="*/ 114 w 642"/>
                    <a:gd name="T3" fmla="*/ 74 h 142"/>
                    <a:gd name="T4" fmla="*/ 146 w 642"/>
                    <a:gd name="T5" fmla="*/ 0 h 142"/>
                    <a:gd name="T6" fmla="*/ 177 w 642"/>
                    <a:gd name="T7" fmla="*/ 142 h 142"/>
                    <a:gd name="T8" fmla="*/ 238 w 642"/>
                    <a:gd name="T9" fmla="*/ 0 h 142"/>
                    <a:gd name="T10" fmla="*/ 278 w 642"/>
                    <a:gd name="T11" fmla="*/ 142 h 142"/>
                    <a:gd name="T12" fmla="*/ 339 w 642"/>
                    <a:gd name="T13" fmla="*/ 0 h 142"/>
                    <a:gd name="T14" fmla="*/ 380 w 642"/>
                    <a:gd name="T15" fmla="*/ 142 h 142"/>
                    <a:gd name="T16" fmla="*/ 441 w 642"/>
                    <a:gd name="T17" fmla="*/ 0 h 142"/>
                    <a:gd name="T18" fmla="*/ 492 w 642"/>
                    <a:gd name="T19" fmla="*/ 142 h 142"/>
                    <a:gd name="T20" fmla="*/ 522 w 642"/>
                    <a:gd name="T21" fmla="*/ 74 h 142"/>
                    <a:gd name="T22" fmla="*/ 642 w 642"/>
                    <a:gd name="T23" fmla="*/ 74 h 14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642" h="142">
                      <a:moveTo>
                        <a:pt x="0" y="74"/>
                      </a:moveTo>
                      <a:lnTo>
                        <a:pt x="114" y="74"/>
                      </a:lnTo>
                      <a:lnTo>
                        <a:pt x="146" y="0"/>
                      </a:lnTo>
                      <a:lnTo>
                        <a:pt x="177" y="142"/>
                      </a:lnTo>
                      <a:lnTo>
                        <a:pt x="238" y="0"/>
                      </a:lnTo>
                      <a:lnTo>
                        <a:pt x="278" y="142"/>
                      </a:lnTo>
                      <a:lnTo>
                        <a:pt x="339" y="0"/>
                      </a:lnTo>
                      <a:lnTo>
                        <a:pt x="380" y="142"/>
                      </a:lnTo>
                      <a:lnTo>
                        <a:pt x="441" y="0"/>
                      </a:lnTo>
                      <a:lnTo>
                        <a:pt x="492" y="142"/>
                      </a:lnTo>
                      <a:lnTo>
                        <a:pt x="522" y="74"/>
                      </a:lnTo>
                      <a:lnTo>
                        <a:pt x="642" y="74"/>
                      </a:lnTo>
                    </a:path>
                  </a:pathLst>
                </a:custGeom>
                <a:noFill/>
                <a:ln w="28575" cap="sq" cmpd="sng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3170" name="Line 39"/>
                <p:cNvSpPr>
                  <a:spLocks noChangeShapeType="1"/>
                </p:cNvSpPr>
                <p:nvPr/>
              </p:nvSpPr>
              <p:spPr bwMode="auto">
                <a:xfrm>
                  <a:off x="1837" y="3227"/>
                  <a:ext cx="204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33161" name="Rectangle 41"/>
              <p:cNvSpPr>
                <a:spLocks noChangeArrowheads="1"/>
              </p:cNvSpPr>
              <p:nvPr/>
            </p:nvSpPr>
            <p:spPr bwMode="auto">
              <a:xfrm>
                <a:off x="2653" y="1979"/>
                <a:ext cx="10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A=</a:t>
                </a:r>
                <a:r>
                  <a:rPr lang="fa-IR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001/0</a:t>
                </a:r>
                <a:r>
                  <a:rPr lang="en-US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 m</a:t>
                </a:r>
                <a:r>
                  <a:rPr lang="fa-IR" altLang="en-US" sz="2400" baseline="300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2</a:t>
                </a:r>
                <a:endPara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33162" name="Rectangle 42"/>
              <p:cNvSpPr>
                <a:spLocks noChangeArrowheads="1"/>
              </p:cNvSpPr>
              <p:nvPr/>
            </p:nvSpPr>
            <p:spPr bwMode="auto">
              <a:xfrm>
                <a:off x="703" y="2251"/>
                <a:ext cx="6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N=</a:t>
                </a:r>
                <a:r>
                  <a:rPr lang="fa-IR" altLang="en-US" sz="2400">
                    <a:solidFill>
                      <a:srgbClr val="0B0B73"/>
                    </a:solidFill>
                    <a:cs typeface="Times New Roman" panose="02020603050405020304" pitchFamily="18" charset="0"/>
                  </a:rPr>
                  <a:t>100</a:t>
                </a:r>
                <a:endPara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433163" name="Freeform 43"/>
              <p:cNvSpPr>
                <a:spLocks/>
              </p:cNvSpPr>
              <p:nvPr/>
            </p:nvSpPr>
            <p:spPr bwMode="auto">
              <a:xfrm>
                <a:off x="2137" y="1996"/>
                <a:ext cx="562" cy="141"/>
              </a:xfrm>
              <a:custGeom>
                <a:avLst/>
                <a:gdLst>
                  <a:gd name="T0" fmla="*/ 562 w 562"/>
                  <a:gd name="T1" fmla="*/ 119 h 141"/>
                  <a:gd name="T2" fmla="*/ 359 w 562"/>
                  <a:gd name="T3" fmla="*/ 16 h 141"/>
                  <a:gd name="T4" fmla="*/ 175 w 562"/>
                  <a:gd name="T5" fmla="*/ 24 h 141"/>
                  <a:gd name="T6" fmla="*/ 0 w 562"/>
                  <a:gd name="T7" fmla="*/ 141 h 1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62" h="141">
                    <a:moveTo>
                      <a:pt x="562" y="119"/>
                    </a:moveTo>
                    <a:cubicBezTo>
                      <a:pt x="528" y="102"/>
                      <a:pt x="423" y="32"/>
                      <a:pt x="359" y="16"/>
                    </a:cubicBezTo>
                    <a:cubicBezTo>
                      <a:pt x="295" y="0"/>
                      <a:pt x="235" y="3"/>
                      <a:pt x="175" y="24"/>
                    </a:cubicBezTo>
                    <a:cubicBezTo>
                      <a:pt x="115" y="45"/>
                      <a:pt x="37" y="117"/>
                      <a:pt x="0" y="141"/>
                    </a:cubicBezTo>
                  </a:path>
                </a:pathLst>
              </a:custGeom>
              <a:noFill/>
              <a:ln w="28575" cap="sq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3158" name="Rectangle 45"/>
            <p:cNvSpPr>
              <a:spLocks noChangeArrowheads="1"/>
            </p:cNvSpPr>
            <p:nvPr/>
          </p:nvSpPr>
          <p:spPr bwMode="auto">
            <a:xfrm>
              <a:off x="2578" y="3477"/>
              <a:ext cx="12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fa-IR" altLang="en-US" sz="2400"/>
                <a:t>مقاومت كل مدار 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301518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4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64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5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858" grpId="0"/>
      <p:bldP spid="11458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6921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3</a:t>
            </a:r>
            <a:endParaRPr lang="en-US" altLang="en-US" smtClean="0"/>
          </a:p>
        </p:txBody>
      </p:sp>
      <p:graphicFrame>
        <p:nvGraphicFramePr>
          <p:cNvPr id="114688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208214" y="3357563"/>
          <a:ext cx="23971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799753" imgH="393529" progId="Equation.3">
                  <p:embed/>
                </p:oleObj>
              </mc:Choice>
              <mc:Fallback>
                <p:oleObj name="Equation" r:id="rId3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3357563"/>
                        <a:ext cx="239712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8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279650" y="4984750"/>
          <a:ext cx="3371850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1205977" imgH="393529" progId="Equation.3">
                  <p:embed/>
                </p:oleObj>
              </mc:Choice>
              <mc:Fallback>
                <p:oleObj name="Equation" r:id="rId5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984750"/>
                        <a:ext cx="3371850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890" name="Object 10"/>
          <p:cNvGraphicFramePr>
            <a:graphicFrameLocks noChangeAspect="1"/>
          </p:cNvGraphicFramePr>
          <p:nvPr/>
        </p:nvGraphicFramePr>
        <p:xfrm>
          <a:off x="2279651" y="1773239"/>
          <a:ext cx="208756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698197" imgH="393529" progId="Equation.3">
                  <p:embed/>
                </p:oleObj>
              </mc:Choice>
              <mc:Fallback>
                <p:oleObj name="Equation" r:id="rId7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1773239"/>
                        <a:ext cx="208756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46892" name="Group 12"/>
          <p:cNvGrpSpPr>
            <a:grpSpLocks/>
          </p:cNvGrpSpPr>
          <p:nvPr/>
        </p:nvGrpSpPr>
        <p:grpSpPr bwMode="auto">
          <a:xfrm>
            <a:off x="4411663" y="1787526"/>
            <a:ext cx="4032250" cy="1357313"/>
            <a:chOff x="1147" y="832"/>
            <a:chExt cx="2540" cy="855"/>
          </a:xfrm>
        </p:grpSpPr>
        <p:graphicFrame>
          <p:nvGraphicFramePr>
            <p:cNvPr id="434184" name="Object 4"/>
            <p:cNvGraphicFramePr>
              <a:graphicFrameLocks noChangeAspect="1"/>
            </p:cNvGraphicFramePr>
            <p:nvPr/>
          </p:nvGraphicFramePr>
          <p:xfrm>
            <a:off x="1147" y="832"/>
            <a:ext cx="2540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7" name="Equation" r:id="rId9" imgW="1180588" imgH="393529" progId="Equation.3">
                    <p:embed/>
                  </p:oleObj>
                </mc:Choice>
                <mc:Fallback>
                  <p:oleObj name="Equation" r:id="rId9" imgW="1180588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7" y="832"/>
                          <a:ext cx="2540" cy="6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4185" name="Rectangle 11"/>
            <p:cNvSpPr>
              <a:spLocks noChangeArrowheads="1"/>
            </p:cNvSpPr>
            <p:nvPr/>
          </p:nvSpPr>
          <p:spPr bwMode="auto">
            <a:xfrm>
              <a:off x="1901" y="1008"/>
              <a:ext cx="1226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3200">
                  <a:solidFill>
                    <a:srgbClr val="000000"/>
                  </a:solidFill>
                  <a:latin typeface="B Nazanin" pitchFamily="2" charset="-78"/>
                </a:rPr>
                <a:t>100 ×0/001</a:t>
              </a:r>
            </a:p>
          </p:txBody>
        </p:sp>
      </p:grpSp>
      <p:graphicFrame>
        <p:nvGraphicFramePr>
          <p:cNvPr id="1146893" name="Object 13"/>
          <p:cNvGraphicFramePr>
            <a:graphicFrameLocks noChangeAspect="1"/>
          </p:cNvGraphicFramePr>
          <p:nvPr/>
        </p:nvGraphicFramePr>
        <p:xfrm>
          <a:off x="4727575" y="3673475"/>
          <a:ext cx="30241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1015559" imgH="177723" progId="Equation.3">
                  <p:embed/>
                </p:oleObj>
              </mc:Choice>
              <mc:Fallback>
                <p:oleObj name="Equation" r:id="rId11" imgW="101555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5" y="3673475"/>
                        <a:ext cx="302418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445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6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6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4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46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8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550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4 </a:t>
            </a:r>
            <a:endParaRPr lang="en-US" altLang="en-US" smtClean="0"/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6613" y="1871663"/>
            <a:ext cx="7993062" cy="14859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حلقۀ كوچك به سطح مقطع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به طور هم محور درون سيملولۀ درازي كه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دور سيم در واحد جريان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است قرار دارد . اگر </a:t>
            </a:r>
            <a:r>
              <a:rPr lang="en-US" altLang="en-US" i="1" smtClean="0">
                <a:solidFill>
                  <a:srgbClr val="000000"/>
                </a:solidFill>
              </a:rPr>
              <a:t>I=I</a:t>
            </a:r>
            <a:r>
              <a:rPr lang="en-US" altLang="en-US" i="1" baseline="-25000" smtClean="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i="1" smtClean="0">
                <a:solidFill>
                  <a:srgbClr val="000000"/>
                </a:solidFill>
              </a:rPr>
              <a:t>Sin</a:t>
            </a:r>
            <a:r>
              <a:rPr lang="el-GR" altLang="en-US" i="1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en-US" altLang="en-US" i="1" smtClean="0">
                <a:solidFill>
                  <a:srgbClr val="000000"/>
                </a:solidFill>
              </a:rPr>
              <a:t>t</a:t>
            </a:r>
            <a:r>
              <a:rPr lang="fa-IR" altLang="en-US" smtClean="0"/>
              <a:t> باشد ،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fa-IR" altLang="en-US" smtClean="0"/>
              <a:t> را پيدا كنيد . </a:t>
            </a:r>
            <a:endParaRPr lang="en-US" altLang="en-US" smtClean="0"/>
          </a:p>
        </p:txBody>
      </p:sp>
      <p:grpSp>
        <p:nvGrpSpPr>
          <p:cNvPr id="1147945" name="Group 41"/>
          <p:cNvGrpSpPr>
            <a:grpSpLocks/>
          </p:cNvGrpSpPr>
          <p:nvPr/>
        </p:nvGrpSpPr>
        <p:grpSpPr bwMode="auto">
          <a:xfrm>
            <a:off x="5159376" y="3644901"/>
            <a:ext cx="2174875" cy="1990725"/>
            <a:chOff x="1738" y="2600"/>
            <a:chExt cx="1370" cy="1254"/>
          </a:xfrm>
        </p:grpSpPr>
        <p:sp>
          <p:nvSpPr>
            <p:cNvPr id="435205" name="Line 34"/>
            <p:cNvSpPr>
              <a:spLocks noChangeShapeType="1"/>
            </p:cNvSpPr>
            <p:nvPr/>
          </p:nvSpPr>
          <p:spPr bwMode="auto">
            <a:xfrm>
              <a:off x="1748" y="2750"/>
              <a:ext cx="3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31"/>
            <p:cNvSpPr>
              <a:spLocks noChangeShapeType="1"/>
            </p:cNvSpPr>
            <p:nvPr/>
          </p:nvSpPr>
          <p:spPr bwMode="auto">
            <a:xfrm>
              <a:off x="1747" y="3702"/>
              <a:ext cx="363" cy="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Line 6"/>
            <p:cNvSpPr>
              <a:spLocks noChangeShapeType="1"/>
            </p:cNvSpPr>
            <p:nvPr/>
          </p:nvSpPr>
          <p:spPr bwMode="auto">
            <a:xfrm>
              <a:off x="1748" y="2889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8" name="Line 7"/>
            <p:cNvSpPr>
              <a:spLocks noChangeShapeType="1"/>
            </p:cNvSpPr>
            <p:nvPr/>
          </p:nvSpPr>
          <p:spPr bwMode="auto">
            <a:xfrm>
              <a:off x="1747" y="3025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9" name="Line 8"/>
            <p:cNvSpPr>
              <a:spLocks noChangeShapeType="1"/>
            </p:cNvSpPr>
            <p:nvPr/>
          </p:nvSpPr>
          <p:spPr bwMode="auto">
            <a:xfrm>
              <a:off x="1747" y="3161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0" name="Line 9"/>
            <p:cNvSpPr>
              <a:spLocks noChangeShapeType="1"/>
            </p:cNvSpPr>
            <p:nvPr/>
          </p:nvSpPr>
          <p:spPr bwMode="auto">
            <a:xfrm>
              <a:off x="1746" y="3297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1" name="Line 10"/>
            <p:cNvSpPr>
              <a:spLocks noChangeShapeType="1"/>
            </p:cNvSpPr>
            <p:nvPr/>
          </p:nvSpPr>
          <p:spPr bwMode="auto">
            <a:xfrm>
              <a:off x="1746" y="3433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2" name="Line 11"/>
            <p:cNvSpPr>
              <a:spLocks noChangeShapeType="1"/>
            </p:cNvSpPr>
            <p:nvPr/>
          </p:nvSpPr>
          <p:spPr bwMode="auto">
            <a:xfrm>
              <a:off x="1746" y="3569"/>
              <a:ext cx="2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213" name="Group 12"/>
            <p:cNvGrpSpPr>
              <a:grpSpLocks/>
            </p:cNvGrpSpPr>
            <p:nvPr/>
          </p:nvGrpSpPr>
          <p:grpSpPr bwMode="auto">
            <a:xfrm>
              <a:off x="1979" y="2614"/>
              <a:ext cx="454" cy="1225"/>
              <a:chOff x="657" y="2341"/>
              <a:chExt cx="454" cy="1407"/>
            </a:xfrm>
          </p:grpSpPr>
          <p:sp>
            <p:nvSpPr>
              <p:cNvPr id="435237" name="Oval 13"/>
              <p:cNvSpPr>
                <a:spLocks noChangeArrowheads="1"/>
              </p:cNvSpPr>
              <p:nvPr/>
            </p:nvSpPr>
            <p:spPr bwMode="auto">
              <a:xfrm>
                <a:off x="657" y="2341"/>
                <a:ext cx="454" cy="1407"/>
              </a:xfrm>
              <a:prstGeom prst="ellipse">
                <a:avLst/>
              </a:prstGeom>
              <a:gradFill rotWithShape="1">
                <a:gsLst>
                  <a:gs pos="0">
                    <a:srgbClr val="191400"/>
                  </a:gs>
                  <a:gs pos="100000">
                    <a:srgbClr val="FFCC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5238" name="Oval 14"/>
              <p:cNvSpPr>
                <a:spLocks noChangeArrowheads="1"/>
              </p:cNvSpPr>
              <p:nvPr/>
            </p:nvSpPr>
            <p:spPr bwMode="auto">
              <a:xfrm>
                <a:off x="732" y="2446"/>
                <a:ext cx="304" cy="119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35214" name="Line 15"/>
            <p:cNvSpPr>
              <a:spLocks noChangeShapeType="1"/>
            </p:cNvSpPr>
            <p:nvPr/>
          </p:nvSpPr>
          <p:spPr bwMode="auto">
            <a:xfrm>
              <a:off x="2206" y="2889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5" name="Line 16"/>
            <p:cNvSpPr>
              <a:spLocks noChangeShapeType="1"/>
            </p:cNvSpPr>
            <p:nvPr/>
          </p:nvSpPr>
          <p:spPr bwMode="auto">
            <a:xfrm>
              <a:off x="2103" y="2889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6" name="Line 17"/>
            <p:cNvSpPr>
              <a:spLocks noChangeShapeType="1"/>
            </p:cNvSpPr>
            <p:nvPr/>
          </p:nvSpPr>
          <p:spPr bwMode="auto">
            <a:xfrm>
              <a:off x="2078" y="3025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7" name="Line 18"/>
            <p:cNvSpPr>
              <a:spLocks noChangeShapeType="1"/>
            </p:cNvSpPr>
            <p:nvPr/>
          </p:nvSpPr>
          <p:spPr bwMode="auto">
            <a:xfrm>
              <a:off x="2068" y="3161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8" name="Line 19"/>
            <p:cNvSpPr>
              <a:spLocks noChangeShapeType="1"/>
            </p:cNvSpPr>
            <p:nvPr/>
          </p:nvSpPr>
          <p:spPr bwMode="auto">
            <a:xfrm>
              <a:off x="2068" y="3297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19" name="Line 20"/>
            <p:cNvSpPr>
              <a:spLocks noChangeShapeType="1"/>
            </p:cNvSpPr>
            <p:nvPr/>
          </p:nvSpPr>
          <p:spPr bwMode="auto">
            <a:xfrm>
              <a:off x="2078" y="3433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0" name="Line 21"/>
            <p:cNvSpPr>
              <a:spLocks noChangeShapeType="1"/>
            </p:cNvSpPr>
            <p:nvPr/>
          </p:nvSpPr>
          <p:spPr bwMode="auto">
            <a:xfrm>
              <a:off x="2103" y="3569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1" name="Line 22"/>
            <p:cNvSpPr>
              <a:spLocks noChangeShapeType="1"/>
            </p:cNvSpPr>
            <p:nvPr/>
          </p:nvSpPr>
          <p:spPr bwMode="auto">
            <a:xfrm>
              <a:off x="2206" y="3025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2" name="Line 23"/>
            <p:cNvSpPr>
              <a:spLocks noChangeShapeType="1"/>
            </p:cNvSpPr>
            <p:nvPr/>
          </p:nvSpPr>
          <p:spPr bwMode="auto">
            <a:xfrm>
              <a:off x="2206" y="3161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3" name="Line 24"/>
            <p:cNvSpPr>
              <a:spLocks noChangeShapeType="1"/>
            </p:cNvSpPr>
            <p:nvPr/>
          </p:nvSpPr>
          <p:spPr bwMode="auto">
            <a:xfrm>
              <a:off x="2206" y="3297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4" name="Line 25"/>
            <p:cNvSpPr>
              <a:spLocks noChangeShapeType="1"/>
            </p:cNvSpPr>
            <p:nvPr/>
          </p:nvSpPr>
          <p:spPr bwMode="auto">
            <a:xfrm>
              <a:off x="2206" y="3433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5" name="Line 26"/>
            <p:cNvSpPr>
              <a:spLocks noChangeShapeType="1"/>
            </p:cNvSpPr>
            <p:nvPr/>
          </p:nvSpPr>
          <p:spPr bwMode="auto">
            <a:xfrm>
              <a:off x="2206" y="3569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5226" name="Group 27"/>
            <p:cNvGrpSpPr>
              <a:grpSpLocks/>
            </p:cNvGrpSpPr>
            <p:nvPr/>
          </p:nvGrpSpPr>
          <p:grpSpPr bwMode="auto">
            <a:xfrm>
              <a:off x="2864" y="3104"/>
              <a:ext cx="244" cy="288"/>
              <a:chOff x="2976" y="1180"/>
              <a:chExt cx="244" cy="288"/>
            </a:xfrm>
          </p:grpSpPr>
          <p:sp>
            <p:nvSpPr>
              <p:cNvPr id="435235" name="Rectangle 28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35236" name="Line 29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5227" name="Arc 30"/>
            <p:cNvSpPr>
              <a:spLocks/>
            </p:cNvSpPr>
            <p:nvPr/>
          </p:nvSpPr>
          <p:spPr bwMode="auto">
            <a:xfrm>
              <a:off x="2021" y="2741"/>
              <a:ext cx="186" cy="485"/>
            </a:xfrm>
            <a:custGeom>
              <a:avLst/>
              <a:gdLst>
                <a:gd name="T0" fmla="*/ 0 w 21323"/>
                <a:gd name="T1" fmla="*/ 0 h 18485"/>
                <a:gd name="T2" fmla="*/ 0 w 21323"/>
                <a:gd name="T3" fmla="*/ 0 h 18485"/>
                <a:gd name="T4" fmla="*/ 0 w 21323"/>
                <a:gd name="T5" fmla="*/ 0 h 18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23" h="18485" fill="none" extrusionOk="0">
                  <a:moveTo>
                    <a:pt x="-1" y="15036"/>
                  </a:moveTo>
                  <a:cubicBezTo>
                    <a:pt x="1012" y="8778"/>
                    <a:pt x="4722" y="3280"/>
                    <a:pt x="10148" y="0"/>
                  </a:cubicBezTo>
                </a:path>
                <a:path w="21323" h="18485" stroke="0" extrusionOk="0">
                  <a:moveTo>
                    <a:pt x="-1" y="15036"/>
                  </a:moveTo>
                  <a:cubicBezTo>
                    <a:pt x="1012" y="8778"/>
                    <a:pt x="4722" y="3280"/>
                    <a:pt x="10148" y="0"/>
                  </a:cubicBezTo>
                  <a:lnTo>
                    <a:pt x="21323" y="18485"/>
                  </a:lnTo>
                  <a:lnTo>
                    <a:pt x="-1" y="15036"/>
                  </a:lnTo>
                  <a:close/>
                </a:path>
              </a:pathLst>
            </a:custGeom>
            <a:noFill/>
            <a:ln w="28575" cap="sq">
              <a:solidFill>
                <a:srgbClr val="FF00FF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8" name="Line 32"/>
            <p:cNvSpPr>
              <a:spLocks noChangeShapeType="1"/>
            </p:cNvSpPr>
            <p:nvPr/>
          </p:nvSpPr>
          <p:spPr bwMode="auto">
            <a:xfrm>
              <a:off x="2159" y="3705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29" name="Line 33"/>
            <p:cNvSpPr>
              <a:spLocks noChangeShapeType="1"/>
            </p:cNvSpPr>
            <p:nvPr/>
          </p:nvSpPr>
          <p:spPr bwMode="auto">
            <a:xfrm>
              <a:off x="2206" y="3705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0" name="Line 35"/>
            <p:cNvSpPr>
              <a:spLocks noChangeShapeType="1"/>
            </p:cNvSpPr>
            <p:nvPr/>
          </p:nvSpPr>
          <p:spPr bwMode="auto">
            <a:xfrm>
              <a:off x="2158" y="2750"/>
              <a:ext cx="272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1" name="Line 36"/>
            <p:cNvSpPr>
              <a:spLocks noChangeShapeType="1"/>
            </p:cNvSpPr>
            <p:nvPr/>
          </p:nvSpPr>
          <p:spPr bwMode="auto">
            <a:xfrm>
              <a:off x="2200" y="2750"/>
              <a:ext cx="6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2" name="Line 38"/>
            <p:cNvSpPr>
              <a:spLocks noChangeShapeType="1"/>
            </p:cNvSpPr>
            <p:nvPr/>
          </p:nvSpPr>
          <p:spPr bwMode="auto">
            <a:xfrm>
              <a:off x="1738" y="2600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3" name="Line 39"/>
            <p:cNvSpPr>
              <a:spLocks noChangeShapeType="1"/>
            </p:cNvSpPr>
            <p:nvPr/>
          </p:nvSpPr>
          <p:spPr bwMode="auto">
            <a:xfrm>
              <a:off x="1746" y="3854"/>
              <a:ext cx="113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34" name="Rectangle 40"/>
            <p:cNvSpPr>
              <a:spLocks noChangeArrowheads="1"/>
            </p:cNvSpPr>
            <p:nvPr/>
          </p:nvSpPr>
          <p:spPr bwMode="auto">
            <a:xfrm>
              <a:off x="2042" y="2747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FF00FF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6075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7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4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7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7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7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06" grpId="0"/>
      <p:bldP spid="11479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0779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4 </a:t>
            </a:r>
            <a:endParaRPr lang="en-US" altLang="en-US" smtClean="0"/>
          </a:p>
        </p:txBody>
      </p:sp>
      <p:graphicFrame>
        <p:nvGraphicFramePr>
          <p:cNvPr id="114893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725739" y="1858963"/>
          <a:ext cx="1800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571252" imgH="215806" progId="Equation.3">
                  <p:embed/>
                </p:oleObj>
              </mc:Choice>
              <mc:Fallback>
                <p:oleObj name="Equation" r:id="rId3" imgW="57125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9" y="1858963"/>
                        <a:ext cx="180022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93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711450" y="3292475"/>
          <a:ext cx="28892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952087" imgH="215806" progId="Equation.3">
                  <p:embed/>
                </p:oleObj>
              </mc:Choice>
              <mc:Fallback>
                <p:oleObj name="Equation" r:id="rId5" imgW="95208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3292475"/>
                        <a:ext cx="28892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936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668839" y="4799013"/>
          <a:ext cx="34575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1143000" imgH="215900" progId="Equation.3">
                  <p:embed/>
                </p:oleObj>
              </mc:Choice>
              <mc:Fallback>
                <p:oleObj name="Equation" r:id="rId7" imgW="11430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9" y="4799013"/>
                        <a:ext cx="34575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938" name="Object 10"/>
          <p:cNvGraphicFramePr>
            <a:graphicFrameLocks noChangeAspect="1"/>
          </p:cNvGraphicFramePr>
          <p:nvPr/>
        </p:nvGraphicFramePr>
        <p:xfrm>
          <a:off x="2711450" y="4524376"/>
          <a:ext cx="198913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647419" imgH="393529" progId="Equation.3">
                  <p:embed/>
                </p:oleObj>
              </mc:Choice>
              <mc:Fallback>
                <p:oleObj name="Equation" r:id="rId9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4524376"/>
                        <a:ext cx="1989138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964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48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8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8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35200" y="5778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5 </a:t>
            </a:r>
            <a:endParaRPr lang="en-US" altLang="en-US" smtClean="0"/>
          </a:p>
        </p:txBody>
      </p:sp>
      <p:sp>
        <p:nvSpPr>
          <p:cNvPr id="1149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9464" y="1509713"/>
            <a:ext cx="8091487" cy="14859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dirty="0" smtClean="0">
                <a:solidFill>
                  <a:schemeClr val="tx2"/>
                </a:solidFill>
              </a:rPr>
              <a:t>اساس مولد جريان متناوب :</a:t>
            </a:r>
            <a:r>
              <a:rPr lang="fa-IR" altLang="en-US" dirty="0" smtClean="0"/>
              <a:t> حلقه‌اي مستطيلي با </a:t>
            </a:r>
            <a:r>
              <a:rPr lang="en-US" altLang="en-US" dirty="0" smtClean="0">
                <a:solidFill>
                  <a:srgbClr val="000000"/>
                </a:solidFill>
              </a:rPr>
              <a:t>N</a:t>
            </a:r>
            <a:r>
              <a:rPr lang="fa-IR" altLang="en-US" dirty="0" smtClean="0"/>
              <a:t> دور سيم ، با طول </a:t>
            </a:r>
            <a:r>
              <a:rPr lang="en-US" altLang="en-US" dirty="0" smtClean="0">
                <a:solidFill>
                  <a:srgbClr val="000000"/>
                </a:solidFill>
              </a:rPr>
              <a:t>a</a:t>
            </a:r>
            <a:r>
              <a:rPr lang="fa-IR" altLang="en-US" dirty="0" smtClean="0"/>
              <a:t> و پهناي </a:t>
            </a:r>
            <a:r>
              <a:rPr lang="en-US" altLang="en-US" dirty="0" smtClean="0">
                <a:solidFill>
                  <a:srgbClr val="000000"/>
                </a:solidFill>
              </a:rPr>
              <a:t>b</a:t>
            </a:r>
            <a:r>
              <a:rPr lang="fa-IR" altLang="en-US" dirty="0" smtClean="0"/>
              <a:t> با بسامد </a:t>
            </a:r>
            <a:r>
              <a:rPr lang="el-GR" altLang="en-US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ν</a:t>
            </a:r>
            <a:r>
              <a:rPr lang="fa-IR" altLang="en-US" dirty="0" smtClean="0"/>
              <a:t> در ميدان مغناطيسي يكنواخت </a:t>
            </a:r>
            <a:r>
              <a:rPr lang="en-US" altLang="en-US" dirty="0" smtClean="0">
                <a:solidFill>
                  <a:srgbClr val="000000"/>
                </a:solidFill>
              </a:rPr>
              <a:t>B</a:t>
            </a:r>
            <a:r>
              <a:rPr lang="fa-IR" altLang="en-US" dirty="0" smtClean="0"/>
              <a:t> مي‌چرخد ، نشان دهيد كه نيروي محركۀ القايي در دو سر مقاومت عبارت است از : </a:t>
            </a:r>
            <a:endParaRPr lang="en-US" altLang="en-US" dirty="0" smtClean="0"/>
          </a:p>
        </p:txBody>
      </p:sp>
      <p:grpSp>
        <p:nvGrpSpPr>
          <p:cNvPr id="1150174" name="Group 222"/>
          <p:cNvGrpSpPr>
            <a:grpSpLocks/>
          </p:cNvGrpSpPr>
          <p:nvPr/>
        </p:nvGrpSpPr>
        <p:grpSpPr bwMode="auto">
          <a:xfrm>
            <a:off x="3833813" y="3846514"/>
            <a:ext cx="5060950" cy="2574925"/>
            <a:chOff x="672" y="2333"/>
            <a:chExt cx="3188" cy="1622"/>
          </a:xfrm>
        </p:grpSpPr>
        <p:sp>
          <p:nvSpPr>
            <p:cNvPr id="437254" name="Rectangle 17"/>
            <p:cNvSpPr>
              <a:spLocks noChangeArrowheads="1"/>
            </p:cNvSpPr>
            <p:nvPr/>
          </p:nvSpPr>
          <p:spPr bwMode="auto">
            <a:xfrm>
              <a:off x="3595" y="2854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437255" name="Rectangle 27"/>
            <p:cNvSpPr>
              <a:spLocks noChangeArrowheads="1"/>
            </p:cNvSpPr>
            <p:nvPr/>
          </p:nvSpPr>
          <p:spPr bwMode="auto">
            <a:xfrm>
              <a:off x="1610" y="36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grpSp>
          <p:nvGrpSpPr>
            <p:cNvPr id="437256" name="Group 136"/>
            <p:cNvGrpSpPr>
              <a:grpSpLocks/>
            </p:cNvGrpSpPr>
            <p:nvPr/>
          </p:nvGrpSpPr>
          <p:grpSpPr bwMode="auto">
            <a:xfrm>
              <a:off x="891" y="2337"/>
              <a:ext cx="110" cy="109"/>
              <a:chOff x="1154" y="3385"/>
              <a:chExt cx="136" cy="136"/>
            </a:xfrm>
          </p:grpSpPr>
          <p:sp>
            <p:nvSpPr>
              <p:cNvPr id="437336" name="Oval 13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37" name="Line 13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38" name="Line 13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57" name="Group 140"/>
            <p:cNvGrpSpPr>
              <a:grpSpLocks/>
            </p:cNvGrpSpPr>
            <p:nvPr/>
          </p:nvGrpSpPr>
          <p:grpSpPr bwMode="auto">
            <a:xfrm>
              <a:off x="1862" y="2333"/>
              <a:ext cx="110" cy="110"/>
              <a:chOff x="1154" y="3385"/>
              <a:chExt cx="136" cy="136"/>
            </a:xfrm>
          </p:grpSpPr>
          <p:sp>
            <p:nvSpPr>
              <p:cNvPr id="437333" name="Oval 14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34" name="Line 14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35" name="Line 14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58" name="Group 156"/>
            <p:cNvGrpSpPr>
              <a:grpSpLocks/>
            </p:cNvGrpSpPr>
            <p:nvPr/>
          </p:nvGrpSpPr>
          <p:grpSpPr bwMode="auto">
            <a:xfrm>
              <a:off x="1860" y="2741"/>
              <a:ext cx="110" cy="110"/>
              <a:chOff x="1154" y="3385"/>
              <a:chExt cx="136" cy="136"/>
            </a:xfrm>
          </p:grpSpPr>
          <p:sp>
            <p:nvSpPr>
              <p:cNvPr id="437330" name="Oval 15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31" name="Line 15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32" name="Line 15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59" name="Group 160"/>
            <p:cNvGrpSpPr>
              <a:grpSpLocks/>
            </p:cNvGrpSpPr>
            <p:nvPr/>
          </p:nvGrpSpPr>
          <p:grpSpPr bwMode="auto">
            <a:xfrm>
              <a:off x="1862" y="3155"/>
              <a:ext cx="110" cy="110"/>
              <a:chOff x="1154" y="3385"/>
              <a:chExt cx="136" cy="136"/>
            </a:xfrm>
          </p:grpSpPr>
          <p:sp>
            <p:nvSpPr>
              <p:cNvPr id="437327" name="Oval 16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28" name="Line 16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29" name="Line 16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0" name="Group 164"/>
            <p:cNvGrpSpPr>
              <a:grpSpLocks/>
            </p:cNvGrpSpPr>
            <p:nvPr/>
          </p:nvGrpSpPr>
          <p:grpSpPr bwMode="auto">
            <a:xfrm>
              <a:off x="891" y="2738"/>
              <a:ext cx="110" cy="110"/>
              <a:chOff x="1154" y="3385"/>
              <a:chExt cx="136" cy="136"/>
            </a:xfrm>
          </p:grpSpPr>
          <p:sp>
            <p:nvSpPr>
              <p:cNvPr id="437324" name="Oval 165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25" name="Line 166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26" name="Line 167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1" name="Group 168"/>
            <p:cNvGrpSpPr>
              <a:grpSpLocks/>
            </p:cNvGrpSpPr>
            <p:nvPr/>
          </p:nvGrpSpPr>
          <p:grpSpPr bwMode="auto">
            <a:xfrm>
              <a:off x="888" y="3155"/>
              <a:ext cx="110" cy="110"/>
              <a:chOff x="1154" y="3385"/>
              <a:chExt cx="136" cy="136"/>
            </a:xfrm>
          </p:grpSpPr>
          <p:sp>
            <p:nvSpPr>
              <p:cNvPr id="437321" name="Oval 16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22" name="Line 17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23" name="Line 17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2" name="Group 172"/>
            <p:cNvGrpSpPr>
              <a:grpSpLocks/>
            </p:cNvGrpSpPr>
            <p:nvPr/>
          </p:nvGrpSpPr>
          <p:grpSpPr bwMode="auto">
            <a:xfrm>
              <a:off x="885" y="3581"/>
              <a:ext cx="110" cy="111"/>
              <a:chOff x="1154" y="3385"/>
              <a:chExt cx="136" cy="136"/>
            </a:xfrm>
          </p:grpSpPr>
          <p:sp>
            <p:nvSpPr>
              <p:cNvPr id="437318" name="Oval 173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19" name="Line 174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20" name="Line 175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3" name="Group 176"/>
            <p:cNvGrpSpPr>
              <a:grpSpLocks/>
            </p:cNvGrpSpPr>
            <p:nvPr/>
          </p:nvGrpSpPr>
          <p:grpSpPr bwMode="auto">
            <a:xfrm>
              <a:off x="1860" y="3585"/>
              <a:ext cx="110" cy="110"/>
              <a:chOff x="1154" y="3385"/>
              <a:chExt cx="136" cy="136"/>
            </a:xfrm>
          </p:grpSpPr>
          <p:sp>
            <p:nvSpPr>
              <p:cNvPr id="437315" name="Oval 17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16" name="Line 17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17" name="Line 17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4" name="Group 180"/>
            <p:cNvGrpSpPr>
              <a:grpSpLocks/>
            </p:cNvGrpSpPr>
            <p:nvPr/>
          </p:nvGrpSpPr>
          <p:grpSpPr bwMode="auto">
            <a:xfrm>
              <a:off x="1385" y="2333"/>
              <a:ext cx="111" cy="110"/>
              <a:chOff x="1154" y="3385"/>
              <a:chExt cx="136" cy="136"/>
            </a:xfrm>
          </p:grpSpPr>
          <p:sp>
            <p:nvSpPr>
              <p:cNvPr id="437312" name="Oval 18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13" name="Line 18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14" name="Line 18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5" name="Group 184"/>
            <p:cNvGrpSpPr>
              <a:grpSpLocks/>
            </p:cNvGrpSpPr>
            <p:nvPr/>
          </p:nvGrpSpPr>
          <p:grpSpPr bwMode="auto">
            <a:xfrm>
              <a:off x="1384" y="2741"/>
              <a:ext cx="110" cy="110"/>
              <a:chOff x="1154" y="3385"/>
              <a:chExt cx="136" cy="136"/>
            </a:xfrm>
          </p:grpSpPr>
          <p:sp>
            <p:nvSpPr>
              <p:cNvPr id="437309" name="Oval 185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10" name="Line 186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11" name="Line 187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6" name="Group 188"/>
            <p:cNvGrpSpPr>
              <a:grpSpLocks/>
            </p:cNvGrpSpPr>
            <p:nvPr/>
          </p:nvGrpSpPr>
          <p:grpSpPr bwMode="auto">
            <a:xfrm>
              <a:off x="1385" y="3155"/>
              <a:ext cx="111" cy="110"/>
              <a:chOff x="1154" y="3385"/>
              <a:chExt cx="136" cy="136"/>
            </a:xfrm>
          </p:grpSpPr>
          <p:sp>
            <p:nvSpPr>
              <p:cNvPr id="437306" name="Oval 18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07" name="Line 19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08" name="Line 19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7" name="Group 192"/>
            <p:cNvGrpSpPr>
              <a:grpSpLocks/>
            </p:cNvGrpSpPr>
            <p:nvPr/>
          </p:nvGrpSpPr>
          <p:grpSpPr bwMode="auto">
            <a:xfrm>
              <a:off x="1378" y="3582"/>
              <a:ext cx="109" cy="110"/>
              <a:chOff x="1154" y="3385"/>
              <a:chExt cx="136" cy="136"/>
            </a:xfrm>
          </p:grpSpPr>
          <p:sp>
            <p:nvSpPr>
              <p:cNvPr id="437303" name="Oval 193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04" name="Line 194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05" name="Line 195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8" name="Group 196"/>
            <p:cNvGrpSpPr>
              <a:grpSpLocks/>
            </p:cNvGrpSpPr>
            <p:nvPr/>
          </p:nvGrpSpPr>
          <p:grpSpPr bwMode="auto">
            <a:xfrm>
              <a:off x="2362" y="2333"/>
              <a:ext cx="110" cy="110"/>
              <a:chOff x="1154" y="3385"/>
              <a:chExt cx="136" cy="136"/>
            </a:xfrm>
          </p:grpSpPr>
          <p:sp>
            <p:nvSpPr>
              <p:cNvPr id="437300" name="Oval 197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301" name="Line 198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302" name="Line 199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69" name="Group 200"/>
            <p:cNvGrpSpPr>
              <a:grpSpLocks/>
            </p:cNvGrpSpPr>
            <p:nvPr/>
          </p:nvGrpSpPr>
          <p:grpSpPr bwMode="auto">
            <a:xfrm>
              <a:off x="2360" y="2741"/>
              <a:ext cx="110" cy="110"/>
              <a:chOff x="1154" y="3385"/>
              <a:chExt cx="136" cy="136"/>
            </a:xfrm>
          </p:grpSpPr>
          <p:sp>
            <p:nvSpPr>
              <p:cNvPr id="437297" name="Oval 201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298" name="Line 202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99" name="Line 203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70" name="Group 204"/>
            <p:cNvGrpSpPr>
              <a:grpSpLocks/>
            </p:cNvGrpSpPr>
            <p:nvPr/>
          </p:nvGrpSpPr>
          <p:grpSpPr bwMode="auto">
            <a:xfrm>
              <a:off x="2362" y="3155"/>
              <a:ext cx="110" cy="110"/>
              <a:chOff x="1154" y="3385"/>
              <a:chExt cx="136" cy="136"/>
            </a:xfrm>
          </p:grpSpPr>
          <p:sp>
            <p:nvSpPr>
              <p:cNvPr id="437294" name="Oval 205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295" name="Line 206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96" name="Line 207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7271" name="Group 208"/>
            <p:cNvGrpSpPr>
              <a:grpSpLocks/>
            </p:cNvGrpSpPr>
            <p:nvPr/>
          </p:nvGrpSpPr>
          <p:grpSpPr bwMode="auto">
            <a:xfrm>
              <a:off x="2360" y="3585"/>
              <a:ext cx="110" cy="110"/>
              <a:chOff x="1154" y="3385"/>
              <a:chExt cx="136" cy="136"/>
            </a:xfrm>
          </p:grpSpPr>
          <p:sp>
            <p:nvSpPr>
              <p:cNvPr id="437291" name="Oval 209"/>
              <p:cNvSpPr>
                <a:spLocks noChangeArrowheads="1"/>
              </p:cNvSpPr>
              <p:nvPr/>
            </p:nvSpPr>
            <p:spPr bwMode="auto">
              <a:xfrm>
                <a:off x="1154" y="3385"/>
                <a:ext cx="136" cy="136"/>
              </a:xfrm>
              <a:prstGeom prst="ellips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292" name="Line 210"/>
              <p:cNvSpPr>
                <a:spLocks noChangeShapeType="1"/>
              </p:cNvSpPr>
              <p:nvPr/>
            </p:nvSpPr>
            <p:spPr bwMode="auto">
              <a:xfrm rot="2700000">
                <a:off x="1176" y="3454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93" name="Line 211"/>
              <p:cNvSpPr>
                <a:spLocks noChangeShapeType="1"/>
              </p:cNvSpPr>
              <p:nvPr/>
            </p:nvSpPr>
            <p:spPr bwMode="auto">
              <a:xfrm rot="-2700000">
                <a:off x="1176" y="3452"/>
                <a:ext cx="91" cy="0"/>
              </a:xfrm>
              <a:prstGeom prst="line">
                <a:avLst/>
              </a:prstGeom>
              <a:noFill/>
              <a:ln w="28575" cap="sq">
                <a:solidFill>
                  <a:srgbClr val="B49DF5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7272" name="Rectangle 216"/>
            <p:cNvSpPr>
              <a:spLocks noChangeArrowheads="1"/>
            </p:cNvSpPr>
            <p:nvPr/>
          </p:nvSpPr>
          <p:spPr bwMode="auto">
            <a:xfrm>
              <a:off x="672" y="284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437273" name="Group 221"/>
            <p:cNvGrpSpPr>
              <a:grpSpLocks/>
            </p:cNvGrpSpPr>
            <p:nvPr/>
          </p:nvGrpSpPr>
          <p:grpSpPr bwMode="auto">
            <a:xfrm>
              <a:off x="1100" y="2662"/>
              <a:ext cx="2487" cy="743"/>
              <a:chOff x="2880" y="2662"/>
              <a:chExt cx="2487" cy="743"/>
            </a:xfrm>
          </p:grpSpPr>
          <p:sp>
            <p:nvSpPr>
              <p:cNvPr id="437274" name="Line 7"/>
              <p:cNvSpPr>
                <a:spLocks noChangeShapeType="1"/>
              </p:cNvSpPr>
              <p:nvPr/>
            </p:nvSpPr>
            <p:spPr bwMode="auto">
              <a:xfrm>
                <a:off x="3160" y="2787"/>
                <a:ext cx="1179" cy="0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75" name="Line 8"/>
              <p:cNvSpPr>
                <a:spLocks noChangeShapeType="1"/>
              </p:cNvSpPr>
              <p:nvPr/>
            </p:nvSpPr>
            <p:spPr bwMode="auto">
              <a:xfrm>
                <a:off x="2880" y="3249"/>
                <a:ext cx="1179" cy="0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76" name="Line 9"/>
              <p:cNvSpPr>
                <a:spLocks noChangeShapeType="1"/>
              </p:cNvSpPr>
              <p:nvPr/>
            </p:nvSpPr>
            <p:spPr bwMode="auto">
              <a:xfrm flipH="1">
                <a:off x="2882" y="2791"/>
                <a:ext cx="272" cy="454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77" name="Line 10"/>
              <p:cNvSpPr>
                <a:spLocks noChangeShapeType="1"/>
              </p:cNvSpPr>
              <p:nvPr/>
            </p:nvSpPr>
            <p:spPr bwMode="auto">
              <a:xfrm flipH="1">
                <a:off x="4257" y="2793"/>
                <a:ext cx="81" cy="136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78" name="Line 11"/>
              <p:cNvSpPr>
                <a:spLocks noChangeShapeType="1"/>
              </p:cNvSpPr>
              <p:nvPr/>
            </p:nvSpPr>
            <p:spPr bwMode="auto">
              <a:xfrm flipH="1">
                <a:off x="4065" y="3109"/>
                <a:ext cx="81" cy="136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79" name="Line 12"/>
              <p:cNvSpPr>
                <a:spLocks noChangeShapeType="1"/>
              </p:cNvSpPr>
              <p:nvPr/>
            </p:nvSpPr>
            <p:spPr bwMode="auto">
              <a:xfrm>
                <a:off x="4254" y="2935"/>
                <a:ext cx="317" cy="0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0" name="Line 13"/>
              <p:cNvSpPr>
                <a:spLocks noChangeShapeType="1"/>
              </p:cNvSpPr>
              <p:nvPr/>
            </p:nvSpPr>
            <p:spPr bwMode="auto">
              <a:xfrm>
                <a:off x="4150" y="3109"/>
                <a:ext cx="272" cy="0"/>
              </a:xfrm>
              <a:prstGeom prst="line">
                <a:avLst/>
              </a:prstGeom>
              <a:noFill/>
              <a:ln w="28575" cap="sq">
                <a:solidFill>
                  <a:srgbClr val="DEB400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1" name="Oval 14"/>
              <p:cNvSpPr>
                <a:spLocks noChangeArrowheads="1"/>
              </p:cNvSpPr>
              <p:nvPr/>
            </p:nvSpPr>
            <p:spPr bwMode="auto">
              <a:xfrm>
                <a:off x="4410" y="3069"/>
                <a:ext cx="46" cy="91"/>
              </a:xfrm>
              <a:prstGeom prst="ellipse">
                <a:avLst/>
              </a:prstGeom>
              <a:solidFill>
                <a:schemeClr val="bg1"/>
              </a:solidFill>
              <a:ln w="38100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282" name="Oval 15"/>
              <p:cNvSpPr>
                <a:spLocks noChangeArrowheads="1"/>
              </p:cNvSpPr>
              <p:nvPr/>
            </p:nvSpPr>
            <p:spPr bwMode="auto">
              <a:xfrm>
                <a:off x="4561" y="2895"/>
                <a:ext cx="46" cy="91"/>
              </a:xfrm>
              <a:prstGeom prst="ellipse">
                <a:avLst/>
              </a:prstGeom>
              <a:solidFill>
                <a:schemeClr val="bg1"/>
              </a:solidFill>
              <a:ln w="38100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37283" name="Arc 16"/>
              <p:cNvSpPr>
                <a:spLocks/>
              </p:cNvSpPr>
              <p:nvPr/>
            </p:nvSpPr>
            <p:spPr bwMode="auto">
              <a:xfrm flipV="1">
                <a:off x="4309" y="2840"/>
                <a:ext cx="85" cy="362"/>
              </a:xfrm>
              <a:custGeom>
                <a:avLst/>
                <a:gdLst>
                  <a:gd name="T0" fmla="*/ 0 w 36565"/>
                  <a:gd name="T1" fmla="*/ 0 h 43200"/>
                  <a:gd name="T2" fmla="*/ 0 w 36565"/>
                  <a:gd name="T3" fmla="*/ 0 h 43200"/>
                  <a:gd name="T4" fmla="*/ 0 w 3656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565" h="43200" fill="none" extrusionOk="0">
                    <a:moveTo>
                      <a:pt x="36564" y="37175"/>
                    </a:moveTo>
                    <a:cubicBezTo>
                      <a:pt x="32541" y="41041"/>
                      <a:pt x="27179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4699" y="0"/>
                      <a:pt x="27763" y="667"/>
                      <a:pt x="30581" y="1956"/>
                    </a:cubicBezTo>
                  </a:path>
                  <a:path w="36565" h="43200" stroke="0" extrusionOk="0">
                    <a:moveTo>
                      <a:pt x="36564" y="37175"/>
                    </a:moveTo>
                    <a:cubicBezTo>
                      <a:pt x="32541" y="41041"/>
                      <a:pt x="27179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4699" y="0"/>
                      <a:pt x="27763" y="667"/>
                      <a:pt x="30581" y="1956"/>
                    </a:cubicBezTo>
                    <a:lnTo>
                      <a:pt x="21600" y="21600"/>
                    </a:lnTo>
                    <a:lnTo>
                      <a:pt x="36564" y="3717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accent1"/>
                </a:solidFill>
                <a:round/>
                <a:headEnd type="triangle" w="sm" len="sm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4" name="Line 20"/>
              <p:cNvSpPr>
                <a:spLocks noChangeShapeType="1"/>
              </p:cNvSpPr>
              <p:nvPr/>
            </p:nvSpPr>
            <p:spPr bwMode="auto">
              <a:xfrm>
                <a:off x="5297" y="3175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5" name="Line 21"/>
              <p:cNvSpPr>
                <a:spLocks noChangeShapeType="1"/>
              </p:cNvSpPr>
              <p:nvPr/>
            </p:nvSpPr>
            <p:spPr bwMode="auto">
              <a:xfrm>
                <a:off x="5294" y="2664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6" name="Line 22"/>
              <p:cNvSpPr>
                <a:spLocks noChangeShapeType="1"/>
              </p:cNvSpPr>
              <p:nvPr/>
            </p:nvSpPr>
            <p:spPr bwMode="auto">
              <a:xfrm flipH="1">
                <a:off x="4591" y="2662"/>
                <a:ext cx="703" cy="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7" name="Line 23"/>
              <p:cNvSpPr>
                <a:spLocks noChangeShapeType="1"/>
              </p:cNvSpPr>
              <p:nvPr/>
            </p:nvSpPr>
            <p:spPr bwMode="auto">
              <a:xfrm>
                <a:off x="4587" y="2662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8" name="Line 24"/>
              <p:cNvSpPr>
                <a:spLocks noChangeShapeType="1"/>
              </p:cNvSpPr>
              <p:nvPr/>
            </p:nvSpPr>
            <p:spPr bwMode="auto">
              <a:xfrm flipH="1">
                <a:off x="4435" y="3404"/>
                <a:ext cx="862" cy="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89" name="Line 25"/>
              <p:cNvSpPr>
                <a:spLocks noChangeShapeType="1"/>
              </p:cNvSpPr>
              <p:nvPr/>
            </p:nvSpPr>
            <p:spPr bwMode="auto">
              <a:xfrm flipV="1">
                <a:off x="4435" y="3165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7290" name="Freeform 220"/>
              <p:cNvSpPr>
                <a:spLocks/>
              </p:cNvSpPr>
              <p:nvPr/>
            </p:nvSpPr>
            <p:spPr bwMode="auto">
              <a:xfrm rot="5400000">
                <a:off x="5117" y="2968"/>
                <a:ext cx="363" cy="136"/>
              </a:xfrm>
              <a:custGeom>
                <a:avLst/>
                <a:gdLst>
                  <a:gd name="T0" fmla="*/ 0 w 1524"/>
                  <a:gd name="T1" fmla="*/ 8 h 408"/>
                  <a:gd name="T2" fmla="*/ 5 w 1524"/>
                  <a:gd name="T3" fmla="*/ 8 h 408"/>
                  <a:gd name="T4" fmla="*/ 6 w 1524"/>
                  <a:gd name="T5" fmla="*/ 0 h 408"/>
                  <a:gd name="T6" fmla="*/ 7 w 1524"/>
                  <a:gd name="T7" fmla="*/ 15 h 408"/>
                  <a:gd name="T8" fmla="*/ 10 w 1524"/>
                  <a:gd name="T9" fmla="*/ 0 h 408"/>
                  <a:gd name="T10" fmla="*/ 11 w 1524"/>
                  <a:gd name="T11" fmla="*/ 15 h 408"/>
                  <a:gd name="T12" fmla="*/ 13 w 1524"/>
                  <a:gd name="T13" fmla="*/ 0 h 408"/>
                  <a:gd name="T14" fmla="*/ 15 w 1524"/>
                  <a:gd name="T15" fmla="*/ 15 h 408"/>
                  <a:gd name="T16" fmla="*/ 16 w 1524"/>
                  <a:gd name="T17" fmla="*/ 8 h 408"/>
                  <a:gd name="T18" fmla="*/ 20 w 1524"/>
                  <a:gd name="T19" fmla="*/ 8 h 40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24" h="408">
                    <a:moveTo>
                      <a:pt x="0" y="222"/>
                    </a:moveTo>
                    <a:lnTo>
                      <a:pt x="336" y="222"/>
                    </a:lnTo>
                    <a:lnTo>
                      <a:pt x="436" y="0"/>
                    </a:lnTo>
                    <a:lnTo>
                      <a:pt x="523" y="408"/>
                    </a:lnTo>
                    <a:lnTo>
                      <a:pt x="700" y="0"/>
                    </a:lnTo>
                    <a:lnTo>
                      <a:pt x="816" y="408"/>
                    </a:lnTo>
                    <a:lnTo>
                      <a:pt x="992" y="0"/>
                    </a:lnTo>
                    <a:lnTo>
                      <a:pt x="1109" y="408"/>
                    </a:lnTo>
                    <a:lnTo>
                      <a:pt x="1200" y="222"/>
                    </a:lnTo>
                    <a:lnTo>
                      <a:pt x="1524" y="221"/>
                    </a:lnTo>
                  </a:path>
                </a:pathLst>
              </a:custGeom>
              <a:noFill/>
              <a:ln w="28575" cap="sq" cmpd="sng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150175" name="Object 223"/>
          <p:cNvGraphicFramePr>
            <a:graphicFrameLocks noChangeAspect="1"/>
          </p:cNvGraphicFramePr>
          <p:nvPr>
            <p:ph sz="half" idx="2"/>
          </p:nvPr>
        </p:nvGraphicFramePr>
        <p:xfrm>
          <a:off x="2120900" y="3040064"/>
          <a:ext cx="38100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294838" imgH="177723" progId="Equation.3">
                  <p:embed/>
                </p:oleObj>
              </mc:Choice>
              <mc:Fallback>
                <p:oleObj name="Equation" r:id="rId3" imgW="129483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3040064"/>
                        <a:ext cx="38100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0408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4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4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84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0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0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0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84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0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0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0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54" grpId="0"/>
      <p:bldP spid="11499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5 </a:t>
            </a:r>
            <a:endParaRPr lang="en-US" altLang="en-US" smtClean="0"/>
          </a:p>
        </p:txBody>
      </p:sp>
      <p:graphicFrame>
        <p:nvGraphicFramePr>
          <p:cNvPr id="1151084" name="Object 108"/>
          <p:cNvGraphicFramePr>
            <a:graphicFrameLocks noChangeAspect="1"/>
          </p:cNvGraphicFramePr>
          <p:nvPr>
            <p:ph sz="half" idx="1"/>
          </p:nvPr>
        </p:nvGraphicFramePr>
        <p:xfrm>
          <a:off x="2552701" y="2311400"/>
          <a:ext cx="287972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016000" imgH="419100" progId="Equation.3">
                  <p:embed/>
                </p:oleObj>
              </mc:Choice>
              <mc:Fallback>
                <p:oleObj name="Equation" r:id="rId3" imgW="1016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1" y="2311400"/>
                        <a:ext cx="2879725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1086" name="Object 110"/>
          <p:cNvGraphicFramePr>
            <a:graphicFrameLocks noChangeAspect="1"/>
          </p:cNvGraphicFramePr>
          <p:nvPr>
            <p:ph sz="half" idx="2"/>
          </p:nvPr>
        </p:nvGraphicFramePr>
        <p:xfrm>
          <a:off x="2555876" y="4064001"/>
          <a:ext cx="34401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1205977" imgH="393529" progId="Equation.3">
                  <p:embed/>
                </p:oleObj>
              </mc:Choice>
              <mc:Fallback>
                <p:oleObj name="Equation" r:id="rId5" imgW="120597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6" y="4064001"/>
                        <a:ext cx="34401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1088" name="Object 112"/>
          <p:cNvGraphicFramePr>
            <a:graphicFrameLocks noChangeAspect="1"/>
          </p:cNvGraphicFramePr>
          <p:nvPr/>
        </p:nvGraphicFramePr>
        <p:xfrm>
          <a:off x="5997576" y="4338638"/>
          <a:ext cx="34829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180588" imgH="177723" progId="Equation.3">
                  <p:embed/>
                </p:oleObj>
              </mc:Choice>
              <mc:Fallback>
                <p:oleObj name="Equation" r:id="rId7" imgW="118058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6" y="4338638"/>
                        <a:ext cx="34829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0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0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1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1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1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1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1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1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151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09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85975" y="381000"/>
            <a:ext cx="8001000" cy="838200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معادلات ماكسول </a:t>
            </a:r>
            <a:endParaRPr lang="en-US" altLang="en-US" smtClean="0"/>
          </a:p>
        </p:txBody>
      </p:sp>
      <p:graphicFrame>
        <p:nvGraphicFramePr>
          <p:cNvPr id="11243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279650" y="2405063"/>
          <a:ext cx="2736850" cy="152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74364" imgH="431613" progId="Equation.3">
                  <p:embed/>
                </p:oleObj>
              </mc:Choice>
              <mc:Fallback>
                <p:oleObj name="Equation" r:id="rId3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405063"/>
                        <a:ext cx="2736850" cy="152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435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79650" y="4941889"/>
          <a:ext cx="328453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90170" imgH="393529" progId="Equation.3">
                  <p:embed/>
                </p:oleObj>
              </mc:Choice>
              <mc:Fallback>
                <p:oleObj name="Equation" r:id="rId5" imgW="99017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941889"/>
                        <a:ext cx="3284538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4360" name="Rectangle 8"/>
          <p:cNvSpPr>
            <a:spLocks noChangeArrowheads="1"/>
          </p:cNvSpPr>
          <p:nvPr/>
        </p:nvSpPr>
        <p:spPr bwMode="auto">
          <a:xfrm>
            <a:off x="3980150" y="1700213"/>
            <a:ext cx="6175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1) قانون گاوس در الكتريسيته ( رابطۀ بار و ماده ) </a:t>
            </a:r>
          </a:p>
        </p:txBody>
      </p:sp>
      <p:sp>
        <p:nvSpPr>
          <p:cNvPr id="1124361" name="Rectangle 9"/>
          <p:cNvSpPr>
            <a:spLocks noChangeArrowheads="1"/>
          </p:cNvSpPr>
          <p:nvPr/>
        </p:nvSpPr>
        <p:spPr bwMode="auto">
          <a:xfrm>
            <a:off x="2760528" y="4148138"/>
            <a:ext cx="73677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2) قانون القاي فاراده ( اثر الكتريكي ميدان مغناطيسي متغير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490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24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2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2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24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24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24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4" grpId="0"/>
      <p:bldP spid="1124360" grpId="0"/>
      <p:bldP spid="112436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263" y="12684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6 </a:t>
            </a:r>
            <a:endParaRPr lang="en-US" altLang="en-US" smtClean="0"/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2663826"/>
            <a:ext cx="7847013" cy="16287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تمرين 5 ، حلقه‌اي طرح كنيد كه وقتي با بسامد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60</a:t>
            </a:r>
            <a:r>
              <a:rPr lang="fa-IR" altLang="en-US" smtClean="0"/>
              <a:t> دور بر ثانيه در ميدان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0/5</a:t>
            </a:r>
            <a:r>
              <a:rPr lang="en-US" altLang="en-US" smtClean="0">
                <a:solidFill>
                  <a:srgbClr val="000000"/>
                </a:solidFill>
              </a:rPr>
              <a:t> T</a:t>
            </a:r>
            <a:r>
              <a:rPr lang="fa-IR" altLang="en-US" smtClean="0"/>
              <a:t> مي‌چرخد ، نيروي محركۀ حداكثر برابر </a:t>
            </a:r>
            <a:r>
              <a:rPr lang="el-GR" altLang="en-US" sz="320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sz="3200" baseline="-250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=150</a:t>
            </a:r>
            <a:r>
              <a:rPr lang="el-GR" altLang="en-US" sz="3200">
                <a:solidFill>
                  <a:srgbClr val="000000"/>
                </a:solidFill>
                <a:cs typeface="Times New Roman" panose="02020603050405020304" pitchFamily="18" charset="0"/>
              </a:rPr>
              <a:t>ν</a:t>
            </a:r>
            <a:r>
              <a:rPr lang="fa-IR" altLang="en-US" smtClean="0"/>
              <a:t> توليد كند 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3417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5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5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5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/>
      <p:bldP spid="11520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536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6 </a:t>
            </a:r>
            <a:endParaRPr lang="en-US" altLang="en-US" smtClean="0"/>
          </a:p>
        </p:txBody>
      </p:sp>
      <p:graphicFrame>
        <p:nvGraphicFramePr>
          <p:cNvPr id="11530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66988" y="2176463"/>
          <a:ext cx="40687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294838" imgH="177723" progId="Equation.3">
                  <p:embed/>
                </p:oleObj>
              </mc:Choice>
              <mc:Fallback>
                <p:oleObj name="Equation" r:id="rId3" imgW="129483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2176463"/>
                        <a:ext cx="4068762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03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568576" y="3387725"/>
          <a:ext cx="26590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850531" imgH="215806" progId="Equation.3">
                  <p:embed/>
                </p:oleObj>
              </mc:Choice>
              <mc:Fallback>
                <p:oleObj name="Equation" r:id="rId5" imgW="85053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6" y="3387725"/>
                        <a:ext cx="265906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032" name="Object 8"/>
          <p:cNvGraphicFramePr>
            <a:graphicFrameLocks noChangeAspect="1"/>
          </p:cNvGraphicFramePr>
          <p:nvPr/>
        </p:nvGraphicFramePr>
        <p:xfrm>
          <a:off x="2566989" y="4656139"/>
          <a:ext cx="2644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875920" imgH="215806" progId="Equation.3">
                  <p:embed/>
                </p:oleObj>
              </mc:Choice>
              <mc:Fallback>
                <p:oleObj name="Equation" r:id="rId7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4656139"/>
                        <a:ext cx="26447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3033" name="Rectangle 9"/>
          <p:cNvSpPr>
            <a:spLocks noChangeArrowheads="1"/>
          </p:cNvSpPr>
          <p:nvPr/>
        </p:nvSpPr>
        <p:spPr bwMode="auto">
          <a:xfrm>
            <a:off x="8472488" y="2190750"/>
            <a:ext cx="10631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داريم : </a:t>
            </a:r>
            <a:endParaRPr lang="en-US" altLang="en-US"/>
          </a:p>
        </p:txBody>
      </p:sp>
      <p:graphicFrame>
        <p:nvGraphicFramePr>
          <p:cNvPr id="1153034" name="Object 10"/>
          <p:cNvGraphicFramePr>
            <a:graphicFrameLocks noChangeAspect="1"/>
          </p:cNvGraphicFramePr>
          <p:nvPr/>
        </p:nvGraphicFramePr>
        <p:xfrm>
          <a:off x="5140325" y="4394201"/>
          <a:ext cx="214788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710891" imgH="393529" progId="Equation.3">
                  <p:embed/>
                </p:oleObj>
              </mc:Choice>
              <mc:Fallback>
                <p:oleObj name="Equation" r:id="rId9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4394201"/>
                        <a:ext cx="2147888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819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3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530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53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53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3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53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3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3026" grpId="0"/>
      <p:bldP spid="11530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550" y="58896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تمرين 7 </a:t>
            </a:r>
            <a:endParaRPr lang="en-US" altLang="en-US" smtClean="0"/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3925" y="1295401"/>
            <a:ext cx="7848600" cy="14128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ميلۀ مسي به طول </a:t>
            </a:r>
            <a:r>
              <a:rPr lang="en-US" altLang="en-US" smtClean="0">
                <a:solidFill>
                  <a:srgbClr val="000000"/>
                </a:solidFill>
              </a:rPr>
              <a:t>L</a:t>
            </a:r>
            <a:r>
              <a:rPr lang="fa-IR" altLang="en-US" smtClean="0"/>
              <a:t> در ميدان مغناطيسي يكنواخت </a:t>
            </a: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با سرعت زاويه‌اي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 smtClean="0"/>
              <a:t> دوران مي‌كند ، نيروي محركۀ دو سر سيم از چه رابطه‌اي به دست مي آيد؟ </a:t>
            </a:r>
            <a:endParaRPr lang="en-US" altLang="en-US" smtClean="0"/>
          </a:p>
        </p:txBody>
      </p:sp>
      <p:grpSp>
        <p:nvGrpSpPr>
          <p:cNvPr id="1154175" name="Group 127"/>
          <p:cNvGrpSpPr>
            <a:grpSpLocks/>
          </p:cNvGrpSpPr>
          <p:nvPr/>
        </p:nvGrpSpPr>
        <p:grpSpPr bwMode="auto">
          <a:xfrm>
            <a:off x="4108450" y="2420938"/>
            <a:ext cx="4103688" cy="3860800"/>
            <a:chOff x="552" y="1570"/>
            <a:chExt cx="2585" cy="2432"/>
          </a:xfrm>
        </p:grpSpPr>
        <p:sp>
          <p:nvSpPr>
            <p:cNvPr id="441349" name="Line 126"/>
            <p:cNvSpPr>
              <a:spLocks noChangeShapeType="1"/>
            </p:cNvSpPr>
            <p:nvPr/>
          </p:nvSpPr>
          <p:spPr bwMode="auto">
            <a:xfrm flipV="1">
              <a:off x="1837" y="1842"/>
              <a:ext cx="771" cy="908"/>
            </a:xfrm>
            <a:prstGeom prst="line">
              <a:avLst/>
            </a:prstGeom>
            <a:noFill/>
            <a:ln w="6350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Arc 121"/>
            <p:cNvSpPr>
              <a:spLocks/>
            </p:cNvSpPr>
            <p:nvPr/>
          </p:nvSpPr>
          <p:spPr bwMode="auto">
            <a:xfrm>
              <a:off x="1927" y="2651"/>
              <a:ext cx="91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sq" cmpd="dbl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351" name="Group 5"/>
            <p:cNvGrpSpPr>
              <a:grpSpLocks/>
            </p:cNvGrpSpPr>
            <p:nvPr/>
          </p:nvGrpSpPr>
          <p:grpSpPr bwMode="auto">
            <a:xfrm>
              <a:off x="793" y="1912"/>
              <a:ext cx="2041" cy="1790"/>
              <a:chOff x="1474" y="1525"/>
              <a:chExt cx="2222" cy="1950"/>
            </a:xfrm>
          </p:grpSpPr>
          <p:grpSp>
            <p:nvGrpSpPr>
              <p:cNvPr id="441364" name="Group 6"/>
              <p:cNvGrpSpPr>
                <a:grpSpLocks/>
              </p:cNvGrpSpPr>
              <p:nvPr/>
            </p:nvGrpSpPr>
            <p:grpSpPr bwMode="auto">
              <a:xfrm>
                <a:off x="1474" y="1529"/>
                <a:ext cx="120" cy="119"/>
                <a:chOff x="1154" y="3385"/>
                <a:chExt cx="136" cy="136"/>
              </a:xfrm>
            </p:grpSpPr>
            <p:sp>
              <p:nvSpPr>
                <p:cNvPr id="441461" name="Oval 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62" name="Line 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63" name="Line 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65" name="Group 10"/>
              <p:cNvGrpSpPr>
                <a:grpSpLocks/>
              </p:cNvGrpSpPr>
              <p:nvPr/>
            </p:nvGrpSpPr>
            <p:grpSpPr bwMode="auto">
              <a:xfrm>
                <a:off x="1975" y="1529"/>
                <a:ext cx="120" cy="119"/>
                <a:chOff x="1154" y="3385"/>
                <a:chExt cx="136" cy="136"/>
              </a:xfrm>
            </p:grpSpPr>
            <p:sp>
              <p:nvSpPr>
                <p:cNvPr id="441458" name="Oval 1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59" name="Line 1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60" name="Line 1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66" name="Group 14"/>
              <p:cNvGrpSpPr>
                <a:grpSpLocks/>
              </p:cNvGrpSpPr>
              <p:nvPr/>
            </p:nvGrpSpPr>
            <p:grpSpPr bwMode="auto">
              <a:xfrm>
                <a:off x="3032" y="1525"/>
                <a:ext cx="120" cy="120"/>
                <a:chOff x="1154" y="3385"/>
                <a:chExt cx="136" cy="136"/>
              </a:xfrm>
            </p:grpSpPr>
            <p:sp>
              <p:nvSpPr>
                <p:cNvPr id="441455" name="Oval 1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56" name="Line 1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57" name="Line 1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67" name="Group 18"/>
              <p:cNvGrpSpPr>
                <a:grpSpLocks/>
              </p:cNvGrpSpPr>
              <p:nvPr/>
            </p:nvGrpSpPr>
            <p:grpSpPr bwMode="auto">
              <a:xfrm>
                <a:off x="1474" y="1966"/>
                <a:ext cx="120" cy="120"/>
                <a:chOff x="1154" y="3385"/>
                <a:chExt cx="136" cy="136"/>
              </a:xfrm>
            </p:grpSpPr>
            <p:sp>
              <p:nvSpPr>
                <p:cNvPr id="441452" name="Oval 1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53" name="Line 2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54" name="Line 2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68" name="Group 22"/>
              <p:cNvGrpSpPr>
                <a:grpSpLocks/>
              </p:cNvGrpSpPr>
              <p:nvPr/>
            </p:nvGrpSpPr>
            <p:grpSpPr bwMode="auto">
              <a:xfrm>
                <a:off x="1474" y="2422"/>
                <a:ext cx="120" cy="119"/>
                <a:chOff x="1154" y="3385"/>
                <a:chExt cx="136" cy="136"/>
              </a:xfrm>
            </p:grpSpPr>
            <p:sp>
              <p:nvSpPr>
                <p:cNvPr id="441449" name="Oval 2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50" name="Line 2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51" name="Line 2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69" name="Group 26"/>
              <p:cNvGrpSpPr>
                <a:grpSpLocks/>
              </p:cNvGrpSpPr>
              <p:nvPr/>
            </p:nvGrpSpPr>
            <p:grpSpPr bwMode="auto">
              <a:xfrm>
                <a:off x="1474" y="2889"/>
                <a:ext cx="120" cy="120"/>
                <a:chOff x="1154" y="3385"/>
                <a:chExt cx="136" cy="136"/>
              </a:xfrm>
            </p:grpSpPr>
            <p:sp>
              <p:nvSpPr>
                <p:cNvPr id="441446" name="Oval 2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47" name="Line 2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48" name="Line 2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0" name="Group 30"/>
              <p:cNvGrpSpPr>
                <a:grpSpLocks/>
              </p:cNvGrpSpPr>
              <p:nvPr/>
            </p:nvGrpSpPr>
            <p:grpSpPr bwMode="auto">
              <a:xfrm>
                <a:off x="3030" y="1969"/>
                <a:ext cx="120" cy="120"/>
                <a:chOff x="1154" y="3385"/>
                <a:chExt cx="136" cy="136"/>
              </a:xfrm>
            </p:grpSpPr>
            <p:sp>
              <p:nvSpPr>
                <p:cNvPr id="441443" name="Oval 3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44" name="Line 3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45" name="Line 3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1" name="Group 34"/>
              <p:cNvGrpSpPr>
                <a:grpSpLocks/>
              </p:cNvGrpSpPr>
              <p:nvPr/>
            </p:nvGrpSpPr>
            <p:grpSpPr bwMode="auto">
              <a:xfrm>
                <a:off x="3032" y="2420"/>
                <a:ext cx="120" cy="120"/>
                <a:chOff x="1154" y="3385"/>
                <a:chExt cx="136" cy="136"/>
              </a:xfrm>
            </p:grpSpPr>
            <p:sp>
              <p:nvSpPr>
                <p:cNvPr id="441440" name="Oval 3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41" name="Line 3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42" name="Line 3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2" name="Group 38"/>
              <p:cNvGrpSpPr>
                <a:grpSpLocks/>
              </p:cNvGrpSpPr>
              <p:nvPr/>
            </p:nvGrpSpPr>
            <p:grpSpPr bwMode="auto">
              <a:xfrm>
                <a:off x="1975" y="1966"/>
                <a:ext cx="120" cy="120"/>
                <a:chOff x="1154" y="3385"/>
                <a:chExt cx="136" cy="136"/>
              </a:xfrm>
            </p:grpSpPr>
            <p:sp>
              <p:nvSpPr>
                <p:cNvPr id="441437" name="Oval 3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38" name="Line 4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39" name="Line 4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3" name="Group 42"/>
              <p:cNvGrpSpPr>
                <a:grpSpLocks/>
              </p:cNvGrpSpPr>
              <p:nvPr/>
            </p:nvGrpSpPr>
            <p:grpSpPr bwMode="auto">
              <a:xfrm>
                <a:off x="1971" y="2420"/>
                <a:ext cx="120" cy="120"/>
                <a:chOff x="1154" y="3385"/>
                <a:chExt cx="136" cy="136"/>
              </a:xfrm>
            </p:grpSpPr>
            <p:sp>
              <p:nvSpPr>
                <p:cNvPr id="441434" name="Oval 4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35" name="Line 4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36" name="Line 4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4" name="Group 46"/>
              <p:cNvGrpSpPr>
                <a:grpSpLocks/>
              </p:cNvGrpSpPr>
              <p:nvPr/>
            </p:nvGrpSpPr>
            <p:grpSpPr bwMode="auto">
              <a:xfrm>
                <a:off x="1968" y="2885"/>
                <a:ext cx="120" cy="120"/>
                <a:chOff x="1154" y="3385"/>
                <a:chExt cx="136" cy="136"/>
              </a:xfrm>
            </p:grpSpPr>
            <p:sp>
              <p:nvSpPr>
                <p:cNvPr id="441431" name="Oval 4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32" name="Line 4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33" name="Line 4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5" name="Group 50"/>
              <p:cNvGrpSpPr>
                <a:grpSpLocks/>
              </p:cNvGrpSpPr>
              <p:nvPr/>
            </p:nvGrpSpPr>
            <p:grpSpPr bwMode="auto">
              <a:xfrm>
                <a:off x="3030" y="2889"/>
                <a:ext cx="120" cy="120"/>
                <a:chOff x="1154" y="3385"/>
                <a:chExt cx="136" cy="136"/>
              </a:xfrm>
            </p:grpSpPr>
            <p:sp>
              <p:nvSpPr>
                <p:cNvPr id="441428" name="Oval 5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29" name="Line 5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30" name="Line 5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6" name="Group 54"/>
              <p:cNvGrpSpPr>
                <a:grpSpLocks/>
              </p:cNvGrpSpPr>
              <p:nvPr/>
            </p:nvGrpSpPr>
            <p:grpSpPr bwMode="auto">
              <a:xfrm>
                <a:off x="2513" y="1525"/>
                <a:ext cx="120" cy="120"/>
                <a:chOff x="1154" y="3385"/>
                <a:chExt cx="136" cy="136"/>
              </a:xfrm>
            </p:grpSpPr>
            <p:sp>
              <p:nvSpPr>
                <p:cNvPr id="441425" name="Oval 5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26" name="Line 5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27" name="Line 5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7" name="Group 58"/>
              <p:cNvGrpSpPr>
                <a:grpSpLocks/>
              </p:cNvGrpSpPr>
              <p:nvPr/>
            </p:nvGrpSpPr>
            <p:grpSpPr bwMode="auto">
              <a:xfrm>
                <a:off x="2512" y="1969"/>
                <a:ext cx="119" cy="120"/>
                <a:chOff x="1154" y="3385"/>
                <a:chExt cx="136" cy="136"/>
              </a:xfrm>
            </p:grpSpPr>
            <p:sp>
              <p:nvSpPr>
                <p:cNvPr id="441422" name="Oval 5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23" name="Line 6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24" name="Line 6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8" name="Group 62"/>
              <p:cNvGrpSpPr>
                <a:grpSpLocks/>
              </p:cNvGrpSpPr>
              <p:nvPr/>
            </p:nvGrpSpPr>
            <p:grpSpPr bwMode="auto">
              <a:xfrm>
                <a:off x="2513" y="2420"/>
                <a:ext cx="120" cy="120"/>
                <a:chOff x="1154" y="3385"/>
                <a:chExt cx="136" cy="136"/>
              </a:xfrm>
            </p:grpSpPr>
            <p:sp>
              <p:nvSpPr>
                <p:cNvPr id="441419" name="Oval 6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20" name="Line 6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21" name="Line 6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79" name="Group 66"/>
              <p:cNvGrpSpPr>
                <a:grpSpLocks/>
              </p:cNvGrpSpPr>
              <p:nvPr/>
            </p:nvGrpSpPr>
            <p:grpSpPr bwMode="auto">
              <a:xfrm>
                <a:off x="2505" y="2886"/>
                <a:ext cx="119" cy="119"/>
                <a:chOff x="1154" y="3385"/>
                <a:chExt cx="136" cy="136"/>
              </a:xfrm>
            </p:grpSpPr>
            <p:sp>
              <p:nvSpPr>
                <p:cNvPr id="441416" name="Oval 6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17" name="Line 6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18" name="Line 6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0" name="Group 70"/>
              <p:cNvGrpSpPr>
                <a:grpSpLocks/>
              </p:cNvGrpSpPr>
              <p:nvPr/>
            </p:nvGrpSpPr>
            <p:grpSpPr bwMode="auto">
              <a:xfrm>
                <a:off x="3576" y="1525"/>
                <a:ext cx="120" cy="120"/>
                <a:chOff x="1154" y="3385"/>
                <a:chExt cx="136" cy="136"/>
              </a:xfrm>
            </p:grpSpPr>
            <p:sp>
              <p:nvSpPr>
                <p:cNvPr id="441413" name="Oval 7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14" name="Line 7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15" name="Line 7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1" name="Group 74"/>
              <p:cNvGrpSpPr>
                <a:grpSpLocks/>
              </p:cNvGrpSpPr>
              <p:nvPr/>
            </p:nvGrpSpPr>
            <p:grpSpPr bwMode="auto">
              <a:xfrm>
                <a:off x="3574" y="1969"/>
                <a:ext cx="120" cy="120"/>
                <a:chOff x="1154" y="3385"/>
                <a:chExt cx="136" cy="136"/>
              </a:xfrm>
            </p:grpSpPr>
            <p:sp>
              <p:nvSpPr>
                <p:cNvPr id="441410" name="Oval 7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11" name="Line 7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12" name="Line 7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2" name="Group 78"/>
              <p:cNvGrpSpPr>
                <a:grpSpLocks/>
              </p:cNvGrpSpPr>
              <p:nvPr/>
            </p:nvGrpSpPr>
            <p:grpSpPr bwMode="auto">
              <a:xfrm>
                <a:off x="3576" y="2420"/>
                <a:ext cx="120" cy="120"/>
                <a:chOff x="1154" y="3385"/>
                <a:chExt cx="136" cy="136"/>
              </a:xfrm>
            </p:grpSpPr>
            <p:sp>
              <p:nvSpPr>
                <p:cNvPr id="441407" name="Oval 7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08" name="Line 8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09" name="Line 8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3" name="Group 82"/>
              <p:cNvGrpSpPr>
                <a:grpSpLocks/>
              </p:cNvGrpSpPr>
              <p:nvPr/>
            </p:nvGrpSpPr>
            <p:grpSpPr bwMode="auto">
              <a:xfrm>
                <a:off x="3574" y="2889"/>
                <a:ext cx="120" cy="120"/>
                <a:chOff x="1154" y="3385"/>
                <a:chExt cx="136" cy="136"/>
              </a:xfrm>
            </p:grpSpPr>
            <p:sp>
              <p:nvSpPr>
                <p:cNvPr id="441404" name="Oval 8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05" name="Line 8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06" name="Line 8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4" name="Group 86"/>
              <p:cNvGrpSpPr>
                <a:grpSpLocks/>
              </p:cNvGrpSpPr>
              <p:nvPr/>
            </p:nvGrpSpPr>
            <p:grpSpPr bwMode="auto">
              <a:xfrm>
                <a:off x="1474" y="3355"/>
                <a:ext cx="120" cy="120"/>
                <a:chOff x="1154" y="3385"/>
                <a:chExt cx="136" cy="136"/>
              </a:xfrm>
            </p:grpSpPr>
            <p:sp>
              <p:nvSpPr>
                <p:cNvPr id="441401" name="Oval 87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402" name="Line 88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03" name="Line 89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5" name="Group 90"/>
              <p:cNvGrpSpPr>
                <a:grpSpLocks/>
              </p:cNvGrpSpPr>
              <p:nvPr/>
            </p:nvGrpSpPr>
            <p:grpSpPr bwMode="auto">
              <a:xfrm>
                <a:off x="1968" y="3351"/>
                <a:ext cx="120" cy="120"/>
                <a:chOff x="1154" y="3385"/>
                <a:chExt cx="136" cy="136"/>
              </a:xfrm>
            </p:grpSpPr>
            <p:sp>
              <p:nvSpPr>
                <p:cNvPr id="441398" name="Oval 91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399" name="Line 92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400" name="Line 93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6" name="Group 94"/>
              <p:cNvGrpSpPr>
                <a:grpSpLocks/>
              </p:cNvGrpSpPr>
              <p:nvPr/>
            </p:nvGrpSpPr>
            <p:grpSpPr bwMode="auto">
              <a:xfrm>
                <a:off x="3030" y="3355"/>
                <a:ext cx="120" cy="120"/>
                <a:chOff x="1154" y="3385"/>
                <a:chExt cx="136" cy="136"/>
              </a:xfrm>
            </p:grpSpPr>
            <p:sp>
              <p:nvSpPr>
                <p:cNvPr id="441395" name="Oval 95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396" name="Line 96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97" name="Line 97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7" name="Group 98"/>
              <p:cNvGrpSpPr>
                <a:grpSpLocks/>
              </p:cNvGrpSpPr>
              <p:nvPr/>
            </p:nvGrpSpPr>
            <p:grpSpPr bwMode="auto">
              <a:xfrm>
                <a:off x="2505" y="3352"/>
                <a:ext cx="119" cy="119"/>
                <a:chOff x="1154" y="3385"/>
                <a:chExt cx="136" cy="136"/>
              </a:xfrm>
            </p:grpSpPr>
            <p:sp>
              <p:nvSpPr>
                <p:cNvPr id="441392" name="Oval 99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393" name="Line 100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94" name="Line 101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1388" name="Group 102"/>
              <p:cNvGrpSpPr>
                <a:grpSpLocks/>
              </p:cNvGrpSpPr>
              <p:nvPr/>
            </p:nvGrpSpPr>
            <p:grpSpPr bwMode="auto">
              <a:xfrm>
                <a:off x="3574" y="3355"/>
                <a:ext cx="120" cy="120"/>
                <a:chOff x="1154" y="3385"/>
                <a:chExt cx="136" cy="136"/>
              </a:xfrm>
            </p:grpSpPr>
            <p:sp>
              <p:nvSpPr>
                <p:cNvPr id="441389" name="Oval 103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41390" name="Line 104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1391" name="Line 105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1352" name="Rectangle 111"/>
            <p:cNvSpPr>
              <a:spLocks noChangeArrowheads="1"/>
            </p:cNvSpPr>
            <p:nvPr/>
          </p:nvSpPr>
          <p:spPr bwMode="auto">
            <a:xfrm>
              <a:off x="2426" y="1616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41353" name="Oval 112"/>
            <p:cNvSpPr>
              <a:spLocks noChangeArrowheads="1"/>
            </p:cNvSpPr>
            <p:nvPr/>
          </p:nvSpPr>
          <p:spPr bwMode="auto">
            <a:xfrm rot="5400000">
              <a:off x="1052" y="2048"/>
              <a:ext cx="1497" cy="1497"/>
            </a:xfrm>
            <a:prstGeom prst="ellips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grpSp>
          <p:nvGrpSpPr>
            <p:cNvPr id="441354" name="Group 115"/>
            <p:cNvGrpSpPr>
              <a:grpSpLocks/>
            </p:cNvGrpSpPr>
            <p:nvPr/>
          </p:nvGrpSpPr>
          <p:grpSpPr bwMode="auto">
            <a:xfrm>
              <a:off x="2864" y="3475"/>
              <a:ext cx="244" cy="288"/>
              <a:chOff x="2976" y="1180"/>
              <a:chExt cx="244" cy="288"/>
            </a:xfrm>
          </p:grpSpPr>
          <p:sp>
            <p:nvSpPr>
              <p:cNvPr id="441362" name="Rectangle 116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41363" name="Line 117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355" name="Line 118"/>
            <p:cNvSpPr>
              <a:spLocks noChangeShapeType="1"/>
            </p:cNvSpPr>
            <p:nvPr/>
          </p:nvSpPr>
          <p:spPr bwMode="auto">
            <a:xfrm>
              <a:off x="552" y="2798"/>
              <a:ext cx="2584" cy="0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none" w="lg" len="lg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Line 119"/>
            <p:cNvSpPr>
              <a:spLocks noChangeShapeType="1"/>
            </p:cNvSpPr>
            <p:nvPr/>
          </p:nvSpPr>
          <p:spPr bwMode="auto">
            <a:xfrm>
              <a:off x="1800" y="1570"/>
              <a:ext cx="0" cy="2432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Rectangle 120"/>
            <p:cNvSpPr>
              <a:spLocks noChangeArrowheads="1"/>
            </p:cNvSpPr>
            <p:nvPr/>
          </p:nvSpPr>
          <p:spPr bwMode="auto">
            <a:xfrm rot="-3000000">
              <a:off x="1663" y="2491"/>
              <a:ext cx="750" cy="46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41358" name="Rectangle 122"/>
            <p:cNvSpPr>
              <a:spLocks noChangeArrowheads="1"/>
            </p:cNvSpPr>
            <p:nvPr/>
          </p:nvSpPr>
          <p:spPr bwMode="auto">
            <a:xfrm>
              <a:off x="2925" y="25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41359" name="Rectangle 123"/>
            <p:cNvSpPr>
              <a:spLocks noChangeArrowheads="1"/>
            </p:cNvSpPr>
            <p:nvPr/>
          </p:nvSpPr>
          <p:spPr bwMode="auto">
            <a:xfrm>
              <a:off x="2018" y="2523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θ</a:t>
              </a:r>
            </a:p>
          </p:txBody>
        </p:sp>
        <p:sp>
          <p:nvSpPr>
            <p:cNvPr id="441360" name="Rectangle 124"/>
            <p:cNvSpPr>
              <a:spLocks noChangeArrowheads="1"/>
            </p:cNvSpPr>
            <p:nvPr/>
          </p:nvSpPr>
          <p:spPr bwMode="auto">
            <a:xfrm>
              <a:off x="1565" y="275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441361" name="Rectangle 125"/>
            <p:cNvSpPr>
              <a:spLocks noChangeArrowheads="1"/>
            </p:cNvSpPr>
            <p:nvPr/>
          </p:nvSpPr>
          <p:spPr bwMode="auto">
            <a:xfrm>
              <a:off x="1868" y="2243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261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4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5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5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54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2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4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4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4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40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7 </a:t>
            </a:r>
            <a:endParaRPr lang="en-US" altLang="en-US" smtClean="0"/>
          </a:p>
        </p:txBody>
      </p:sp>
      <p:graphicFrame>
        <p:nvGraphicFramePr>
          <p:cNvPr id="11550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38413" y="2852739"/>
          <a:ext cx="15668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532937" imgH="177646" progId="Equation.3">
                  <p:embed/>
                </p:oleObj>
              </mc:Choice>
              <mc:Fallback>
                <p:oleObj name="Equation" r:id="rId3" imgW="532937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852739"/>
                        <a:ext cx="15668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507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538414" y="3860801"/>
          <a:ext cx="237648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863225" imgH="545863" progId="Equation.3">
                  <p:embed/>
                </p:oleObj>
              </mc:Choice>
              <mc:Fallback>
                <p:oleObj name="Equation" r:id="rId5" imgW="863225" imgH="54586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4" y="3860801"/>
                        <a:ext cx="237648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5080" name="Rectangle 8"/>
          <p:cNvSpPr>
            <a:spLocks noChangeArrowheads="1"/>
          </p:cNvSpPr>
          <p:nvPr/>
        </p:nvSpPr>
        <p:spPr bwMode="auto">
          <a:xfrm>
            <a:off x="7736648" y="1973263"/>
            <a:ext cx="1858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( روش اول ) </a:t>
            </a:r>
          </a:p>
        </p:txBody>
      </p:sp>
      <p:graphicFrame>
        <p:nvGraphicFramePr>
          <p:cNvPr id="1155081" name="Object 9"/>
          <p:cNvGraphicFramePr>
            <a:graphicFrameLocks noChangeAspect="1"/>
          </p:cNvGraphicFramePr>
          <p:nvPr/>
        </p:nvGraphicFramePr>
        <p:xfrm>
          <a:off x="4113213" y="2887663"/>
          <a:ext cx="26654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990170" imgH="203112" progId="Equation.3">
                  <p:embed/>
                </p:oleObj>
              </mc:Choice>
              <mc:Fallback>
                <p:oleObj name="Equation" r:id="rId7" imgW="99017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2887663"/>
                        <a:ext cx="26654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5082" name="Object 10"/>
          <p:cNvGraphicFramePr>
            <a:graphicFrameLocks noChangeAspect="1"/>
          </p:cNvGraphicFramePr>
          <p:nvPr/>
        </p:nvGraphicFramePr>
        <p:xfrm>
          <a:off x="4914900" y="3908425"/>
          <a:ext cx="24082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863225" imgH="444307" progId="Equation.3">
                  <p:embed/>
                </p:oleObj>
              </mc:Choice>
              <mc:Fallback>
                <p:oleObj name="Equation" r:id="rId9" imgW="86322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3908425"/>
                        <a:ext cx="240823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1197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5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5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5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5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5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155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4" grpId="0"/>
      <p:bldP spid="115508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263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تمرين 7 </a:t>
            </a:r>
            <a:endParaRPr lang="en-US" altLang="en-US" smtClean="0"/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91175" y="2708276"/>
            <a:ext cx="4102100" cy="620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مساحت قطاع </a:t>
            </a:r>
            <a:r>
              <a:rPr lang="en-US" altLang="en-US" smtClean="0">
                <a:solidFill>
                  <a:srgbClr val="000000"/>
                </a:solidFill>
              </a:rPr>
              <a:t>oab</a:t>
            </a:r>
            <a:r>
              <a:rPr lang="fa-IR" altLang="en-US" smtClean="0"/>
              <a:t> عبارت است از : </a:t>
            </a:r>
            <a:endParaRPr lang="en-US" altLang="en-US" smtClean="0"/>
          </a:p>
        </p:txBody>
      </p:sp>
      <p:graphicFrame>
        <p:nvGraphicFramePr>
          <p:cNvPr id="1156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95538" y="2492375"/>
          <a:ext cx="16573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22030" imgH="393529" progId="Equation.3">
                  <p:embed/>
                </p:oleObj>
              </mc:Choice>
              <mc:Fallback>
                <p:oleObj name="Equation" r:id="rId3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2492375"/>
                        <a:ext cx="16573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10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79663" y="4090989"/>
          <a:ext cx="14906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558558" imgH="203112" progId="Equation.3">
                  <p:embed/>
                </p:oleObj>
              </mc:Choice>
              <mc:Fallback>
                <p:oleObj name="Equation" r:id="rId5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4090989"/>
                        <a:ext cx="14906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104" name="Object 8"/>
          <p:cNvGraphicFramePr>
            <a:graphicFrameLocks noChangeAspect="1"/>
          </p:cNvGraphicFramePr>
          <p:nvPr/>
        </p:nvGraphicFramePr>
        <p:xfrm>
          <a:off x="5929313" y="5072064"/>
          <a:ext cx="17653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596641" imgH="393529" progId="Equation.3">
                  <p:embed/>
                </p:oleObj>
              </mc:Choice>
              <mc:Fallback>
                <p:oleObj name="Equation" r:id="rId7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5072064"/>
                        <a:ext cx="17653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105" name="Rectangle 9"/>
          <p:cNvSpPr>
            <a:spLocks noChangeArrowheads="1"/>
          </p:cNvSpPr>
          <p:nvPr/>
        </p:nvSpPr>
        <p:spPr bwMode="auto">
          <a:xfrm>
            <a:off x="8183563" y="1700213"/>
            <a:ext cx="16482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(روش دوم) </a:t>
            </a:r>
          </a:p>
        </p:txBody>
      </p:sp>
      <p:graphicFrame>
        <p:nvGraphicFramePr>
          <p:cNvPr id="1156107" name="Object 11"/>
          <p:cNvGraphicFramePr>
            <a:graphicFrameLocks noChangeAspect="1"/>
          </p:cNvGraphicFramePr>
          <p:nvPr/>
        </p:nvGraphicFramePr>
        <p:xfrm>
          <a:off x="3857626" y="3744913"/>
          <a:ext cx="203676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685800" imgH="393700" progId="Equation.3">
                  <p:embed/>
                </p:oleObj>
              </mc:Choice>
              <mc:Fallback>
                <p:oleObj name="Equation" r:id="rId9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6" y="3744913"/>
                        <a:ext cx="2036763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108" name="Object 12"/>
          <p:cNvGraphicFramePr>
            <a:graphicFrameLocks noChangeAspect="1"/>
          </p:cNvGraphicFramePr>
          <p:nvPr/>
        </p:nvGraphicFramePr>
        <p:xfrm>
          <a:off x="3805239" y="5084764"/>
          <a:ext cx="210343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710891" imgH="393529" progId="Equation.3">
                  <p:embed/>
                </p:oleObj>
              </mc:Choice>
              <mc:Fallback>
                <p:oleObj name="Equation" r:id="rId11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9" y="5084764"/>
                        <a:ext cx="2103437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6109" name="Object 13"/>
          <p:cNvGraphicFramePr>
            <a:graphicFrameLocks noChangeAspect="1"/>
          </p:cNvGraphicFramePr>
          <p:nvPr/>
        </p:nvGraphicFramePr>
        <p:xfrm>
          <a:off x="2365376" y="5084764"/>
          <a:ext cx="13890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3" imgW="469696" imgH="393529" progId="Equation.3">
                  <p:embed/>
                </p:oleObj>
              </mc:Choice>
              <mc:Fallback>
                <p:oleObj name="Equation" r:id="rId1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5084764"/>
                        <a:ext cx="1389063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6887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6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56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5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5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5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6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56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56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5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56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5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56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5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56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5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5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6098" grpId="0"/>
      <p:bldP spid="1156099" grpId="0" build="p"/>
      <p:bldP spid="1156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5384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2351089" y="2449514"/>
          <a:ext cx="22320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660400" imgH="279400" progId="Equation.3">
                  <p:embed/>
                </p:oleObj>
              </mc:Choice>
              <mc:Fallback>
                <p:oleObj name="Equation" r:id="rId3" imgW="660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2449514"/>
                        <a:ext cx="2232025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538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322514" y="4876801"/>
          <a:ext cx="50260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473200" imgH="393700" progId="Equation.3">
                  <p:embed/>
                </p:oleObj>
              </mc:Choice>
              <mc:Fallback>
                <p:oleObj name="Equation" r:id="rId5" imgW="1473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4" y="4876801"/>
                        <a:ext cx="502602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5389" name="Rectangle 13"/>
          <p:cNvSpPr>
            <a:spLocks noChangeArrowheads="1"/>
          </p:cNvSpPr>
          <p:nvPr/>
        </p:nvSpPr>
        <p:spPr bwMode="auto">
          <a:xfrm>
            <a:off x="2287890" y="1154113"/>
            <a:ext cx="78149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3) قانون گاوس در مغناطيس ( تك قطبي مغناطيسي وجود ندارد ) </a:t>
            </a:r>
          </a:p>
        </p:txBody>
      </p:sp>
      <p:sp>
        <p:nvSpPr>
          <p:cNvPr id="1125390" name="Rectangle 14"/>
          <p:cNvSpPr>
            <a:spLocks noChangeArrowheads="1"/>
          </p:cNvSpPr>
          <p:nvPr/>
        </p:nvSpPr>
        <p:spPr bwMode="auto">
          <a:xfrm>
            <a:off x="2476937" y="3860800"/>
            <a:ext cx="76370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4) قانون آمپر ( اثر مغناطيسي ميدان الكتريكي با جريان متغير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610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5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5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5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53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5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5389" grpId="0"/>
      <p:bldP spid="1125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138" y="690563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altLang="en-US" smtClean="0"/>
              <a:t>ايجاد نيروي محركۀ القايي ( آزمايشهاي فاراده ) </a:t>
            </a:r>
            <a:endParaRPr lang="en-US" altLang="en-US" smtClean="0"/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16114"/>
            <a:ext cx="7772400" cy="693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 ) قطع و وصل كليد</a:t>
            </a:r>
            <a:endParaRPr lang="en-US" altLang="en-US" smtClean="0"/>
          </a:p>
        </p:txBody>
      </p:sp>
      <p:grpSp>
        <p:nvGrpSpPr>
          <p:cNvPr id="1126579" name="Group 179"/>
          <p:cNvGrpSpPr>
            <a:grpSpLocks/>
          </p:cNvGrpSpPr>
          <p:nvPr/>
        </p:nvGrpSpPr>
        <p:grpSpPr bwMode="auto">
          <a:xfrm>
            <a:off x="3571875" y="3284538"/>
            <a:ext cx="5030788" cy="2233612"/>
            <a:chOff x="845" y="1387"/>
            <a:chExt cx="3169" cy="1407"/>
          </a:xfrm>
        </p:grpSpPr>
        <p:sp>
          <p:nvSpPr>
            <p:cNvPr id="413701" name="Line 174"/>
            <p:cNvSpPr>
              <a:spLocks noChangeShapeType="1"/>
            </p:cNvSpPr>
            <p:nvPr/>
          </p:nvSpPr>
          <p:spPr bwMode="auto">
            <a:xfrm flipV="1">
              <a:off x="1699" y="2393"/>
              <a:ext cx="136" cy="1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3702" name="Group 6"/>
            <p:cNvGrpSpPr>
              <a:grpSpLocks/>
            </p:cNvGrpSpPr>
            <p:nvPr/>
          </p:nvGrpSpPr>
          <p:grpSpPr bwMode="auto">
            <a:xfrm>
              <a:off x="845" y="1450"/>
              <a:ext cx="3169" cy="269"/>
              <a:chOff x="1226" y="3203"/>
              <a:chExt cx="2584" cy="363"/>
            </a:xfrm>
          </p:grpSpPr>
          <p:sp>
            <p:nvSpPr>
              <p:cNvPr id="413764" name="Oval 7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3765" name="Rectangle 8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3766" name="Oval 9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13703" name="Group 134"/>
            <p:cNvGrpSpPr>
              <a:grpSpLocks/>
            </p:cNvGrpSpPr>
            <p:nvPr/>
          </p:nvGrpSpPr>
          <p:grpSpPr bwMode="auto">
            <a:xfrm>
              <a:off x="1139" y="1387"/>
              <a:ext cx="1055" cy="394"/>
              <a:chOff x="1139" y="1387"/>
              <a:chExt cx="1055" cy="394"/>
            </a:xfrm>
          </p:grpSpPr>
          <p:grpSp>
            <p:nvGrpSpPr>
              <p:cNvPr id="413743" name="Group 133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13745" name="Arc 11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6" name="Line 1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7" name="Arc 13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8" name="Arc 15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9" name="Line 16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0" name="Arc 17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1" name="Arc 19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2" name="Line 20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3" name="Arc 21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4" name="Arc 23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5" name="Line 2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6" name="Arc 25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7" name="Arc 27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8" name="Line 2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59" name="Arc 29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60" name="Arc 31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61" name="Line 3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62" name="Arc 33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63" name="Arc 43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744" name="Line 44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3704" name="Group 135"/>
            <p:cNvGrpSpPr>
              <a:grpSpLocks/>
            </p:cNvGrpSpPr>
            <p:nvPr/>
          </p:nvGrpSpPr>
          <p:grpSpPr bwMode="auto">
            <a:xfrm>
              <a:off x="2679" y="1387"/>
              <a:ext cx="1055" cy="394"/>
              <a:chOff x="1139" y="1387"/>
              <a:chExt cx="1055" cy="394"/>
            </a:xfrm>
          </p:grpSpPr>
          <p:grpSp>
            <p:nvGrpSpPr>
              <p:cNvPr id="413722" name="Group 136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13724" name="Arc 137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25" name="Line 13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26" name="Arc 139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27" name="Arc 140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28" name="Line 14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29" name="Arc 142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0" name="Arc 143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1" name="Line 14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2" name="Arc 145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3" name="Arc 146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4" name="Line 14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5" name="Arc 148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6" name="Arc 149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7" name="Line 150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8" name="Arc 151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39" name="Arc 152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0" name="Line 15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1" name="Arc 154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3742" name="Arc 155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3723" name="Line 156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3705" name="Line 157"/>
            <p:cNvSpPr>
              <a:spLocks noChangeShapeType="1"/>
            </p:cNvSpPr>
            <p:nvPr/>
          </p:nvSpPr>
          <p:spPr bwMode="auto">
            <a:xfrm>
              <a:off x="1166" y="1728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6" name="Oval 158"/>
            <p:cNvSpPr>
              <a:spLocks noChangeArrowheads="1"/>
            </p:cNvSpPr>
            <p:nvPr/>
          </p:nvSpPr>
          <p:spPr bwMode="auto">
            <a:xfrm>
              <a:off x="3083" y="2392"/>
              <a:ext cx="317" cy="317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3707" name="Line 159"/>
            <p:cNvSpPr>
              <a:spLocks noChangeShapeType="1"/>
            </p:cNvSpPr>
            <p:nvPr/>
          </p:nvSpPr>
          <p:spPr bwMode="auto">
            <a:xfrm>
              <a:off x="2196" y="1728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8" name="Line 161"/>
            <p:cNvSpPr>
              <a:spLocks noChangeShapeType="1"/>
            </p:cNvSpPr>
            <p:nvPr/>
          </p:nvSpPr>
          <p:spPr bwMode="auto">
            <a:xfrm>
              <a:off x="3742" y="1728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09" name="Line 162"/>
            <p:cNvSpPr>
              <a:spLocks noChangeShapeType="1"/>
            </p:cNvSpPr>
            <p:nvPr/>
          </p:nvSpPr>
          <p:spPr bwMode="auto">
            <a:xfrm>
              <a:off x="2705" y="1727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0" name="Line 164"/>
            <p:cNvSpPr>
              <a:spLocks noChangeShapeType="1"/>
            </p:cNvSpPr>
            <p:nvPr/>
          </p:nvSpPr>
          <p:spPr bwMode="auto">
            <a:xfrm rot="10800000">
              <a:off x="1449" y="2545"/>
              <a:ext cx="22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1" name="Line 165"/>
            <p:cNvSpPr>
              <a:spLocks noChangeShapeType="1"/>
            </p:cNvSpPr>
            <p:nvPr/>
          </p:nvSpPr>
          <p:spPr bwMode="auto">
            <a:xfrm rot="10800000">
              <a:off x="1444" y="2321"/>
              <a:ext cx="0" cy="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2" name="Line 166"/>
            <p:cNvSpPr>
              <a:spLocks noChangeShapeType="1"/>
            </p:cNvSpPr>
            <p:nvPr/>
          </p:nvSpPr>
          <p:spPr bwMode="auto">
            <a:xfrm rot="10800000">
              <a:off x="1372" y="2428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3" name="Line 167"/>
            <p:cNvSpPr>
              <a:spLocks noChangeShapeType="1"/>
            </p:cNvSpPr>
            <p:nvPr/>
          </p:nvSpPr>
          <p:spPr bwMode="auto">
            <a:xfrm rot="10800000">
              <a:off x="1168" y="2545"/>
              <a:ext cx="19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4" name="Oval 170"/>
            <p:cNvSpPr>
              <a:spLocks noChangeArrowheads="1"/>
            </p:cNvSpPr>
            <p:nvPr/>
          </p:nvSpPr>
          <p:spPr bwMode="auto">
            <a:xfrm>
              <a:off x="1662" y="2522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3715" name="Line 171"/>
            <p:cNvSpPr>
              <a:spLocks noChangeShapeType="1"/>
            </p:cNvSpPr>
            <p:nvPr/>
          </p:nvSpPr>
          <p:spPr bwMode="auto">
            <a:xfrm flipH="1">
              <a:off x="1923" y="2546"/>
              <a:ext cx="27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6" name="Oval 168"/>
            <p:cNvSpPr>
              <a:spLocks noChangeArrowheads="1"/>
            </p:cNvSpPr>
            <p:nvPr/>
          </p:nvSpPr>
          <p:spPr bwMode="auto">
            <a:xfrm>
              <a:off x="1880" y="2523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3717" name="Oval 169"/>
            <p:cNvSpPr>
              <a:spLocks noChangeArrowheads="1"/>
            </p:cNvSpPr>
            <p:nvPr/>
          </p:nvSpPr>
          <p:spPr bwMode="auto">
            <a:xfrm>
              <a:off x="1827" y="2357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3718" name="Line 175"/>
            <p:cNvSpPr>
              <a:spLocks noChangeShapeType="1"/>
            </p:cNvSpPr>
            <p:nvPr/>
          </p:nvSpPr>
          <p:spPr bwMode="auto">
            <a:xfrm>
              <a:off x="2705" y="2545"/>
              <a:ext cx="3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19" name="Line 176"/>
            <p:cNvSpPr>
              <a:spLocks noChangeShapeType="1"/>
            </p:cNvSpPr>
            <p:nvPr/>
          </p:nvSpPr>
          <p:spPr bwMode="auto">
            <a:xfrm>
              <a:off x="3401" y="2546"/>
              <a:ext cx="3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20" name="Rectangle 177"/>
            <p:cNvSpPr>
              <a:spLocks noChangeArrowheads="1"/>
            </p:cNvSpPr>
            <p:nvPr/>
          </p:nvSpPr>
          <p:spPr bwMode="auto">
            <a:xfrm>
              <a:off x="3099" y="2371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3721" name="Rectangle 178"/>
            <p:cNvSpPr>
              <a:spLocks noChangeArrowheads="1"/>
            </p:cNvSpPr>
            <p:nvPr/>
          </p:nvSpPr>
          <p:spPr bwMode="auto">
            <a:xfrm>
              <a:off x="1678" y="255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chemeClr val="tx2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47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2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2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2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02" grpId="0"/>
      <p:bldP spid="11264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4413" y="1006475"/>
            <a:ext cx="7772400" cy="693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 ) حركت سيم پيچها نسبت به يكديگر </a:t>
            </a:r>
            <a:endParaRPr lang="en-US" altLang="en-US" smtClean="0"/>
          </a:p>
        </p:txBody>
      </p:sp>
      <p:grpSp>
        <p:nvGrpSpPr>
          <p:cNvPr id="1127505" name="Group 81"/>
          <p:cNvGrpSpPr>
            <a:grpSpLocks/>
          </p:cNvGrpSpPr>
          <p:nvPr/>
        </p:nvGrpSpPr>
        <p:grpSpPr bwMode="auto">
          <a:xfrm>
            <a:off x="3230563" y="2779713"/>
            <a:ext cx="2582862" cy="2233612"/>
            <a:chOff x="377" y="1888"/>
            <a:chExt cx="1627" cy="1407"/>
          </a:xfrm>
        </p:grpSpPr>
        <p:grpSp>
          <p:nvGrpSpPr>
            <p:cNvPr id="414757" name="Group 71"/>
            <p:cNvGrpSpPr>
              <a:grpSpLocks/>
            </p:cNvGrpSpPr>
            <p:nvPr/>
          </p:nvGrpSpPr>
          <p:grpSpPr bwMode="auto">
            <a:xfrm>
              <a:off x="377" y="1950"/>
              <a:ext cx="1627" cy="269"/>
              <a:chOff x="1226" y="3203"/>
              <a:chExt cx="2584" cy="363"/>
            </a:xfrm>
          </p:grpSpPr>
          <p:sp>
            <p:nvSpPr>
              <p:cNvPr id="414786" name="Oval 72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4787" name="Rectangle 73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4788" name="Oval 74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14758" name="Group 10"/>
            <p:cNvGrpSpPr>
              <a:grpSpLocks/>
            </p:cNvGrpSpPr>
            <p:nvPr/>
          </p:nvGrpSpPr>
          <p:grpSpPr bwMode="auto">
            <a:xfrm>
              <a:off x="655" y="1888"/>
              <a:ext cx="1055" cy="394"/>
              <a:chOff x="1139" y="1387"/>
              <a:chExt cx="1055" cy="394"/>
            </a:xfrm>
          </p:grpSpPr>
          <p:grpSp>
            <p:nvGrpSpPr>
              <p:cNvPr id="414765" name="Group 11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14767" name="Arc 12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68" name="Line 1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69" name="Arc 14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0" name="Arc 15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1" name="Line 16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2" name="Arc 17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3" name="Arc 18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4" name="Line 19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5" name="Arc 20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6" name="Arc 21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7" name="Line 2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8" name="Arc 23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79" name="Arc 24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0" name="Line 2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1" name="Arc 26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2" name="Arc 27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3" name="Line 2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4" name="Arc 29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85" name="Arc 30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4766" name="Line 31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759" name="Line 54"/>
            <p:cNvSpPr>
              <a:spLocks noChangeShapeType="1"/>
            </p:cNvSpPr>
            <p:nvPr/>
          </p:nvSpPr>
          <p:spPr bwMode="auto">
            <a:xfrm>
              <a:off x="682" y="2229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0" name="Line 56"/>
            <p:cNvSpPr>
              <a:spLocks noChangeShapeType="1"/>
            </p:cNvSpPr>
            <p:nvPr/>
          </p:nvSpPr>
          <p:spPr bwMode="auto">
            <a:xfrm>
              <a:off x="1712" y="2229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1" name="Line 59"/>
            <p:cNvSpPr>
              <a:spLocks noChangeShapeType="1"/>
            </p:cNvSpPr>
            <p:nvPr/>
          </p:nvSpPr>
          <p:spPr bwMode="auto">
            <a:xfrm rot="10800000">
              <a:off x="1203" y="3046"/>
              <a:ext cx="5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2" name="Line 60"/>
            <p:cNvSpPr>
              <a:spLocks noChangeShapeType="1"/>
            </p:cNvSpPr>
            <p:nvPr/>
          </p:nvSpPr>
          <p:spPr bwMode="auto">
            <a:xfrm rot="10800000">
              <a:off x="1198" y="2822"/>
              <a:ext cx="0" cy="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3" name="Line 61"/>
            <p:cNvSpPr>
              <a:spLocks noChangeShapeType="1"/>
            </p:cNvSpPr>
            <p:nvPr/>
          </p:nvSpPr>
          <p:spPr bwMode="auto">
            <a:xfrm rot="10800000">
              <a:off x="1142" y="2929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64" name="Line 62"/>
            <p:cNvSpPr>
              <a:spLocks noChangeShapeType="1"/>
            </p:cNvSpPr>
            <p:nvPr/>
          </p:nvSpPr>
          <p:spPr bwMode="auto">
            <a:xfrm rot="10800000">
              <a:off x="684" y="3046"/>
              <a:ext cx="44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04" name="Group 80"/>
          <p:cNvGrpSpPr>
            <a:grpSpLocks/>
          </p:cNvGrpSpPr>
          <p:nvPr/>
        </p:nvGrpSpPr>
        <p:grpSpPr bwMode="auto">
          <a:xfrm>
            <a:off x="6326188" y="2779714"/>
            <a:ext cx="2582862" cy="2098675"/>
            <a:chOff x="2624" y="2069"/>
            <a:chExt cx="1627" cy="1322"/>
          </a:xfrm>
        </p:grpSpPr>
        <p:grpSp>
          <p:nvGrpSpPr>
            <p:cNvPr id="414725" name="Group 75"/>
            <p:cNvGrpSpPr>
              <a:grpSpLocks/>
            </p:cNvGrpSpPr>
            <p:nvPr/>
          </p:nvGrpSpPr>
          <p:grpSpPr bwMode="auto">
            <a:xfrm>
              <a:off x="2624" y="2132"/>
              <a:ext cx="1627" cy="269"/>
              <a:chOff x="1226" y="3203"/>
              <a:chExt cx="2584" cy="363"/>
            </a:xfrm>
          </p:grpSpPr>
          <p:sp>
            <p:nvSpPr>
              <p:cNvPr id="414754" name="Oval 76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4755" name="Rectangle 77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4756" name="Oval 78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14726" name="Group 32"/>
            <p:cNvGrpSpPr>
              <a:grpSpLocks/>
            </p:cNvGrpSpPr>
            <p:nvPr/>
          </p:nvGrpSpPr>
          <p:grpSpPr bwMode="auto">
            <a:xfrm>
              <a:off x="2900" y="2069"/>
              <a:ext cx="1055" cy="394"/>
              <a:chOff x="1139" y="1387"/>
              <a:chExt cx="1055" cy="394"/>
            </a:xfrm>
          </p:grpSpPr>
          <p:grpSp>
            <p:nvGrpSpPr>
              <p:cNvPr id="414733" name="Group 33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14735" name="Arc 34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36" name="Line 3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37" name="Arc 36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38" name="Arc 37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39" name="Line 3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0" name="Arc 39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1" name="Arc 40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2" name="Line 4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3" name="Arc 42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4" name="Arc 43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5" name="Line 4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6" name="Arc 45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7" name="Arc 46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8" name="Line 4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49" name="Arc 48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50" name="Arc 49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51" name="Line 50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52" name="Arc 51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4753" name="Arc 52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4734" name="Line 53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4727" name="Oval 55"/>
            <p:cNvSpPr>
              <a:spLocks noChangeArrowheads="1"/>
            </p:cNvSpPr>
            <p:nvPr/>
          </p:nvSpPr>
          <p:spPr bwMode="auto">
            <a:xfrm>
              <a:off x="3304" y="3074"/>
              <a:ext cx="317" cy="317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4728" name="Line 57"/>
            <p:cNvSpPr>
              <a:spLocks noChangeShapeType="1"/>
            </p:cNvSpPr>
            <p:nvPr/>
          </p:nvSpPr>
          <p:spPr bwMode="auto">
            <a:xfrm>
              <a:off x="3963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29" name="Line 58"/>
            <p:cNvSpPr>
              <a:spLocks noChangeShapeType="1"/>
            </p:cNvSpPr>
            <p:nvPr/>
          </p:nvSpPr>
          <p:spPr bwMode="auto">
            <a:xfrm>
              <a:off x="2926" y="2409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0" name="Line 67"/>
            <p:cNvSpPr>
              <a:spLocks noChangeShapeType="1"/>
            </p:cNvSpPr>
            <p:nvPr/>
          </p:nvSpPr>
          <p:spPr bwMode="auto">
            <a:xfrm>
              <a:off x="2926" y="3227"/>
              <a:ext cx="3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1" name="Line 68"/>
            <p:cNvSpPr>
              <a:spLocks noChangeShapeType="1"/>
            </p:cNvSpPr>
            <p:nvPr/>
          </p:nvSpPr>
          <p:spPr bwMode="auto">
            <a:xfrm>
              <a:off x="3622" y="3228"/>
              <a:ext cx="3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32" name="Rectangle 69"/>
            <p:cNvSpPr>
              <a:spLocks noChangeArrowheads="1"/>
            </p:cNvSpPr>
            <p:nvPr/>
          </p:nvSpPr>
          <p:spPr bwMode="auto">
            <a:xfrm>
              <a:off x="3320" y="3053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40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7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850" y="1079501"/>
            <a:ext cx="7772400" cy="76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ج ) حركت سيم پيچ يا آهنربا نسبت به يكديگر</a:t>
            </a:r>
            <a:endParaRPr lang="en-US" altLang="en-US" smtClean="0"/>
          </a:p>
        </p:txBody>
      </p:sp>
      <p:grpSp>
        <p:nvGrpSpPr>
          <p:cNvPr id="1128452" name="Group 4"/>
          <p:cNvGrpSpPr>
            <a:grpSpLocks/>
          </p:cNvGrpSpPr>
          <p:nvPr/>
        </p:nvGrpSpPr>
        <p:grpSpPr bwMode="auto">
          <a:xfrm>
            <a:off x="5448301" y="3068639"/>
            <a:ext cx="2582863" cy="2098675"/>
            <a:chOff x="2624" y="2069"/>
            <a:chExt cx="1627" cy="1322"/>
          </a:xfrm>
        </p:grpSpPr>
        <p:grpSp>
          <p:nvGrpSpPr>
            <p:cNvPr id="415753" name="Group 5"/>
            <p:cNvGrpSpPr>
              <a:grpSpLocks/>
            </p:cNvGrpSpPr>
            <p:nvPr/>
          </p:nvGrpSpPr>
          <p:grpSpPr bwMode="auto">
            <a:xfrm>
              <a:off x="2624" y="2132"/>
              <a:ext cx="1627" cy="269"/>
              <a:chOff x="1226" y="3203"/>
              <a:chExt cx="2584" cy="363"/>
            </a:xfrm>
          </p:grpSpPr>
          <p:sp>
            <p:nvSpPr>
              <p:cNvPr id="415782" name="Oval 6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5783" name="Rectangle 7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5784" name="Oval 8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15754" name="Group 9"/>
            <p:cNvGrpSpPr>
              <a:grpSpLocks/>
            </p:cNvGrpSpPr>
            <p:nvPr/>
          </p:nvGrpSpPr>
          <p:grpSpPr bwMode="auto">
            <a:xfrm>
              <a:off x="2900" y="2069"/>
              <a:ext cx="1055" cy="394"/>
              <a:chOff x="1139" y="1387"/>
              <a:chExt cx="1055" cy="394"/>
            </a:xfrm>
          </p:grpSpPr>
          <p:grpSp>
            <p:nvGrpSpPr>
              <p:cNvPr id="415761" name="Group 10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15763" name="Arc 11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4" name="Line 1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5" name="Arc 13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6" name="Arc 14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7" name="Line 1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8" name="Arc 16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69" name="Arc 17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0" name="Line 1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1" name="Arc 19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2" name="Arc 20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3" name="Line 21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4" name="Arc 22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5" name="Arc 23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6" name="Line 24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7" name="Arc 25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8" name="Arc 26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79" name="Line 27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80" name="Arc 28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781" name="Arc 29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5762" name="Line 30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5755" name="Oval 31"/>
            <p:cNvSpPr>
              <a:spLocks noChangeArrowheads="1"/>
            </p:cNvSpPr>
            <p:nvPr/>
          </p:nvSpPr>
          <p:spPr bwMode="auto">
            <a:xfrm>
              <a:off x="3304" y="3074"/>
              <a:ext cx="317" cy="317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5756" name="Line 32"/>
            <p:cNvSpPr>
              <a:spLocks noChangeShapeType="1"/>
            </p:cNvSpPr>
            <p:nvPr/>
          </p:nvSpPr>
          <p:spPr bwMode="auto">
            <a:xfrm>
              <a:off x="3963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7" name="Line 33"/>
            <p:cNvSpPr>
              <a:spLocks noChangeShapeType="1"/>
            </p:cNvSpPr>
            <p:nvPr/>
          </p:nvSpPr>
          <p:spPr bwMode="auto">
            <a:xfrm>
              <a:off x="2926" y="2409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8" name="Line 34"/>
            <p:cNvSpPr>
              <a:spLocks noChangeShapeType="1"/>
            </p:cNvSpPr>
            <p:nvPr/>
          </p:nvSpPr>
          <p:spPr bwMode="auto">
            <a:xfrm>
              <a:off x="2926" y="3227"/>
              <a:ext cx="3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59" name="Line 35"/>
            <p:cNvSpPr>
              <a:spLocks noChangeShapeType="1"/>
            </p:cNvSpPr>
            <p:nvPr/>
          </p:nvSpPr>
          <p:spPr bwMode="auto">
            <a:xfrm>
              <a:off x="3622" y="3228"/>
              <a:ext cx="3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60" name="Rectangle 36"/>
            <p:cNvSpPr>
              <a:spLocks noChangeArrowheads="1"/>
            </p:cNvSpPr>
            <p:nvPr/>
          </p:nvSpPr>
          <p:spPr bwMode="auto">
            <a:xfrm>
              <a:off x="3320" y="3053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tx2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128489" name="Group 41"/>
          <p:cNvGrpSpPr>
            <a:grpSpLocks/>
          </p:cNvGrpSpPr>
          <p:nvPr/>
        </p:nvGrpSpPr>
        <p:grpSpPr bwMode="auto">
          <a:xfrm>
            <a:off x="3432175" y="3179764"/>
            <a:ext cx="1512888" cy="396875"/>
            <a:chOff x="612" y="2075"/>
            <a:chExt cx="953" cy="250"/>
          </a:xfrm>
        </p:grpSpPr>
        <p:sp>
          <p:nvSpPr>
            <p:cNvPr id="415749" name="Rectangle 37"/>
            <p:cNvSpPr>
              <a:spLocks noChangeArrowheads="1"/>
            </p:cNvSpPr>
            <p:nvPr/>
          </p:nvSpPr>
          <p:spPr bwMode="auto">
            <a:xfrm>
              <a:off x="612" y="2115"/>
              <a:ext cx="476" cy="1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5750" name="Rectangle 38"/>
            <p:cNvSpPr>
              <a:spLocks noChangeArrowheads="1"/>
            </p:cNvSpPr>
            <p:nvPr/>
          </p:nvSpPr>
          <p:spPr bwMode="auto">
            <a:xfrm>
              <a:off x="1089" y="2115"/>
              <a:ext cx="476" cy="18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5751" name="Rectangle 39"/>
            <p:cNvSpPr>
              <a:spLocks noChangeArrowheads="1"/>
            </p:cNvSpPr>
            <p:nvPr/>
          </p:nvSpPr>
          <p:spPr bwMode="auto">
            <a:xfrm>
              <a:off x="735" y="2075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415752" name="Rectangle 40"/>
            <p:cNvSpPr>
              <a:spLocks noChangeArrowheads="1"/>
            </p:cNvSpPr>
            <p:nvPr/>
          </p:nvSpPr>
          <p:spPr bwMode="auto">
            <a:xfrm>
              <a:off x="1223" y="2075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8706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2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4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2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5" y="836614"/>
            <a:ext cx="7773988" cy="693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د ) چرخاندن حلقۀ سيم ( قاب ) در ميدان مغناطيسي</a:t>
            </a:r>
            <a:endParaRPr lang="en-US" altLang="en-US" smtClean="0"/>
          </a:p>
        </p:txBody>
      </p:sp>
      <p:grpSp>
        <p:nvGrpSpPr>
          <p:cNvPr id="1129500" name="Group 28"/>
          <p:cNvGrpSpPr>
            <a:grpSpLocks/>
          </p:cNvGrpSpPr>
          <p:nvPr/>
        </p:nvGrpSpPr>
        <p:grpSpPr bwMode="auto">
          <a:xfrm>
            <a:off x="4052888" y="2492375"/>
            <a:ext cx="4044950" cy="3024188"/>
            <a:chOff x="930" y="1752"/>
            <a:chExt cx="2548" cy="1905"/>
          </a:xfrm>
        </p:grpSpPr>
        <p:sp>
          <p:nvSpPr>
            <p:cNvPr id="416772" name="Rectangle 4"/>
            <p:cNvSpPr>
              <a:spLocks noChangeArrowheads="1"/>
            </p:cNvSpPr>
            <p:nvPr/>
          </p:nvSpPr>
          <p:spPr bwMode="auto">
            <a:xfrm>
              <a:off x="1383" y="1752"/>
              <a:ext cx="499" cy="499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6773" name="Rectangle 5"/>
            <p:cNvSpPr>
              <a:spLocks noChangeArrowheads="1"/>
            </p:cNvSpPr>
            <p:nvPr/>
          </p:nvSpPr>
          <p:spPr bwMode="auto">
            <a:xfrm>
              <a:off x="1383" y="3158"/>
              <a:ext cx="499" cy="499"/>
            </a:xfrm>
            <a:prstGeom prst="rect">
              <a:avLst/>
            </a:prstGeom>
            <a:solidFill>
              <a:srgbClr val="216B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chemeClr val="tx2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6774" name="Line 6"/>
            <p:cNvSpPr>
              <a:spLocks noChangeShapeType="1"/>
            </p:cNvSpPr>
            <p:nvPr/>
          </p:nvSpPr>
          <p:spPr bwMode="auto">
            <a:xfrm>
              <a:off x="1210" y="2424"/>
              <a:ext cx="1179" cy="0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5" name="Line 7"/>
            <p:cNvSpPr>
              <a:spLocks noChangeShapeType="1"/>
            </p:cNvSpPr>
            <p:nvPr/>
          </p:nvSpPr>
          <p:spPr bwMode="auto">
            <a:xfrm>
              <a:off x="930" y="2886"/>
              <a:ext cx="1179" cy="0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6" name="Line 8"/>
            <p:cNvSpPr>
              <a:spLocks noChangeShapeType="1"/>
            </p:cNvSpPr>
            <p:nvPr/>
          </p:nvSpPr>
          <p:spPr bwMode="auto">
            <a:xfrm flipH="1">
              <a:off x="932" y="2428"/>
              <a:ext cx="272" cy="454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7" name="Line 10"/>
            <p:cNvSpPr>
              <a:spLocks noChangeShapeType="1"/>
            </p:cNvSpPr>
            <p:nvPr/>
          </p:nvSpPr>
          <p:spPr bwMode="auto">
            <a:xfrm flipH="1">
              <a:off x="2307" y="2430"/>
              <a:ext cx="81" cy="136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8" name="Line 11"/>
            <p:cNvSpPr>
              <a:spLocks noChangeShapeType="1"/>
            </p:cNvSpPr>
            <p:nvPr/>
          </p:nvSpPr>
          <p:spPr bwMode="auto">
            <a:xfrm flipH="1">
              <a:off x="2115" y="2746"/>
              <a:ext cx="81" cy="136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79" name="Line 12"/>
            <p:cNvSpPr>
              <a:spLocks noChangeShapeType="1"/>
            </p:cNvSpPr>
            <p:nvPr/>
          </p:nvSpPr>
          <p:spPr bwMode="auto">
            <a:xfrm>
              <a:off x="2304" y="2572"/>
              <a:ext cx="317" cy="0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80" name="Line 13"/>
            <p:cNvSpPr>
              <a:spLocks noChangeShapeType="1"/>
            </p:cNvSpPr>
            <p:nvPr/>
          </p:nvSpPr>
          <p:spPr bwMode="auto">
            <a:xfrm>
              <a:off x="2200" y="2746"/>
              <a:ext cx="272" cy="0"/>
            </a:xfrm>
            <a:prstGeom prst="line">
              <a:avLst/>
            </a:prstGeom>
            <a:noFill/>
            <a:ln w="28575" cap="sq">
              <a:solidFill>
                <a:srgbClr val="DEB4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81" name="Oval 14"/>
            <p:cNvSpPr>
              <a:spLocks noChangeArrowheads="1"/>
            </p:cNvSpPr>
            <p:nvPr/>
          </p:nvSpPr>
          <p:spPr bwMode="auto">
            <a:xfrm>
              <a:off x="2460" y="2706"/>
              <a:ext cx="46" cy="91"/>
            </a:xfrm>
            <a:prstGeom prst="ellipse">
              <a:avLst/>
            </a:prstGeom>
            <a:solidFill>
              <a:schemeClr val="bg1"/>
            </a:solidFill>
            <a:ln w="38100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6782" name="Oval 15"/>
            <p:cNvSpPr>
              <a:spLocks noChangeArrowheads="1"/>
            </p:cNvSpPr>
            <p:nvPr/>
          </p:nvSpPr>
          <p:spPr bwMode="auto">
            <a:xfrm>
              <a:off x="2611" y="2532"/>
              <a:ext cx="46" cy="91"/>
            </a:xfrm>
            <a:prstGeom prst="ellipse">
              <a:avLst/>
            </a:prstGeom>
            <a:solidFill>
              <a:schemeClr val="bg1"/>
            </a:solidFill>
            <a:ln w="38100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6783" name="Arc 23"/>
            <p:cNvSpPr>
              <a:spLocks/>
            </p:cNvSpPr>
            <p:nvPr/>
          </p:nvSpPr>
          <p:spPr bwMode="auto">
            <a:xfrm flipV="1">
              <a:off x="2359" y="2477"/>
              <a:ext cx="85" cy="362"/>
            </a:xfrm>
            <a:custGeom>
              <a:avLst/>
              <a:gdLst>
                <a:gd name="T0" fmla="*/ 0 w 36565"/>
                <a:gd name="T1" fmla="*/ 0 h 43200"/>
                <a:gd name="T2" fmla="*/ 0 w 36565"/>
                <a:gd name="T3" fmla="*/ 0 h 43200"/>
                <a:gd name="T4" fmla="*/ 0 w 3656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565" h="43200" fill="none" extrusionOk="0">
                  <a:moveTo>
                    <a:pt x="36564" y="37175"/>
                  </a:moveTo>
                  <a:cubicBezTo>
                    <a:pt x="32541" y="41041"/>
                    <a:pt x="27179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699" y="0"/>
                    <a:pt x="27763" y="667"/>
                    <a:pt x="30581" y="1956"/>
                  </a:cubicBezTo>
                </a:path>
                <a:path w="36565" h="43200" stroke="0" extrusionOk="0">
                  <a:moveTo>
                    <a:pt x="36564" y="37175"/>
                  </a:moveTo>
                  <a:cubicBezTo>
                    <a:pt x="32541" y="41041"/>
                    <a:pt x="27179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4699" y="0"/>
                    <a:pt x="27763" y="667"/>
                    <a:pt x="30581" y="1956"/>
                  </a:cubicBezTo>
                  <a:lnTo>
                    <a:pt x="21600" y="21600"/>
                  </a:lnTo>
                  <a:lnTo>
                    <a:pt x="36564" y="37175"/>
                  </a:lnTo>
                  <a:close/>
                </a:path>
              </a:pathLst>
            </a:custGeom>
            <a:noFill/>
            <a:ln w="28575" cap="sq">
              <a:solidFill>
                <a:schemeClr val="accent1"/>
              </a:solidFill>
              <a:round/>
              <a:headEnd type="triangl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84" name="Rectangle 24"/>
            <p:cNvSpPr>
              <a:spLocks noChangeArrowheads="1"/>
            </p:cNvSpPr>
            <p:nvPr/>
          </p:nvSpPr>
          <p:spPr bwMode="auto">
            <a:xfrm>
              <a:off x="1519" y="326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S</a:t>
              </a:r>
            </a:p>
          </p:txBody>
        </p:sp>
        <p:grpSp>
          <p:nvGrpSpPr>
            <p:cNvPr id="416785" name="Group 27"/>
            <p:cNvGrpSpPr>
              <a:grpSpLocks/>
            </p:cNvGrpSpPr>
            <p:nvPr/>
          </p:nvGrpSpPr>
          <p:grpSpPr bwMode="auto">
            <a:xfrm>
              <a:off x="2485" y="2299"/>
              <a:ext cx="993" cy="743"/>
              <a:chOff x="2477" y="2339"/>
              <a:chExt cx="993" cy="743"/>
            </a:xfrm>
          </p:grpSpPr>
          <p:sp>
            <p:nvSpPr>
              <p:cNvPr id="416787" name="Oval 16"/>
              <p:cNvSpPr>
                <a:spLocks noChangeArrowheads="1"/>
              </p:cNvSpPr>
              <p:nvPr/>
            </p:nvSpPr>
            <p:spPr bwMode="auto">
              <a:xfrm>
                <a:off x="3198" y="2576"/>
                <a:ext cx="272" cy="272"/>
              </a:xfrm>
              <a:prstGeom prst="ellipse">
                <a:avLst/>
              </a:prstGeom>
              <a:noFill/>
              <a:ln w="28575" cap="sq">
                <a:solidFill>
                  <a:schemeClr val="tx2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16788" name="Line 17"/>
              <p:cNvSpPr>
                <a:spLocks noChangeShapeType="1"/>
              </p:cNvSpPr>
              <p:nvPr/>
            </p:nvSpPr>
            <p:spPr bwMode="auto">
              <a:xfrm>
                <a:off x="3339" y="2852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89" name="Line 18"/>
              <p:cNvSpPr>
                <a:spLocks noChangeShapeType="1"/>
              </p:cNvSpPr>
              <p:nvPr/>
            </p:nvSpPr>
            <p:spPr bwMode="auto">
              <a:xfrm>
                <a:off x="3336" y="2341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90" name="Line 19"/>
              <p:cNvSpPr>
                <a:spLocks noChangeShapeType="1"/>
              </p:cNvSpPr>
              <p:nvPr/>
            </p:nvSpPr>
            <p:spPr bwMode="auto">
              <a:xfrm flipH="1">
                <a:off x="2633" y="2339"/>
                <a:ext cx="703" cy="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91" name="Line 20"/>
              <p:cNvSpPr>
                <a:spLocks noChangeShapeType="1"/>
              </p:cNvSpPr>
              <p:nvPr/>
            </p:nvSpPr>
            <p:spPr bwMode="auto">
              <a:xfrm>
                <a:off x="2629" y="2339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92" name="Line 21"/>
              <p:cNvSpPr>
                <a:spLocks noChangeShapeType="1"/>
              </p:cNvSpPr>
              <p:nvPr/>
            </p:nvSpPr>
            <p:spPr bwMode="auto">
              <a:xfrm flipH="1">
                <a:off x="2477" y="3081"/>
                <a:ext cx="862" cy="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93" name="Line 22"/>
              <p:cNvSpPr>
                <a:spLocks noChangeShapeType="1"/>
              </p:cNvSpPr>
              <p:nvPr/>
            </p:nvSpPr>
            <p:spPr bwMode="auto">
              <a:xfrm flipV="1">
                <a:off x="2477" y="2842"/>
                <a:ext cx="1" cy="22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94" name="Rectangle 25"/>
              <p:cNvSpPr>
                <a:spLocks noChangeArrowheads="1"/>
              </p:cNvSpPr>
              <p:nvPr/>
            </p:nvSpPr>
            <p:spPr bwMode="auto">
              <a:xfrm>
                <a:off x="3214" y="2552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416786" name="Rectangle 26"/>
            <p:cNvSpPr>
              <a:spLocks noChangeArrowheads="1"/>
            </p:cNvSpPr>
            <p:nvPr/>
          </p:nvSpPr>
          <p:spPr bwMode="auto">
            <a:xfrm>
              <a:off x="1495" y="1818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cs typeface="Times New Roman" panose="02020603050405020304" pitchFamily="18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214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9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50" y="863600"/>
            <a:ext cx="7773988" cy="693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ه ) تغيير سطح حلقۀ انعطاف پذير در ميدان مغناطيسي </a:t>
            </a:r>
            <a:endParaRPr lang="en-US" altLang="en-US" smtClean="0"/>
          </a:p>
        </p:txBody>
      </p:sp>
      <p:grpSp>
        <p:nvGrpSpPr>
          <p:cNvPr id="1130687" name="Group 191"/>
          <p:cNvGrpSpPr>
            <a:grpSpLocks/>
          </p:cNvGrpSpPr>
          <p:nvPr/>
        </p:nvGrpSpPr>
        <p:grpSpPr bwMode="auto">
          <a:xfrm>
            <a:off x="4468814" y="1989138"/>
            <a:ext cx="3629025" cy="3905250"/>
            <a:chOff x="657" y="1480"/>
            <a:chExt cx="2286" cy="2460"/>
          </a:xfrm>
        </p:grpSpPr>
        <p:grpSp>
          <p:nvGrpSpPr>
            <p:cNvPr id="417796" name="Group 157"/>
            <p:cNvGrpSpPr>
              <a:grpSpLocks/>
            </p:cNvGrpSpPr>
            <p:nvPr/>
          </p:nvGrpSpPr>
          <p:grpSpPr bwMode="auto">
            <a:xfrm>
              <a:off x="657" y="1480"/>
              <a:ext cx="2041" cy="1790"/>
              <a:chOff x="1474" y="1525"/>
              <a:chExt cx="2222" cy="1950"/>
            </a:xfrm>
          </p:grpSpPr>
          <p:grpSp>
            <p:nvGrpSpPr>
              <p:cNvPr id="417809" name="Group 57"/>
              <p:cNvGrpSpPr>
                <a:grpSpLocks/>
              </p:cNvGrpSpPr>
              <p:nvPr/>
            </p:nvGrpSpPr>
            <p:grpSpPr bwMode="auto">
              <a:xfrm>
                <a:off x="1474" y="1529"/>
                <a:ext cx="120" cy="119"/>
                <a:chOff x="1154" y="3385"/>
                <a:chExt cx="136" cy="136"/>
              </a:xfrm>
            </p:grpSpPr>
            <p:sp>
              <p:nvSpPr>
                <p:cNvPr id="417906" name="Oval 5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907" name="Line 5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908" name="Line 6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0" name="Group 61"/>
              <p:cNvGrpSpPr>
                <a:grpSpLocks/>
              </p:cNvGrpSpPr>
              <p:nvPr/>
            </p:nvGrpSpPr>
            <p:grpSpPr bwMode="auto">
              <a:xfrm>
                <a:off x="1975" y="1529"/>
                <a:ext cx="120" cy="119"/>
                <a:chOff x="1154" y="3385"/>
                <a:chExt cx="136" cy="136"/>
              </a:xfrm>
            </p:grpSpPr>
            <p:sp>
              <p:nvSpPr>
                <p:cNvPr id="417903" name="Oval 6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904" name="Line 6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905" name="Line 6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1" name="Group 65"/>
              <p:cNvGrpSpPr>
                <a:grpSpLocks/>
              </p:cNvGrpSpPr>
              <p:nvPr/>
            </p:nvGrpSpPr>
            <p:grpSpPr bwMode="auto">
              <a:xfrm>
                <a:off x="3032" y="1525"/>
                <a:ext cx="120" cy="120"/>
                <a:chOff x="1154" y="3385"/>
                <a:chExt cx="136" cy="136"/>
              </a:xfrm>
            </p:grpSpPr>
            <p:sp>
              <p:nvSpPr>
                <p:cNvPr id="417900" name="Oval 66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901" name="Line 67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902" name="Line 68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2" name="Group 69"/>
              <p:cNvGrpSpPr>
                <a:grpSpLocks/>
              </p:cNvGrpSpPr>
              <p:nvPr/>
            </p:nvGrpSpPr>
            <p:grpSpPr bwMode="auto">
              <a:xfrm>
                <a:off x="1474" y="1966"/>
                <a:ext cx="120" cy="120"/>
                <a:chOff x="1154" y="3385"/>
                <a:chExt cx="136" cy="136"/>
              </a:xfrm>
            </p:grpSpPr>
            <p:sp>
              <p:nvSpPr>
                <p:cNvPr id="417897" name="Oval 7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98" name="Line 7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99" name="Line 7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3" name="Group 73"/>
              <p:cNvGrpSpPr>
                <a:grpSpLocks/>
              </p:cNvGrpSpPr>
              <p:nvPr/>
            </p:nvGrpSpPr>
            <p:grpSpPr bwMode="auto">
              <a:xfrm>
                <a:off x="1474" y="2422"/>
                <a:ext cx="120" cy="119"/>
                <a:chOff x="1154" y="3385"/>
                <a:chExt cx="136" cy="136"/>
              </a:xfrm>
            </p:grpSpPr>
            <p:sp>
              <p:nvSpPr>
                <p:cNvPr id="417894" name="Oval 74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95" name="Line 75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96" name="Line 76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4" name="Group 77"/>
              <p:cNvGrpSpPr>
                <a:grpSpLocks/>
              </p:cNvGrpSpPr>
              <p:nvPr/>
            </p:nvGrpSpPr>
            <p:grpSpPr bwMode="auto">
              <a:xfrm>
                <a:off x="1474" y="2889"/>
                <a:ext cx="120" cy="120"/>
                <a:chOff x="1154" y="3385"/>
                <a:chExt cx="136" cy="136"/>
              </a:xfrm>
            </p:grpSpPr>
            <p:sp>
              <p:nvSpPr>
                <p:cNvPr id="417891" name="Oval 7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92" name="Line 7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93" name="Line 8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5" name="Group 81"/>
              <p:cNvGrpSpPr>
                <a:grpSpLocks/>
              </p:cNvGrpSpPr>
              <p:nvPr/>
            </p:nvGrpSpPr>
            <p:grpSpPr bwMode="auto">
              <a:xfrm>
                <a:off x="3030" y="1969"/>
                <a:ext cx="120" cy="120"/>
                <a:chOff x="1154" y="3385"/>
                <a:chExt cx="136" cy="136"/>
              </a:xfrm>
            </p:grpSpPr>
            <p:sp>
              <p:nvSpPr>
                <p:cNvPr id="417888" name="Oval 8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89" name="Line 8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90" name="Line 8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6" name="Group 85"/>
              <p:cNvGrpSpPr>
                <a:grpSpLocks/>
              </p:cNvGrpSpPr>
              <p:nvPr/>
            </p:nvGrpSpPr>
            <p:grpSpPr bwMode="auto">
              <a:xfrm>
                <a:off x="3032" y="2420"/>
                <a:ext cx="120" cy="120"/>
                <a:chOff x="1154" y="3385"/>
                <a:chExt cx="136" cy="136"/>
              </a:xfrm>
            </p:grpSpPr>
            <p:sp>
              <p:nvSpPr>
                <p:cNvPr id="417885" name="Oval 86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86" name="Line 87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87" name="Line 88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7" name="Group 89"/>
              <p:cNvGrpSpPr>
                <a:grpSpLocks/>
              </p:cNvGrpSpPr>
              <p:nvPr/>
            </p:nvGrpSpPr>
            <p:grpSpPr bwMode="auto">
              <a:xfrm>
                <a:off x="1975" y="1966"/>
                <a:ext cx="120" cy="120"/>
                <a:chOff x="1154" y="3385"/>
                <a:chExt cx="136" cy="136"/>
              </a:xfrm>
            </p:grpSpPr>
            <p:sp>
              <p:nvSpPr>
                <p:cNvPr id="417882" name="Oval 9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83" name="Line 9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84" name="Line 9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8" name="Group 93"/>
              <p:cNvGrpSpPr>
                <a:grpSpLocks/>
              </p:cNvGrpSpPr>
              <p:nvPr/>
            </p:nvGrpSpPr>
            <p:grpSpPr bwMode="auto">
              <a:xfrm>
                <a:off x="1971" y="2420"/>
                <a:ext cx="120" cy="120"/>
                <a:chOff x="1154" y="3385"/>
                <a:chExt cx="136" cy="136"/>
              </a:xfrm>
            </p:grpSpPr>
            <p:sp>
              <p:nvSpPr>
                <p:cNvPr id="417879" name="Oval 94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80" name="Line 95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81" name="Line 96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19" name="Group 97"/>
              <p:cNvGrpSpPr>
                <a:grpSpLocks/>
              </p:cNvGrpSpPr>
              <p:nvPr/>
            </p:nvGrpSpPr>
            <p:grpSpPr bwMode="auto">
              <a:xfrm>
                <a:off x="1968" y="2885"/>
                <a:ext cx="120" cy="120"/>
                <a:chOff x="1154" y="3385"/>
                <a:chExt cx="136" cy="136"/>
              </a:xfrm>
            </p:grpSpPr>
            <p:sp>
              <p:nvSpPr>
                <p:cNvPr id="417876" name="Oval 9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77" name="Line 9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78" name="Line 10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0" name="Group 101"/>
              <p:cNvGrpSpPr>
                <a:grpSpLocks/>
              </p:cNvGrpSpPr>
              <p:nvPr/>
            </p:nvGrpSpPr>
            <p:grpSpPr bwMode="auto">
              <a:xfrm>
                <a:off x="3030" y="2889"/>
                <a:ext cx="120" cy="120"/>
                <a:chOff x="1154" y="3385"/>
                <a:chExt cx="136" cy="136"/>
              </a:xfrm>
            </p:grpSpPr>
            <p:sp>
              <p:nvSpPr>
                <p:cNvPr id="417873" name="Oval 10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74" name="Line 10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75" name="Line 10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1" name="Group 105"/>
              <p:cNvGrpSpPr>
                <a:grpSpLocks/>
              </p:cNvGrpSpPr>
              <p:nvPr/>
            </p:nvGrpSpPr>
            <p:grpSpPr bwMode="auto">
              <a:xfrm>
                <a:off x="2513" y="1525"/>
                <a:ext cx="120" cy="120"/>
                <a:chOff x="1154" y="3385"/>
                <a:chExt cx="136" cy="136"/>
              </a:xfrm>
            </p:grpSpPr>
            <p:sp>
              <p:nvSpPr>
                <p:cNvPr id="417870" name="Oval 106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71" name="Line 107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72" name="Line 108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2" name="Group 109"/>
              <p:cNvGrpSpPr>
                <a:grpSpLocks/>
              </p:cNvGrpSpPr>
              <p:nvPr/>
            </p:nvGrpSpPr>
            <p:grpSpPr bwMode="auto">
              <a:xfrm>
                <a:off x="2512" y="1969"/>
                <a:ext cx="119" cy="120"/>
                <a:chOff x="1154" y="3385"/>
                <a:chExt cx="136" cy="136"/>
              </a:xfrm>
            </p:grpSpPr>
            <p:sp>
              <p:nvSpPr>
                <p:cNvPr id="417867" name="Oval 11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68" name="Line 11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69" name="Line 11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3" name="Group 113"/>
              <p:cNvGrpSpPr>
                <a:grpSpLocks/>
              </p:cNvGrpSpPr>
              <p:nvPr/>
            </p:nvGrpSpPr>
            <p:grpSpPr bwMode="auto">
              <a:xfrm>
                <a:off x="2513" y="2420"/>
                <a:ext cx="120" cy="120"/>
                <a:chOff x="1154" y="3385"/>
                <a:chExt cx="136" cy="136"/>
              </a:xfrm>
            </p:grpSpPr>
            <p:sp>
              <p:nvSpPr>
                <p:cNvPr id="417864" name="Oval 114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65" name="Line 115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66" name="Line 116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4" name="Group 117"/>
              <p:cNvGrpSpPr>
                <a:grpSpLocks/>
              </p:cNvGrpSpPr>
              <p:nvPr/>
            </p:nvGrpSpPr>
            <p:grpSpPr bwMode="auto">
              <a:xfrm>
                <a:off x="2505" y="2886"/>
                <a:ext cx="119" cy="119"/>
                <a:chOff x="1154" y="3385"/>
                <a:chExt cx="136" cy="136"/>
              </a:xfrm>
            </p:grpSpPr>
            <p:sp>
              <p:nvSpPr>
                <p:cNvPr id="417861" name="Oval 11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62" name="Line 11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63" name="Line 12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5" name="Group 121"/>
              <p:cNvGrpSpPr>
                <a:grpSpLocks/>
              </p:cNvGrpSpPr>
              <p:nvPr/>
            </p:nvGrpSpPr>
            <p:grpSpPr bwMode="auto">
              <a:xfrm>
                <a:off x="3576" y="1525"/>
                <a:ext cx="120" cy="120"/>
                <a:chOff x="1154" y="3385"/>
                <a:chExt cx="136" cy="136"/>
              </a:xfrm>
            </p:grpSpPr>
            <p:sp>
              <p:nvSpPr>
                <p:cNvPr id="417858" name="Oval 12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59" name="Line 12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60" name="Line 12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6" name="Group 125"/>
              <p:cNvGrpSpPr>
                <a:grpSpLocks/>
              </p:cNvGrpSpPr>
              <p:nvPr/>
            </p:nvGrpSpPr>
            <p:grpSpPr bwMode="auto">
              <a:xfrm>
                <a:off x="3574" y="1969"/>
                <a:ext cx="120" cy="120"/>
                <a:chOff x="1154" y="3385"/>
                <a:chExt cx="136" cy="136"/>
              </a:xfrm>
            </p:grpSpPr>
            <p:sp>
              <p:nvSpPr>
                <p:cNvPr id="417855" name="Oval 126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56" name="Line 127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57" name="Line 128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7" name="Group 129"/>
              <p:cNvGrpSpPr>
                <a:grpSpLocks/>
              </p:cNvGrpSpPr>
              <p:nvPr/>
            </p:nvGrpSpPr>
            <p:grpSpPr bwMode="auto">
              <a:xfrm>
                <a:off x="3576" y="2420"/>
                <a:ext cx="120" cy="120"/>
                <a:chOff x="1154" y="3385"/>
                <a:chExt cx="136" cy="136"/>
              </a:xfrm>
            </p:grpSpPr>
            <p:sp>
              <p:nvSpPr>
                <p:cNvPr id="417852" name="Oval 13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53" name="Line 13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54" name="Line 13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8" name="Group 133"/>
              <p:cNvGrpSpPr>
                <a:grpSpLocks/>
              </p:cNvGrpSpPr>
              <p:nvPr/>
            </p:nvGrpSpPr>
            <p:grpSpPr bwMode="auto">
              <a:xfrm>
                <a:off x="3574" y="2889"/>
                <a:ext cx="120" cy="120"/>
                <a:chOff x="1154" y="3385"/>
                <a:chExt cx="136" cy="136"/>
              </a:xfrm>
            </p:grpSpPr>
            <p:sp>
              <p:nvSpPr>
                <p:cNvPr id="417849" name="Oval 134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50" name="Line 135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51" name="Line 136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29" name="Group 137"/>
              <p:cNvGrpSpPr>
                <a:grpSpLocks/>
              </p:cNvGrpSpPr>
              <p:nvPr/>
            </p:nvGrpSpPr>
            <p:grpSpPr bwMode="auto">
              <a:xfrm>
                <a:off x="1474" y="3355"/>
                <a:ext cx="120" cy="120"/>
                <a:chOff x="1154" y="3385"/>
                <a:chExt cx="136" cy="136"/>
              </a:xfrm>
            </p:grpSpPr>
            <p:sp>
              <p:nvSpPr>
                <p:cNvPr id="417846" name="Oval 138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47" name="Line 139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48" name="Line 140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30" name="Group 141"/>
              <p:cNvGrpSpPr>
                <a:grpSpLocks/>
              </p:cNvGrpSpPr>
              <p:nvPr/>
            </p:nvGrpSpPr>
            <p:grpSpPr bwMode="auto">
              <a:xfrm>
                <a:off x="1968" y="3351"/>
                <a:ext cx="120" cy="120"/>
                <a:chOff x="1154" y="3385"/>
                <a:chExt cx="136" cy="136"/>
              </a:xfrm>
            </p:grpSpPr>
            <p:sp>
              <p:nvSpPr>
                <p:cNvPr id="417843" name="Oval 142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44" name="Line 143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45" name="Line 144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31" name="Group 145"/>
              <p:cNvGrpSpPr>
                <a:grpSpLocks/>
              </p:cNvGrpSpPr>
              <p:nvPr/>
            </p:nvGrpSpPr>
            <p:grpSpPr bwMode="auto">
              <a:xfrm>
                <a:off x="3030" y="3355"/>
                <a:ext cx="120" cy="120"/>
                <a:chOff x="1154" y="3385"/>
                <a:chExt cx="136" cy="136"/>
              </a:xfrm>
            </p:grpSpPr>
            <p:sp>
              <p:nvSpPr>
                <p:cNvPr id="417840" name="Oval 146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41" name="Line 147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42" name="Line 148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32" name="Group 149"/>
              <p:cNvGrpSpPr>
                <a:grpSpLocks/>
              </p:cNvGrpSpPr>
              <p:nvPr/>
            </p:nvGrpSpPr>
            <p:grpSpPr bwMode="auto">
              <a:xfrm>
                <a:off x="2505" y="3352"/>
                <a:ext cx="119" cy="119"/>
                <a:chOff x="1154" y="3385"/>
                <a:chExt cx="136" cy="136"/>
              </a:xfrm>
            </p:grpSpPr>
            <p:sp>
              <p:nvSpPr>
                <p:cNvPr id="417837" name="Oval 150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38" name="Line 151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39" name="Line 152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7833" name="Group 153"/>
              <p:cNvGrpSpPr>
                <a:grpSpLocks/>
              </p:cNvGrpSpPr>
              <p:nvPr/>
            </p:nvGrpSpPr>
            <p:grpSpPr bwMode="auto">
              <a:xfrm>
                <a:off x="3574" y="3355"/>
                <a:ext cx="120" cy="120"/>
                <a:chOff x="1154" y="3385"/>
                <a:chExt cx="136" cy="136"/>
              </a:xfrm>
            </p:grpSpPr>
            <p:sp>
              <p:nvSpPr>
                <p:cNvPr id="417834" name="Oval 154"/>
                <p:cNvSpPr>
                  <a:spLocks noChangeArrowheads="1"/>
                </p:cNvSpPr>
                <p:nvPr/>
              </p:nvSpPr>
              <p:spPr bwMode="auto">
                <a:xfrm>
                  <a:off x="1154" y="3385"/>
                  <a:ext cx="136" cy="136"/>
                </a:xfrm>
                <a:prstGeom prst="ellips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1pPr>
                  <a:lvl2pPr marL="742950" indent="-285750" algn="r" rtl="1">
                    <a:spcBef>
                      <a:spcPct val="20000"/>
                    </a:spcBef>
                    <a:buClr>
                      <a:schemeClr val="hlink"/>
                    </a:buClr>
                    <a:buChar char="–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2pPr>
                  <a:lvl3pPr marL="11430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3pPr>
                  <a:lvl4pPr marL="1600200" indent="-228600" algn="r" rtl="1">
                    <a:spcBef>
                      <a:spcPct val="20000"/>
                    </a:spcBef>
                    <a:buClr>
                      <a:schemeClr val="folHlink"/>
                    </a:buClr>
                    <a:buChar char="–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4pPr>
                  <a:lvl5pPr marL="2057400" indent="-228600" algn="r" rtl="1">
                    <a:spcBef>
                      <a:spcPct val="20000"/>
                    </a:spcBef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5pPr>
                  <a:lvl6pPr marL="25146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6pPr>
                  <a:lvl7pPr marL="29718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7pPr>
                  <a:lvl8pPr marL="34290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8pPr>
                  <a:lvl9pPr marL="3886200" indent="-228600" algn="r" rtl="1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Char char="»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B Nazanin" pitchFamily="2" charset="-78"/>
                    </a:defRPr>
                  </a:lvl9pPr>
                </a:lstStyle>
                <a:p>
                  <a:pPr algn="ctr" rtl="0">
                    <a:spcBef>
                      <a:spcPct val="0"/>
                    </a:spcBef>
                    <a:buClrTx/>
                    <a:buFontTx/>
                    <a:buNone/>
                  </a:pPr>
                  <a:endParaRPr lang="fa-IR" altLang="fa-IR"/>
                </a:p>
              </p:txBody>
            </p:sp>
            <p:sp>
              <p:nvSpPr>
                <p:cNvPr id="417835" name="Line 155"/>
                <p:cNvSpPr>
                  <a:spLocks noChangeShapeType="1"/>
                </p:cNvSpPr>
                <p:nvPr/>
              </p:nvSpPr>
              <p:spPr bwMode="auto">
                <a:xfrm rot="2700000">
                  <a:off x="1176" y="3454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7836" name="Line 156"/>
                <p:cNvSpPr>
                  <a:spLocks noChangeShapeType="1"/>
                </p:cNvSpPr>
                <p:nvPr/>
              </p:nvSpPr>
              <p:spPr bwMode="auto">
                <a:xfrm rot="-2700000">
                  <a:off x="1176" y="3452"/>
                  <a:ext cx="91" cy="0"/>
                </a:xfrm>
                <a:prstGeom prst="line">
                  <a:avLst/>
                </a:prstGeom>
                <a:noFill/>
                <a:ln w="28575" cap="sq">
                  <a:solidFill>
                    <a:srgbClr val="A285F3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7797" name="Line 174"/>
            <p:cNvSpPr>
              <a:spLocks noChangeShapeType="1"/>
            </p:cNvSpPr>
            <p:nvPr/>
          </p:nvSpPr>
          <p:spPr bwMode="auto">
            <a:xfrm rot="5400000">
              <a:off x="1342" y="3638"/>
              <a:ext cx="1" cy="340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8" name="Line 175"/>
            <p:cNvSpPr>
              <a:spLocks noChangeShapeType="1"/>
            </p:cNvSpPr>
            <p:nvPr/>
          </p:nvSpPr>
          <p:spPr bwMode="auto">
            <a:xfrm rot="5400000">
              <a:off x="1964" y="3635"/>
              <a:ext cx="1" cy="340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9" name="Line 176"/>
            <p:cNvSpPr>
              <a:spLocks noChangeShapeType="1"/>
            </p:cNvSpPr>
            <p:nvPr/>
          </p:nvSpPr>
          <p:spPr bwMode="auto">
            <a:xfrm rot="5400000" flipH="1">
              <a:off x="1913" y="3579"/>
              <a:ext cx="449" cy="1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00" name="Line 177"/>
            <p:cNvSpPr>
              <a:spLocks noChangeShapeType="1"/>
            </p:cNvSpPr>
            <p:nvPr/>
          </p:nvSpPr>
          <p:spPr bwMode="auto">
            <a:xfrm rot="5400000">
              <a:off x="1940" y="3160"/>
              <a:ext cx="2" cy="390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01" name="Line 179"/>
            <p:cNvSpPr>
              <a:spLocks noChangeShapeType="1"/>
            </p:cNvSpPr>
            <p:nvPr/>
          </p:nvSpPr>
          <p:spPr bwMode="auto">
            <a:xfrm rot="5400000" flipV="1">
              <a:off x="1344" y="3179"/>
              <a:ext cx="2" cy="348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02" name="Rectangle 180"/>
            <p:cNvSpPr>
              <a:spLocks noChangeArrowheads="1"/>
            </p:cNvSpPr>
            <p:nvPr/>
          </p:nvSpPr>
          <p:spPr bwMode="auto">
            <a:xfrm>
              <a:off x="1523" y="3651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17803" name="Oval 173"/>
            <p:cNvSpPr>
              <a:spLocks noChangeArrowheads="1"/>
            </p:cNvSpPr>
            <p:nvPr/>
          </p:nvSpPr>
          <p:spPr bwMode="auto">
            <a:xfrm rot="5400000">
              <a:off x="1515" y="3668"/>
              <a:ext cx="272" cy="272"/>
            </a:xfrm>
            <a:prstGeom prst="ellipse">
              <a:avLst/>
            </a:prstGeom>
            <a:noFill/>
            <a:ln w="28575" cap="sq">
              <a:solidFill>
                <a:schemeClr val="tx2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17804" name="Line 183"/>
            <p:cNvSpPr>
              <a:spLocks noChangeShapeType="1"/>
            </p:cNvSpPr>
            <p:nvPr/>
          </p:nvSpPr>
          <p:spPr bwMode="auto">
            <a:xfrm rot="5400000" flipH="1">
              <a:off x="944" y="3580"/>
              <a:ext cx="453" cy="1"/>
            </a:xfrm>
            <a:prstGeom prst="line">
              <a:avLst/>
            </a:prstGeom>
            <a:noFill/>
            <a:ln w="28575" cap="sq">
              <a:solidFill>
                <a:schemeClr val="accent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05" name="Freeform 186"/>
            <p:cNvSpPr>
              <a:spLocks/>
            </p:cNvSpPr>
            <p:nvPr/>
          </p:nvSpPr>
          <p:spPr bwMode="auto">
            <a:xfrm>
              <a:off x="952" y="1707"/>
              <a:ext cx="1451" cy="1645"/>
            </a:xfrm>
            <a:custGeom>
              <a:avLst/>
              <a:gdLst>
                <a:gd name="T0" fmla="*/ 787 w 1451"/>
                <a:gd name="T1" fmla="*/ 1645 h 1645"/>
                <a:gd name="T2" fmla="*/ 785 w 1451"/>
                <a:gd name="T3" fmla="*/ 1414 h 1645"/>
                <a:gd name="T4" fmla="*/ 968 w 1451"/>
                <a:gd name="T5" fmla="*/ 1277 h 1645"/>
                <a:gd name="T6" fmla="*/ 1240 w 1451"/>
                <a:gd name="T7" fmla="*/ 1205 h 1645"/>
                <a:gd name="T8" fmla="*/ 1432 w 1451"/>
                <a:gd name="T9" fmla="*/ 973 h 1645"/>
                <a:gd name="T10" fmla="*/ 1352 w 1451"/>
                <a:gd name="T11" fmla="*/ 581 h 1645"/>
                <a:gd name="T12" fmla="*/ 1328 w 1451"/>
                <a:gd name="T13" fmla="*/ 141 h 1645"/>
                <a:gd name="T14" fmla="*/ 920 w 1451"/>
                <a:gd name="T15" fmla="*/ 205 h 1645"/>
                <a:gd name="T16" fmla="*/ 512 w 1451"/>
                <a:gd name="T17" fmla="*/ 21 h 1645"/>
                <a:gd name="T18" fmla="*/ 128 w 1451"/>
                <a:gd name="T19" fmla="*/ 77 h 1645"/>
                <a:gd name="T20" fmla="*/ 80 w 1451"/>
                <a:gd name="T21" fmla="*/ 445 h 1645"/>
                <a:gd name="T22" fmla="*/ 0 w 1451"/>
                <a:gd name="T23" fmla="*/ 717 h 1645"/>
                <a:gd name="T24" fmla="*/ 80 w 1451"/>
                <a:gd name="T25" fmla="*/ 973 h 1645"/>
                <a:gd name="T26" fmla="*/ 136 w 1451"/>
                <a:gd name="T27" fmla="*/ 1245 h 1645"/>
                <a:gd name="T28" fmla="*/ 415 w 1451"/>
                <a:gd name="T29" fmla="*/ 1323 h 1645"/>
                <a:gd name="T30" fmla="*/ 560 w 1451"/>
                <a:gd name="T31" fmla="*/ 1415 h 1645"/>
                <a:gd name="T32" fmla="*/ 565 w 1451"/>
                <a:gd name="T33" fmla="*/ 1642 h 16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51" h="1645">
                  <a:moveTo>
                    <a:pt x="787" y="1645"/>
                  </a:moveTo>
                  <a:lnTo>
                    <a:pt x="785" y="1414"/>
                  </a:lnTo>
                  <a:cubicBezTo>
                    <a:pt x="815" y="1353"/>
                    <a:pt x="892" y="1312"/>
                    <a:pt x="968" y="1277"/>
                  </a:cubicBezTo>
                  <a:cubicBezTo>
                    <a:pt x="1044" y="1242"/>
                    <a:pt x="1163" y="1256"/>
                    <a:pt x="1240" y="1205"/>
                  </a:cubicBezTo>
                  <a:cubicBezTo>
                    <a:pt x="1317" y="1154"/>
                    <a:pt x="1413" y="1077"/>
                    <a:pt x="1432" y="973"/>
                  </a:cubicBezTo>
                  <a:cubicBezTo>
                    <a:pt x="1451" y="869"/>
                    <a:pt x="1369" y="720"/>
                    <a:pt x="1352" y="581"/>
                  </a:cubicBezTo>
                  <a:cubicBezTo>
                    <a:pt x="1335" y="442"/>
                    <a:pt x="1400" y="204"/>
                    <a:pt x="1328" y="141"/>
                  </a:cubicBezTo>
                  <a:cubicBezTo>
                    <a:pt x="1256" y="78"/>
                    <a:pt x="1056" y="225"/>
                    <a:pt x="920" y="205"/>
                  </a:cubicBezTo>
                  <a:cubicBezTo>
                    <a:pt x="784" y="185"/>
                    <a:pt x="644" y="42"/>
                    <a:pt x="512" y="21"/>
                  </a:cubicBezTo>
                  <a:cubicBezTo>
                    <a:pt x="380" y="0"/>
                    <a:pt x="200" y="6"/>
                    <a:pt x="128" y="77"/>
                  </a:cubicBezTo>
                  <a:cubicBezTo>
                    <a:pt x="56" y="148"/>
                    <a:pt x="101" y="338"/>
                    <a:pt x="80" y="445"/>
                  </a:cubicBezTo>
                  <a:cubicBezTo>
                    <a:pt x="59" y="552"/>
                    <a:pt x="0" y="629"/>
                    <a:pt x="0" y="717"/>
                  </a:cubicBezTo>
                  <a:cubicBezTo>
                    <a:pt x="0" y="805"/>
                    <a:pt x="57" y="885"/>
                    <a:pt x="80" y="973"/>
                  </a:cubicBezTo>
                  <a:cubicBezTo>
                    <a:pt x="103" y="1061"/>
                    <a:pt x="80" y="1187"/>
                    <a:pt x="136" y="1245"/>
                  </a:cubicBezTo>
                  <a:cubicBezTo>
                    <a:pt x="192" y="1303"/>
                    <a:pt x="344" y="1295"/>
                    <a:pt x="415" y="1323"/>
                  </a:cubicBezTo>
                  <a:cubicBezTo>
                    <a:pt x="486" y="1351"/>
                    <a:pt x="535" y="1362"/>
                    <a:pt x="560" y="1415"/>
                  </a:cubicBezTo>
                  <a:lnTo>
                    <a:pt x="565" y="1642"/>
                  </a:lnTo>
                </a:path>
              </a:pathLst>
            </a:custGeom>
            <a:noFill/>
            <a:ln w="38100" cap="sq" cmpd="sng">
              <a:solidFill>
                <a:schemeClr val="tx2"/>
              </a:solidFill>
              <a:prstDash val="solid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7806" name="Group 187"/>
            <p:cNvGrpSpPr>
              <a:grpSpLocks/>
            </p:cNvGrpSpPr>
            <p:nvPr/>
          </p:nvGrpSpPr>
          <p:grpSpPr bwMode="auto">
            <a:xfrm>
              <a:off x="2699" y="3043"/>
              <a:ext cx="244" cy="288"/>
              <a:chOff x="2976" y="1180"/>
              <a:chExt cx="244" cy="288"/>
            </a:xfrm>
          </p:grpSpPr>
          <p:sp>
            <p:nvSpPr>
              <p:cNvPr id="417807" name="Rectangle 188"/>
              <p:cNvSpPr>
                <a:spLocks noChangeArrowheads="1"/>
              </p:cNvSpPr>
              <p:nvPr/>
            </p:nvSpPr>
            <p:spPr bwMode="auto">
              <a:xfrm>
                <a:off x="2976" y="118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17808" name="Line 189"/>
              <p:cNvSpPr>
                <a:spLocks noChangeShapeType="1"/>
              </p:cNvSpPr>
              <p:nvPr/>
            </p:nvSpPr>
            <p:spPr bwMode="auto">
              <a:xfrm>
                <a:off x="3037" y="1225"/>
                <a:ext cx="105" cy="1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641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30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99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747</Words>
  <Application>Microsoft Office PowerPoint</Application>
  <PresentationFormat>Widescreen</PresentationFormat>
  <Paragraphs>128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معادلات ماكسول </vt:lpstr>
      <vt:lpstr>PowerPoint Presentation</vt:lpstr>
      <vt:lpstr>ايجاد نيروي محركۀ القايي ( آزمايشهاي فاراده ) </vt:lpstr>
      <vt:lpstr>PowerPoint Presentation</vt:lpstr>
      <vt:lpstr>PowerPoint Presentation</vt:lpstr>
      <vt:lpstr>PowerPoint Presentation</vt:lpstr>
      <vt:lpstr>PowerPoint Presentation</vt:lpstr>
      <vt:lpstr> فلوي مغناطيسي </vt:lpstr>
      <vt:lpstr>تعريف قانون القاي فاراده : </vt:lpstr>
      <vt:lpstr> قانون لنز </vt:lpstr>
      <vt:lpstr>PowerPoint Presentation</vt:lpstr>
      <vt:lpstr>PowerPoint Presentation</vt:lpstr>
      <vt:lpstr>PowerPoint Presentation</vt:lpstr>
      <vt:lpstr>محاسبۀ كمي نيروي محركۀ القايي </vt:lpstr>
      <vt:lpstr>روش ديگر در محاسبۀ كمي نيروي محركۀ القايي </vt:lpstr>
      <vt:lpstr>PowerPoint Presentation</vt:lpstr>
      <vt:lpstr>توان گرمايي كه در سيم ظاهر مي‌شود : </vt:lpstr>
      <vt:lpstr>تمرين 1 </vt:lpstr>
      <vt:lpstr>حل تمرين 1 </vt:lpstr>
      <vt:lpstr>تمرين 2 </vt:lpstr>
      <vt:lpstr>حل تمرين 2 </vt:lpstr>
      <vt:lpstr> تمرين 3 </vt:lpstr>
      <vt:lpstr>حل تمرين 3</vt:lpstr>
      <vt:lpstr>تمرين 4 </vt:lpstr>
      <vt:lpstr>حل تمرين 4 </vt:lpstr>
      <vt:lpstr>تمرين 5 </vt:lpstr>
      <vt:lpstr>حل تمرين 5 </vt:lpstr>
      <vt:lpstr>تمرين 6 </vt:lpstr>
      <vt:lpstr>حل تمرين 6 </vt:lpstr>
      <vt:lpstr>تمرين 7 </vt:lpstr>
      <vt:lpstr>حل تمرين 7 </vt:lpstr>
      <vt:lpstr>حل تمرين 7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2022-02-05T10:42:51Z</dcterms:created>
  <dcterms:modified xsi:type="dcterms:W3CDTF">2022-02-05T10:43:06Z</dcterms:modified>
</cp:coreProperties>
</file>