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97" r:id="rId2"/>
    <p:sldId id="284" r:id="rId3"/>
    <p:sldId id="298" r:id="rId4"/>
    <p:sldId id="299" r:id="rId5"/>
    <p:sldId id="300" r:id="rId6"/>
    <p:sldId id="301" r:id="rId7"/>
    <p:sldId id="302" r:id="rId8"/>
    <p:sldId id="303" r:id="rId9"/>
    <p:sldId id="304" r:id="rId10"/>
    <p:sldId id="305" r:id="rId11"/>
    <p:sldId id="306" r:id="rId12"/>
    <p:sldId id="307" r:id="rId13"/>
    <p:sldId id="308" r:id="rId14"/>
    <p:sldId id="309" r:id="rId15"/>
    <p:sldId id="310" r:id="rId16"/>
    <p:sldId id="311" r:id="rId17"/>
    <p:sldId id="312" r:id="rId18"/>
    <p:sldId id="28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265" autoAdjust="0"/>
    <p:restoredTop sz="89266" autoAdjust="0"/>
  </p:normalViewPr>
  <p:slideViewPr>
    <p:cSldViewPr snapToGrid="0">
      <p:cViewPr varScale="1">
        <p:scale>
          <a:sx n="72" d="100"/>
          <a:sy n="72" d="100"/>
        </p:scale>
        <p:origin x="-1061" y="-9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9F58D7-54D7-41B6-A9E3-FBCA9B88D942}" type="datetimeFigureOut">
              <a:rPr lang="en-US" smtClean="0"/>
              <a:pPr/>
              <a:t>10/11/2015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F4A247-D686-45C6-9324-1375F32BC9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429926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09256-BB9D-4EE1-978B-903609A03B5E}" type="datetimeFigureOut">
              <a:rPr lang="en-US" smtClean="0"/>
              <a:pPr/>
              <a:t>10/11/2015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791C-0A8C-41CF-A358-0882E33B6A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93336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09256-BB9D-4EE1-978B-903609A03B5E}" type="datetimeFigureOut">
              <a:rPr lang="en-US" smtClean="0"/>
              <a:pPr/>
              <a:t>10/11/2015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791C-0A8C-41CF-A358-0882E33B6A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73438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09256-BB9D-4EE1-978B-903609A03B5E}" type="datetimeFigureOut">
              <a:rPr lang="en-US" smtClean="0"/>
              <a:pPr/>
              <a:t>10/11/2015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791C-0A8C-41CF-A358-0882E33B6A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23265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09256-BB9D-4EE1-978B-903609A03B5E}" type="datetimeFigureOut">
              <a:rPr lang="en-US" smtClean="0"/>
              <a:pPr/>
              <a:t>10/11/2015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791C-0A8C-41CF-A358-0882E33B6A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62268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09256-BB9D-4EE1-978B-903609A03B5E}" type="datetimeFigureOut">
              <a:rPr lang="en-US" smtClean="0"/>
              <a:pPr/>
              <a:t>10/11/2015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791C-0A8C-41CF-A358-0882E33B6A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60916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09256-BB9D-4EE1-978B-903609A03B5E}" type="datetimeFigureOut">
              <a:rPr lang="en-US" smtClean="0"/>
              <a:pPr/>
              <a:t>10/11/2015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791C-0A8C-41CF-A358-0882E33B6A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09758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09256-BB9D-4EE1-978B-903609A03B5E}" type="datetimeFigureOut">
              <a:rPr lang="en-US" smtClean="0"/>
              <a:pPr/>
              <a:t>10/11/2015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791C-0A8C-41CF-A358-0882E33B6A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11737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09256-BB9D-4EE1-978B-903609A03B5E}" type="datetimeFigureOut">
              <a:rPr lang="en-US" smtClean="0"/>
              <a:pPr/>
              <a:t>10/11/2015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791C-0A8C-41CF-A358-0882E33B6A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12851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09256-BB9D-4EE1-978B-903609A03B5E}" type="datetimeFigureOut">
              <a:rPr lang="en-US" smtClean="0"/>
              <a:pPr/>
              <a:t>10/11/2015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791C-0A8C-41CF-A358-0882E33B6A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90097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09256-BB9D-4EE1-978B-903609A03B5E}" type="datetimeFigureOut">
              <a:rPr lang="en-US" smtClean="0"/>
              <a:pPr/>
              <a:t>10/11/2015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791C-0A8C-41CF-A358-0882E33B6A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04842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09256-BB9D-4EE1-978B-903609A03B5E}" type="datetimeFigureOut">
              <a:rPr lang="en-US" smtClean="0"/>
              <a:pPr/>
              <a:t>10/11/2015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791C-0A8C-41CF-A358-0882E33B6A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93091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409256-BB9D-4EE1-978B-903609A03B5E}" type="datetimeFigureOut">
              <a:rPr lang="en-US" smtClean="0"/>
              <a:pPr/>
              <a:t>10/11/2015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2E791C-0A8C-41CF-A358-0882E33B6A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59856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75541" y="1683657"/>
            <a:ext cx="8142515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8000" dirty="0" smtClean="0">
                <a:solidFill>
                  <a:srgbClr val="C00000"/>
                </a:solidFill>
                <a:cs typeface="B Titr" panose="00000700000000000000" pitchFamily="2" charset="-78"/>
              </a:rPr>
              <a:t>علوم فصل </a:t>
            </a:r>
            <a:r>
              <a:rPr lang="fa-IR" sz="8000" dirty="0" smtClean="0">
                <a:solidFill>
                  <a:srgbClr val="C00000"/>
                </a:solidFill>
                <a:cs typeface="B Titr" panose="00000700000000000000" pitchFamily="2" charset="-78"/>
              </a:rPr>
              <a:t>1</a:t>
            </a:r>
            <a:endParaRPr lang="fa-IR" sz="8000" dirty="0" smtClean="0">
              <a:solidFill>
                <a:srgbClr val="C00000"/>
              </a:solidFill>
              <a:cs typeface="B Titr" panose="00000700000000000000" pitchFamily="2" charset="-78"/>
            </a:endParaRPr>
          </a:p>
          <a:p>
            <a:pPr algn="ctr"/>
            <a:endParaRPr lang="fa-IR" sz="6000" dirty="0">
              <a:solidFill>
                <a:srgbClr val="C00000"/>
              </a:solidFill>
              <a:cs typeface="B Titr" panose="00000700000000000000" pitchFamily="2" charset="-78"/>
            </a:endParaRPr>
          </a:p>
          <a:p>
            <a:pPr algn="ctr"/>
            <a:r>
              <a:rPr lang="fa-IR" sz="4000" dirty="0" smtClean="0">
                <a:solidFill>
                  <a:srgbClr val="C00000"/>
                </a:solidFill>
                <a:cs typeface="B Titr" panose="00000700000000000000" pitchFamily="2" charset="-78"/>
              </a:rPr>
              <a:t>مواد </a:t>
            </a:r>
            <a:endParaRPr lang="fa-IR" sz="4000" dirty="0" smtClean="0">
              <a:solidFill>
                <a:srgbClr val="C00000"/>
              </a:solidFill>
              <a:cs typeface="B Titr" panose="00000700000000000000" pitchFamily="2" charset="-78"/>
            </a:endParaRPr>
          </a:p>
          <a:p>
            <a:pPr algn="ctr"/>
            <a:r>
              <a:rPr lang="fa-IR" sz="3200" dirty="0">
                <a:solidFill>
                  <a:srgbClr val="C00000"/>
                </a:solidFill>
                <a:cs typeface="B Titr" panose="00000700000000000000" pitchFamily="2" charset="-78"/>
              </a:rPr>
              <a:t> </a:t>
            </a:r>
            <a:endParaRPr lang="fa-IR" sz="3200" dirty="0" smtClean="0">
              <a:solidFill>
                <a:srgbClr val="C00000"/>
              </a:solidFill>
              <a:cs typeface="B Titr" panose="00000700000000000000" pitchFamily="2" charset="-78"/>
            </a:endParaRPr>
          </a:p>
          <a:p>
            <a:pPr algn="ctr"/>
            <a:endParaRPr lang="fa-IR" sz="3200" dirty="0">
              <a:solidFill>
                <a:srgbClr val="C00000"/>
              </a:solidFill>
              <a:cs typeface="B Titr" panose="00000700000000000000" pitchFamily="2" charset="-78"/>
            </a:endParaRPr>
          </a:p>
          <a:p>
            <a:pPr algn="ctr"/>
            <a:r>
              <a:rPr lang="fa-IR" sz="3200" dirty="0" smtClean="0">
                <a:solidFill>
                  <a:srgbClr val="C00000"/>
                </a:solidFill>
                <a:cs typeface="B Titr" panose="00000700000000000000" pitchFamily="2" charset="-78"/>
              </a:rPr>
              <a:t>مدرس: محمدی </a:t>
            </a:r>
            <a:endParaRPr lang="en-US" sz="3200" dirty="0">
              <a:solidFill>
                <a:srgbClr val="C00000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435922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6688" y="1414130"/>
            <a:ext cx="1135557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200000"/>
              </a:lnSpc>
            </a:pPr>
            <a:r>
              <a:rPr lang="fa-IR" sz="2400" b="1" dirty="0" smtClean="0">
                <a:cs typeface="B Nazanin" pitchFamily="2" charset="-78"/>
              </a:rPr>
              <a:t> </a:t>
            </a:r>
            <a:r>
              <a:rPr lang="fa-IR" sz="2400" b="1" dirty="0" smtClean="0">
                <a:cs typeface="B Nazanin" pitchFamily="2" charset="-78"/>
              </a:rPr>
              <a:t>2- </a:t>
            </a:r>
            <a:r>
              <a:rPr lang="fa-IR" sz="2400" b="1" dirty="0" smtClean="0">
                <a:cs typeface="B Nazanin" pitchFamily="2" charset="-78"/>
              </a:rPr>
              <a:t>عوامل موثر بر انحلال پذیری عبارتند از: دما و فشار </a:t>
            </a:r>
            <a:endParaRPr lang="en-US" sz="2400" b="1" dirty="0" smtClean="0">
              <a:cs typeface="B Nazanin" pitchFamily="2" charset="-78"/>
            </a:endParaRPr>
          </a:p>
          <a:p>
            <a:pPr algn="r" rtl="1">
              <a:lnSpc>
                <a:spcPct val="200000"/>
              </a:lnSpc>
            </a:pPr>
            <a:r>
              <a:rPr lang="fa-IR" sz="2400" b="1" dirty="0" smtClean="0">
                <a:cs typeface="B Nazanin" pitchFamily="2" charset="-78"/>
              </a:rPr>
              <a:t>در مورد گازها با افزایش دما وکاهش فشار انحلال پذیری ، کم می شود .</a:t>
            </a:r>
            <a:endParaRPr lang="en-US" sz="2400" b="1" dirty="0" smtClean="0">
              <a:cs typeface="B Nazanin" pitchFamily="2" charset="-78"/>
            </a:endParaRPr>
          </a:p>
          <a:p>
            <a:pPr algn="r" rtl="1">
              <a:lnSpc>
                <a:spcPct val="200000"/>
              </a:lnSpc>
            </a:pPr>
            <a:r>
              <a:rPr lang="fa-IR" sz="2400" b="1" dirty="0" smtClean="0">
                <a:cs typeface="B Nazanin" pitchFamily="2" charset="-78"/>
              </a:rPr>
              <a:t>در مورد برخی جامدات مانند پتاسیم نیترات با افزایش دما انحلال پذیری ماده زیاد می شود .</a:t>
            </a:r>
            <a:endParaRPr lang="en-US" sz="2400" b="1" dirty="0" smtClean="0">
              <a:cs typeface="B Nazanin" pitchFamily="2" charset="-78"/>
            </a:endParaRPr>
          </a:p>
          <a:p>
            <a:pPr algn="r" rtl="1">
              <a:lnSpc>
                <a:spcPct val="200000"/>
              </a:lnSpc>
            </a:pPr>
            <a:r>
              <a:rPr lang="fa-IR" sz="2400" b="1" dirty="0" smtClean="0">
                <a:cs typeface="B Nazanin" pitchFamily="2" charset="-78"/>
              </a:rPr>
              <a:t>ماهی ها در آب سرد بهتر از آب گزم زندگی می کنند، چون در آب سرد مقدار اکسیژن حل شده در آب بیشتراست .</a:t>
            </a:r>
            <a:endParaRPr lang="en-US" sz="2400" b="1" dirty="0">
              <a:cs typeface="B Nazanin" pitchFamily="2" charset="-7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7536" y="4666874"/>
            <a:ext cx="2680185" cy="1818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0361" y="1998921"/>
            <a:ext cx="1147253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200000"/>
              </a:lnSpc>
            </a:pPr>
            <a:r>
              <a:rPr lang="fa-IR" sz="2800" b="1" dirty="0" smtClean="0">
                <a:cs typeface="B Nazanin" pitchFamily="2" charset="-78"/>
              </a:rPr>
              <a:t>3- </a:t>
            </a:r>
            <a:r>
              <a:rPr lang="fa-IR" sz="2800" b="1" dirty="0" smtClean="0">
                <a:cs typeface="B Nazanin" pitchFamily="2" charset="-78"/>
              </a:rPr>
              <a:t>مخلوط ناهمگن : مخلوطی که اجزای سازنده آن به طور یکنواخت در همه جای ماده پخش نشده اند مثل : آبلیمو ،دوغ ،</a:t>
            </a:r>
            <a:r>
              <a:rPr lang="fa-IR" sz="2800" b="1" dirty="0" smtClean="0">
                <a:cs typeface="B Nazanin" pitchFamily="2" charset="-78"/>
              </a:rPr>
              <a:t>خاکشیر</a:t>
            </a:r>
          </a:p>
          <a:p>
            <a:pPr algn="r" rtl="1">
              <a:lnSpc>
                <a:spcPct val="200000"/>
              </a:lnSpc>
            </a:pPr>
            <a:r>
              <a:rPr lang="fa-IR" sz="2800" b="1" dirty="0" smtClean="0">
                <a:cs typeface="B Nazanin" pitchFamily="2" charset="-78"/>
              </a:rPr>
              <a:t>انواع مخلوط ناهمگن : </a:t>
            </a:r>
            <a:endParaRPr lang="en-US" sz="2800" b="1" dirty="0" smtClean="0">
              <a:cs typeface="B Nazanin" pitchFamily="2" charset="-78"/>
            </a:endParaRPr>
          </a:p>
          <a:p>
            <a:pPr algn="r" rtl="1">
              <a:lnSpc>
                <a:spcPct val="200000"/>
              </a:lnSpc>
            </a:pPr>
            <a:endParaRPr lang="en-US" sz="2800" b="1" dirty="0">
              <a:cs typeface="B Nazanin" pitchFamily="2" charset="-78"/>
            </a:endParaRPr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/>
          <a:srcRect l="34186" t="45116" r="38517" b="39380"/>
          <a:stretch>
            <a:fillRect/>
          </a:stretch>
        </p:blipFill>
        <p:spPr bwMode="auto">
          <a:xfrm>
            <a:off x="946298" y="4146696"/>
            <a:ext cx="5624304" cy="1796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48584"/>
            <a:ext cx="1178087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200000"/>
              </a:lnSpc>
            </a:pPr>
            <a:r>
              <a:rPr lang="fa-IR" sz="2800" b="1" dirty="0" smtClean="0">
                <a:cs typeface="B Nazanin" pitchFamily="2" charset="-78"/>
              </a:rPr>
              <a:t> </a:t>
            </a:r>
            <a:endParaRPr lang="en-US" sz="2800" b="1" dirty="0" smtClean="0">
              <a:cs typeface="B Nazanin" pitchFamily="2" charset="-78"/>
            </a:endParaRPr>
          </a:p>
          <a:p>
            <a:pPr algn="ctr" rtl="1">
              <a:lnSpc>
                <a:spcPct val="200000"/>
              </a:lnSpc>
            </a:pPr>
            <a:r>
              <a:rPr lang="fa-IR" sz="2800" b="1" dirty="0" smtClean="0">
                <a:solidFill>
                  <a:srgbClr val="FF0000"/>
                </a:solidFill>
                <a:cs typeface="B Nazanin" pitchFamily="2" charset="-78"/>
              </a:rPr>
              <a:t>اسيدها وبازها</a:t>
            </a:r>
            <a:r>
              <a:rPr lang="fa-IR" sz="2800" b="1" dirty="0" smtClean="0">
                <a:solidFill>
                  <a:srgbClr val="FF0000"/>
                </a:solidFill>
                <a:cs typeface="B Nazanin" pitchFamily="2" charset="-78"/>
              </a:rPr>
              <a:t>:</a:t>
            </a:r>
          </a:p>
          <a:p>
            <a:pPr algn="r" rtl="1">
              <a:lnSpc>
                <a:spcPct val="200000"/>
              </a:lnSpc>
            </a:pPr>
            <a:r>
              <a:rPr lang="fa-IR" sz="2800" b="1" dirty="0" smtClean="0">
                <a:cs typeface="B Nazanin" pitchFamily="2" charset="-78"/>
              </a:rPr>
              <a:t> اسيدها موادي ترش مزه با عامل </a:t>
            </a:r>
            <a:r>
              <a:rPr lang="en-US" sz="2800" b="1" dirty="0" smtClean="0">
                <a:cs typeface="B Nazanin" pitchFamily="2" charset="-78"/>
              </a:rPr>
              <a:t>H</a:t>
            </a:r>
            <a:r>
              <a:rPr lang="fa-IR" sz="2800" b="1" dirty="0" smtClean="0">
                <a:cs typeface="B Nazanin" pitchFamily="2" charset="-78"/>
              </a:rPr>
              <a:t> در فرمول آنها كه شناساگرتورنسل را قرمز مي كند .</a:t>
            </a:r>
            <a:endParaRPr lang="en-US" sz="2800" b="1" dirty="0" smtClean="0">
              <a:cs typeface="B Nazanin" pitchFamily="2" charset="-78"/>
            </a:endParaRPr>
          </a:p>
          <a:p>
            <a:pPr algn="r" rtl="1">
              <a:lnSpc>
                <a:spcPct val="200000"/>
              </a:lnSpc>
            </a:pPr>
            <a:r>
              <a:rPr lang="fa-IR" sz="2800" b="1" dirty="0" smtClean="0">
                <a:cs typeface="B Nazanin" pitchFamily="2" charset="-78"/>
              </a:rPr>
              <a:t>بازها موادي تلخ مزه باعامل </a:t>
            </a:r>
            <a:r>
              <a:rPr lang="en-US" sz="2800" b="1" dirty="0" smtClean="0">
                <a:cs typeface="B Nazanin" pitchFamily="2" charset="-78"/>
              </a:rPr>
              <a:t>OH</a:t>
            </a:r>
            <a:r>
              <a:rPr lang="fa-IR" sz="2800" b="1" dirty="0" smtClean="0">
                <a:cs typeface="B Nazanin" pitchFamily="2" charset="-78"/>
              </a:rPr>
              <a:t> كه شناساگر تورنسل را آبي مي كند .</a:t>
            </a:r>
            <a:endParaRPr lang="en-US" sz="2800" b="1" dirty="0" smtClean="0">
              <a:cs typeface="B Nazanin" pitchFamily="2" charset="-78"/>
            </a:endParaRPr>
          </a:p>
          <a:p>
            <a:pPr algn="r" rtl="1">
              <a:lnSpc>
                <a:spcPct val="200000"/>
              </a:lnSpc>
            </a:pPr>
            <a:r>
              <a:rPr lang="fa-IR" sz="2800" b="1" dirty="0" smtClean="0">
                <a:cs typeface="B Nazanin" pitchFamily="2" charset="-78"/>
              </a:rPr>
              <a:t>اساس كارشناساگرها تغييررنگ است مخلوط اسيدها وبازها خنثي مي شود ونمك توليد مي كند .</a:t>
            </a:r>
            <a:endParaRPr lang="en-US" sz="2800" b="1" dirty="0" smtClean="0">
              <a:cs typeface="B Nazanin" pitchFamily="2" charset="-78"/>
            </a:endParaRPr>
          </a:p>
          <a:p>
            <a:pPr algn="r" rtl="1">
              <a:lnSpc>
                <a:spcPct val="200000"/>
              </a:lnSpc>
            </a:pPr>
            <a:r>
              <a:rPr lang="fa-IR" sz="2800" b="1" dirty="0" smtClean="0">
                <a:cs typeface="B Nazanin" pitchFamily="2" charset="-78"/>
              </a:rPr>
              <a:t> </a:t>
            </a:r>
            <a:endParaRPr lang="en-US" sz="2800" b="1" dirty="0">
              <a:cs typeface="B Nazanin" pitchFamily="2" charset="-78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8195" y="1733108"/>
            <a:ext cx="1102241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200000"/>
              </a:lnSpc>
            </a:pPr>
            <a:r>
              <a:rPr lang="fa-IR" sz="2400" b="1" dirty="0" smtClean="0">
                <a:cs typeface="B Nazanin" pitchFamily="2" charset="-78"/>
              </a:rPr>
              <a:t>قدرت اسيدي يا بازي بودن يك ماده با </a:t>
            </a:r>
            <a:r>
              <a:rPr lang="en-US" sz="2400" b="1" dirty="0" smtClean="0">
                <a:cs typeface="B Nazanin" pitchFamily="2" charset="-78"/>
              </a:rPr>
              <a:t>pH</a:t>
            </a:r>
            <a:r>
              <a:rPr lang="fa-IR" sz="2400" b="1" dirty="0" smtClean="0">
                <a:cs typeface="B Nazanin" pitchFamily="2" charset="-78"/>
              </a:rPr>
              <a:t> سنجيده ميشود كه محدوده تغييرات آن به صورت زير </a:t>
            </a:r>
            <a:r>
              <a:rPr lang="fa-IR" sz="2400" b="1" dirty="0" smtClean="0">
                <a:cs typeface="B Nazanin" pitchFamily="2" charset="-78"/>
              </a:rPr>
              <a:t>است: </a:t>
            </a:r>
            <a:endParaRPr lang="en-US" sz="2400" b="1" dirty="0" smtClean="0">
              <a:cs typeface="B Nazanin" pitchFamily="2" charset="-78"/>
            </a:endParaRPr>
          </a:p>
          <a:p>
            <a:pPr algn="r" rtl="1">
              <a:lnSpc>
                <a:spcPct val="200000"/>
              </a:lnSpc>
            </a:pPr>
            <a:r>
              <a:rPr lang="fa-IR" sz="2400" b="1" dirty="0" smtClean="0">
                <a:cs typeface="B Nazanin" pitchFamily="2" charset="-78"/>
              </a:rPr>
              <a:t>محدوده </a:t>
            </a:r>
            <a:r>
              <a:rPr lang="fa-IR" sz="2400" b="1" dirty="0" smtClean="0">
                <a:cs typeface="B Nazanin" pitchFamily="2" charset="-78"/>
              </a:rPr>
              <a:t>0تا7 : اسیدی که هرچه عددکوچکترباشد اسیدی تراست</a:t>
            </a:r>
            <a:endParaRPr lang="en-US" sz="2400" b="1" dirty="0" smtClean="0">
              <a:cs typeface="B Nazanin" pitchFamily="2" charset="-78"/>
            </a:endParaRPr>
          </a:p>
          <a:p>
            <a:pPr algn="r" rtl="1">
              <a:lnSpc>
                <a:spcPct val="200000"/>
              </a:lnSpc>
            </a:pPr>
            <a:r>
              <a:rPr lang="fa-IR" sz="2400" b="1" dirty="0" smtClean="0">
                <a:cs typeface="B Nazanin" pitchFamily="2" charset="-78"/>
              </a:rPr>
              <a:t>محدوده 7تا14 :بازی که هرچه عددبزرگترباشدبازی تراست و </a:t>
            </a:r>
            <a:r>
              <a:rPr lang="en-US" sz="2400" b="1" dirty="0" smtClean="0">
                <a:cs typeface="B Nazanin" pitchFamily="2" charset="-78"/>
              </a:rPr>
              <a:t>pH=7</a:t>
            </a:r>
            <a:r>
              <a:rPr lang="fa-IR" sz="2400" b="1" dirty="0" smtClean="0">
                <a:cs typeface="B Nazanin" pitchFamily="2" charset="-78"/>
              </a:rPr>
              <a:t> خنثی است</a:t>
            </a:r>
            <a:endParaRPr lang="en-US" sz="2400" b="1" dirty="0" smtClean="0">
              <a:cs typeface="B Nazanin" pitchFamily="2" charset="-78"/>
            </a:endParaRPr>
          </a:p>
          <a:p>
            <a:pPr algn="r" rtl="1">
              <a:lnSpc>
                <a:spcPct val="200000"/>
              </a:lnSpc>
            </a:pPr>
            <a:r>
              <a:rPr lang="fa-IR" sz="2400" b="1" dirty="0" smtClean="0">
                <a:cs typeface="B Nazanin" pitchFamily="2" charset="-78"/>
              </a:rPr>
              <a:t>رنگ به دست آمده روی کاغذ </a:t>
            </a:r>
            <a:r>
              <a:rPr lang="en-GB" sz="2400" b="1" dirty="0" smtClean="0">
                <a:cs typeface="B Nazanin" pitchFamily="2" charset="-78"/>
              </a:rPr>
              <a:t> pH </a:t>
            </a:r>
            <a:r>
              <a:rPr lang="fa-IR" sz="2400" b="1" dirty="0" smtClean="0">
                <a:cs typeface="B Nazanin" pitchFamily="2" charset="-78"/>
              </a:rPr>
              <a:t>مطابق الگوی زیر است .</a:t>
            </a:r>
            <a:endParaRPr lang="en-US" sz="2400" b="1" dirty="0">
              <a:cs typeface="B Nazanin" pitchFamily="2" charset="-7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8729" y="5169748"/>
            <a:ext cx="7644034" cy="1326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2112" y="2530549"/>
            <a:ext cx="10256874" cy="20851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250000"/>
              </a:lnSpc>
            </a:pPr>
            <a:r>
              <a:rPr lang="fa-IR" sz="2800" b="1" dirty="0" smtClean="0">
                <a:cs typeface="B Nazanin" pitchFamily="2" charset="-78"/>
              </a:rPr>
              <a:t>قوی ترین اسید جوهر نمک با 0= </a:t>
            </a:r>
            <a:r>
              <a:rPr lang="en-GB" sz="2800" b="1" dirty="0" smtClean="0">
                <a:cs typeface="B Nazanin" pitchFamily="2" charset="-78"/>
              </a:rPr>
              <a:t>pH</a:t>
            </a:r>
            <a:r>
              <a:rPr lang="fa-IR" sz="2800" b="1" dirty="0" smtClean="0">
                <a:cs typeface="B Nazanin" pitchFamily="2" charset="-78"/>
              </a:rPr>
              <a:t>قویترین اسید و سودسوزآور گرد بازکننده فاضلاب با 14= </a:t>
            </a:r>
            <a:r>
              <a:rPr lang="en-GB" sz="2800" b="1" dirty="0" smtClean="0">
                <a:cs typeface="B Nazanin" pitchFamily="2" charset="-78"/>
              </a:rPr>
              <a:t>pH </a:t>
            </a:r>
            <a:r>
              <a:rPr lang="fa-IR" sz="2800" b="1" dirty="0" smtClean="0">
                <a:cs typeface="B Nazanin" pitchFamily="2" charset="-78"/>
              </a:rPr>
              <a:t>قوی ترین باز است . </a:t>
            </a:r>
            <a:endParaRPr lang="en-US" sz="2800" b="1" dirty="0">
              <a:cs typeface="B Nazanin" pitchFamily="2" charset="-78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7954" y="1435393"/>
            <a:ext cx="1137683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lnSpc>
                <a:spcPct val="200000"/>
              </a:lnSpc>
            </a:pPr>
            <a:r>
              <a:rPr lang="fa-IR" sz="2400" b="1" dirty="0" smtClean="0">
                <a:solidFill>
                  <a:srgbClr val="FF0000"/>
                </a:solidFill>
                <a:cs typeface="B Nazanin" pitchFamily="2" charset="-78"/>
              </a:rPr>
              <a:t>جداسازی انواع مخلوط ها :</a:t>
            </a:r>
            <a:endParaRPr lang="en-US" sz="2400" b="1" dirty="0" smtClean="0">
              <a:solidFill>
                <a:srgbClr val="FF0000"/>
              </a:solidFill>
              <a:cs typeface="B Nazanin" pitchFamily="2" charset="-78"/>
            </a:endParaRPr>
          </a:p>
          <a:p>
            <a:pPr algn="r" rtl="1">
              <a:lnSpc>
                <a:spcPct val="200000"/>
              </a:lnSpc>
            </a:pPr>
            <a:r>
              <a:rPr lang="fa-IR" sz="2400" b="1" dirty="0" smtClean="0">
                <a:cs typeface="B Nazanin" pitchFamily="2" charset="-78"/>
              </a:rPr>
              <a:t>برای جداسازی اجزای مخلوط گاهی ازروش های ساده و گاهی از روش های پیچیده تر استفاده می شود</a:t>
            </a:r>
            <a:r>
              <a:rPr lang="en-US" sz="2400" b="1" dirty="0" smtClean="0">
                <a:cs typeface="B Nazanin" pitchFamily="2" charset="-78"/>
              </a:rPr>
              <a:t>. </a:t>
            </a:r>
          </a:p>
          <a:p>
            <a:pPr algn="r" rtl="1">
              <a:lnSpc>
                <a:spcPct val="200000"/>
              </a:lnSpc>
            </a:pPr>
            <a:r>
              <a:rPr lang="fa-IR" sz="2400" b="1" dirty="0" smtClean="0">
                <a:cs typeface="B Nazanin" pitchFamily="2" charset="-78"/>
              </a:rPr>
              <a:t>برای جداسازی مخلوط ها باید از تفاوت در ویژگی اجزای آن استفاده کرد . </a:t>
            </a:r>
            <a:endParaRPr lang="en-US" sz="2400" b="1" dirty="0" smtClean="0">
              <a:cs typeface="B Nazanin" pitchFamily="2" charset="-78"/>
            </a:endParaRPr>
          </a:p>
          <a:p>
            <a:pPr algn="r" rtl="1">
              <a:lnSpc>
                <a:spcPct val="200000"/>
              </a:lnSpc>
            </a:pPr>
            <a:r>
              <a:rPr lang="fa-IR" sz="2400" b="1" dirty="0" smtClean="0">
                <a:cs typeface="B Nazanin" pitchFamily="2" charset="-78"/>
              </a:rPr>
              <a:t>1- صاف کردن : با توجه به اختلاف در اندازه ذرات مثل : آبکش کردن برنج یا چای صاف کن </a:t>
            </a:r>
            <a:endParaRPr lang="en-US" sz="2400" b="1" dirty="0" smtClean="0">
              <a:cs typeface="B Nazanin" pitchFamily="2" charset="-78"/>
            </a:endParaRPr>
          </a:p>
          <a:p>
            <a:pPr algn="r" rtl="1">
              <a:lnSpc>
                <a:spcPct val="200000"/>
              </a:lnSpc>
            </a:pPr>
            <a:r>
              <a:rPr lang="fa-IR" sz="2400" b="1" dirty="0" smtClean="0">
                <a:cs typeface="B Nazanin" pitchFamily="2" charset="-78"/>
              </a:rPr>
              <a:t> </a:t>
            </a:r>
            <a:endParaRPr lang="en-US" sz="2400" b="1" dirty="0" smtClean="0">
              <a:cs typeface="B Nazanin" pitchFamily="2" charset="-78"/>
            </a:endParaRPr>
          </a:p>
          <a:p>
            <a:pPr algn="r" rtl="1">
              <a:lnSpc>
                <a:spcPct val="200000"/>
              </a:lnSpc>
            </a:pPr>
            <a:r>
              <a:rPr lang="fa-IR" sz="2400" b="1" dirty="0" smtClean="0">
                <a:cs typeface="B Nazanin" pitchFamily="2" charset="-78"/>
              </a:rPr>
              <a:t>2- سرریزکردن : با کمک ته نشینی اجزا یعنی سبکی یا سنگینی مثل : ته نشینی خاک در آب یا خاکشیردر آب و یا جدا سازی دانه از ساقه در خرمن کوب </a:t>
            </a:r>
            <a:endParaRPr lang="en-US" sz="2400" b="1" dirty="0">
              <a:cs typeface="B Nazanin" pitchFamily="2" charset="-78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4912" y="1743740"/>
            <a:ext cx="11238614" cy="4843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2600" b="1" dirty="0" smtClean="0">
                <a:cs typeface="B Nazanin" pitchFamily="2" charset="-78"/>
              </a:rPr>
              <a:t> </a:t>
            </a:r>
            <a:r>
              <a:rPr lang="fa-IR" sz="2600" b="1" dirty="0" smtClean="0">
                <a:cs typeface="B Nazanin" pitchFamily="2" charset="-78"/>
              </a:rPr>
              <a:t>3- </a:t>
            </a:r>
            <a:r>
              <a:rPr lang="fa-IR" sz="2600" b="1" dirty="0" smtClean="0">
                <a:cs typeface="B Nazanin" pitchFamily="2" charset="-78"/>
              </a:rPr>
              <a:t>تبلور و تبخیر : با کمک تبخیر اجزای مخلوط یعنی تفاوت در سرعت تبخیر مانند بخار شدن آب موجود در آب نمک </a:t>
            </a:r>
            <a:endParaRPr lang="en-US" sz="2600" b="1" dirty="0" smtClean="0">
              <a:cs typeface="B Nazanin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600" b="1" dirty="0" smtClean="0">
                <a:cs typeface="B Nazanin" pitchFamily="2" charset="-78"/>
              </a:rPr>
              <a:t>4- آهن ربا : با استفاده از خاصیت آهن ربایی اجزای مخلوط مانند جدا کردن ذرات آهن و خاک </a:t>
            </a:r>
            <a:endParaRPr lang="en-US" sz="2600" b="1" dirty="0" smtClean="0">
              <a:cs typeface="B Nazanin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600" b="1" dirty="0" smtClean="0">
                <a:cs typeface="B Nazanin" pitchFamily="2" charset="-78"/>
              </a:rPr>
              <a:t>5- تقطیر : تفاوت در نقطه جوش : مانند جدا کردن اجزای نفت ، گلاب گیری ، جدا کردن آب والکل . </a:t>
            </a:r>
            <a:endParaRPr lang="en-US" sz="2600" b="1" dirty="0" smtClean="0">
              <a:cs typeface="B Nazanin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600" b="1" dirty="0" smtClean="0">
                <a:cs typeface="B Nazanin" pitchFamily="2" charset="-78"/>
              </a:rPr>
              <a:t>6- استفاده از قیف جداکننده : جدا کردن آب و  نفت </a:t>
            </a:r>
            <a:endParaRPr lang="en-US" sz="2600" b="1" dirty="0" smtClean="0">
              <a:cs typeface="B Nazanin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600" b="1" dirty="0" smtClean="0">
                <a:cs typeface="B Nazanin" pitchFamily="2" charset="-78"/>
              </a:rPr>
              <a:t>7- استفاده از دستگاه سانتریفیوژ: جدا کردن چربی از شیر ( بر اساس سبکی و سنگینی )و براساس نیروی جانب مرکز </a:t>
            </a:r>
            <a:endParaRPr lang="en-US" sz="2600" b="1" dirty="0" smtClean="0">
              <a:cs typeface="B Nazanin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600" b="1" dirty="0" smtClean="0">
                <a:cs typeface="B Nazanin" pitchFamily="2" charset="-78"/>
              </a:rPr>
              <a:t>8- استفاده از دستگاه دیالیز در تصفیه خون  </a:t>
            </a:r>
            <a:endParaRPr lang="en-US" sz="2600" b="1" dirty="0">
              <a:cs typeface="B Nazanin" pitchFamily="2" charset="-78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1107" y="1123286"/>
            <a:ext cx="5819775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22756" y="3555371"/>
            <a:ext cx="3344937" cy="2707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34856" y="2786743"/>
            <a:ext cx="851988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8800" dirty="0" smtClean="0">
                <a:solidFill>
                  <a:srgbClr val="C00000"/>
                </a:solidFill>
                <a:cs typeface="B Titr" panose="00000700000000000000" pitchFamily="2" charset="-78"/>
              </a:rPr>
              <a:t>پایان</a:t>
            </a:r>
            <a:endParaRPr lang="en-US" sz="8800" dirty="0">
              <a:solidFill>
                <a:srgbClr val="C00000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068550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6773" t="37829" r="30233" b="29458"/>
          <a:stretch>
            <a:fillRect/>
          </a:stretch>
        </p:blipFill>
        <p:spPr bwMode="auto">
          <a:xfrm>
            <a:off x="2105246" y="1499191"/>
            <a:ext cx="9887473" cy="4231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3975239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6929" y="1371600"/>
            <a:ext cx="10820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200000"/>
              </a:lnSpc>
            </a:pPr>
            <a:r>
              <a:rPr lang="fa-IR" sz="2400" b="1" dirty="0" smtClean="0">
                <a:solidFill>
                  <a:srgbClr val="FF0000"/>
                </a:solidFill>
                <a:cs typeface="B Nazanin" pitchFamily="2" charset="-78"/>
              </a:rPr>
              <a:t>حالات مختلف ماده :</a:t>
            </a:r>
            <a:endParaRPr lang="en-US" sz="2400" b="1" dirty="0" smtClean="0">
              <a:solidFill>
                <a:srgbClr val="FF0000"/>
              </a:solidFill>
              <a:cs typeface="B Nazanin" pitchFamily="2" charset="-78"/>
            </a:endParaRPr>
          </a:p>
          <a:p>
            <a:pPr algn="r" rtl="1">
              <a:lnSpc>
                <a:spcPct val="200000"/>
              </a:lnSpc>
            </a:pPr>
            <a:r>
              <a:rPr lang="fa-IR" sz="2400" b="1" dirty="0" smtClean="0">
                <a:cs typeface="B Nazanin" pitchFamily="2" charset="-78"/>
              </a:rPr>
              <a:t>1- </a:t>
            </a:r>
            <a:r>
              <a:rPr lang="fa-IR" sz="2400" b="1" dirty="0" smtClean="0">
                <a:cs typeface="B Nazanin" pitchFamily="2" charset="-78"/>
              </a:rPr>
              <a:t>جامد(</a:t>
            </a:r>
            <a:r>
              <a:rPr lang="en-US" sz="2400" b="1" dirty="0" smtClean="0">
                <a:cs typeface="B Nazanin" pitchFamily="2" charset="-78"/>
              </a:rPr>
              <a:t>s</a:t>
            </a:r>
            <a:r>
              <a:rPr lang="fa-IR" sz="2400" b="1" dirty="0" smtClean="0">
                <a:cs typeface="B Nazanin" pitchFamily="2" charset="-78"/>
              </a:rPr>
              <a:t>): </a:t>
            </a:r>
            <a:r>
              <a:rPr lang="fa-IR" sz="2400" b="1" dirty="0" smtClean="0">
                <a:cs typeface="B Nazanin" pitchFamily="2" charset="-78"/>
              </a:rPr>
              <a:t>فاصله ذرات بین ذرات کم و شکل و حجم معینی دارد .</a:t>
            </a:r>
            <a:endParaRPr lang="en-US" sz="2400" b="1" dirty="0" smtClean="0">
              <a:cs typeface="B Nazanin" pitchFamily="2" charset="-78"/>
            </a:endParaRPr>
          </a:p>
          <a:p>
            <a:pPr algn="r" rtl="1">
              <a:lnSpc>
                <a:spcPct val="200000"/>
              </a:lnSpc>
            </a:pPr>
            <a:r>
              <a:rPr lang="fa-IR" sz="2400" b="1" dirty="0" smtClean="0">
                <a:cs typeface="B Nazanin" pitchFamily="2" charset="-78"/>
              </a:rPr>
              <a:t>2- </a:t>
            </a:r>
            <a:r>
              <a:rPr lang="fa-IR" sz="2400" b="1" dirty="0" smtClean="0">
                <a:cs typeface="B Nazanin" pitchFamily="2" charset="-78"/>
              </a:rPr>
              <a:t>مایع</a:t>
            </a:r>
            <a:r>
              <a:rPr lang="en-US" sz="2400" b="1" dirty="0" smtClean="0">
                <a:cs typeface="B Nazanin" pitchFamily="2" charset="-78"/>
              </a:rPr>
              <a:t>(J)</a:t>
            </a:r>
            <a:r>
              <a:rPr lang="fa-IR" sz="2400" b="1" dirty="0" smtClean="0">
                <a:cs typeface="B Nazanin" pitchFamily="2" charset="-78"/>
              </a:rPr>
              <a:t>  </a:t>
            </a:r>
            <a:r>
              <a:rPr lang="fa-IR" sz="2400" b="1" dirty="0" smtClean="0">
                <a:cs typeface="B Nazanin" pitchFamily="2" charset="-78"/>
              </a:rPr>
              <a:t>: فاصله ذرات بین ذرات بیشتر از جامد  و شکلمعین ندارد ولی  حجم معینی دارد .  </a:t>
            </a:r>
            <a:endParaRPr lang="en-US" sz="2400" b="1" dirty="0" smtClean="0">
              <a:cs typeface="B Nazanin" pitchFamily="2" charset="-78"/>
            </a:endParaRPr>
          </a:p>
          <a:p>
            <a:pPr algn="r" rtl="1">
              <a:lnSpc>
                <a:spcPct val="200000"/>
              </a:lnSpc>
            </a:pPr>
            <a:r>
              <a:rPr lang="fa-IR" sz="2400" b="1" dirty="0" smtClean="0">
                <a:cs typeface="B Nazanin" pitchFamily="2" charset="-78"/>
              </a:rPr>
              <a:t>3- گاز </a:t>
            </a:r>
            <a:r>
              <a:rPr lang="en-US" sz="2400" b="1" dirty="0" smtClean="0">
                <a:cs typeface="B Nazanin" pitchFamily="2" charset="-78"/>
              </a:rPr>
              <a:t>(g)</a:t>
            </a:r>
            <a:r>
              <a:rPr lang="fa-IR" sz="2400" b="1" dirty="0" smtClean="0">
                <a:cs typeface="B Nazanin" pitchFamily="2" charset="-78"/>
              </a:rPr>
              <a:t> </a:t>
            </a:r>
            <a:r>
              <a:rPr lang="fa-IR" sz="2400" b="1" dirty="0" smtClean="0">
                <a:cs typeface="B Nazanin" pitchFamily="2" charset="-78"/>
              </a:rPr>
              <a:t>: فاصله ذرات بین ذرات خیلی زیاد و شکل و حجم معینی ندارد .</a:t>
            </a:r>
            <a:endParaRPr lang="en-US" sz="2400" b="1" dirty="0" smtClean="0">
              <a:cs typeface="B Nazanin" pitchFamily="2" charset="-78"/>
            </a:endParaRPr>
          </a:p>
          <a:p>
            <a:pPr algn="r" rtl="1">
              <a:lnSpc>
                <a:spcPct val="200000"/>
              </a:lnSpc>
            </a:pPr>
            <a:r>
              <a:rPr lang="fa-IR" sz="2400" b="1" dirty="0" smtClean="0">
                <a:solidFill>
                  <a:schemeClr val="accent1">
                    <a:lumMod val="50000"/>
                  </a:schemeClr>
                </a:solidFill>
                <a:cs typeface="B Nazanin" pitchFamily="2" charset="-78"/>
              </a:rPr>
              <a:t>یکی از ویژگی های مخلوط آن است که اجزای تشکیل </a:t>
            </a:r>
            <a:r>
              <a:rPr lang="fa-IR" sz="2400" b="1" dirty="0" smtClean="0">
                <a:solidFill>
                  <a:schemeClr val="accent1">
                    <a:lumMod val="50000"/>
                  </a:schemeClr>
                </a:solidFill>
                <a:cs typeface="B Nazanin" pitchFamily="2" charset="-78"/>
              </a:rPr>
              <a:t>دهنده </a:t>
            </a:r>
            <a:r>
              <a:rPr lang="fa-IR" sz="2400" b="1" dirty="0" smtClean="0">
                <a:solidFill>
                  <a:schemeClr val="accent1">
                    <a:lumMod val="50000"/>
                  </a:schemeClr>
                </a:solidFill>
                <a:cs typeface="B Nazanin" pitchFamily="2" charset="-78"/>
              </a:rPr>
              <a:t>آن خواص </a:t>
            </a:r>
            <a:r>
              <a:rPr lang="fa-IR" sz="2400" b="1" dirty="0" smtClean="0">
                <a:solidFill>
                  <a:schemeClr val="accent1">
                    <a:lumMod val="50000"/>
                  </a:schemeClr>
                </a:solidFill>
                <a:cs typeface="B Nazanin" pitchFamily="2" charset="-78"/>
              </a:rPr>
              <a:t>اولیه خود </a:t>
            </a:r>
            <a:r>
              <a:rPr lang="fa-IR" sz="2400" b="1" dirty="0" smtClean="0">
                <a:solidFill>
                  <a:schemeClr val="accent1">
                    <a:lumMod val="50000"/>
                  </a:schemeClr>
                </a:solidFill>
                <a:cs typeface="B Nazanin" pitchFamily="2" charset="-78"/>
              </a:rPr>
              <a:t>را حفظ</a:t>
            </a:r>
            <a:endParaRPr lang="en-US" sz="2400" b="1" dirty="0" smtClean="0">
              <a:solidFill>
                <a:schemeClr val="accent1">
                  <a:lumMod val="50000"/>
                </a:schemeClr>
              </a:solidFill>
              <a:cs typeface="B Nazanin" pitchFamily="2" charset="-78"/>
            </a:endParaRPr>
          </a:p>
          <a:p>
            <a:pPr algn="r" rtl="1">
              <a:lnSpc>
                <a:spcPct val="200000"/>
              </a:lnSpc>
            </a:pPr>
            <a:r>
              <a:rPr lang="fa-IR" sz="2400" b="1" dirty="0" smtClean="0">
                <a:solidFill>
                  <a:schemeClr val="accent1">
                    <a:lumMod val="50000"/>
                  </a:schemeClr>
                </a:solidFill>
                <a:cs typeface="B Nazanin" pitchFamily="2" charset="-78"/>
              </a:rPr>
              <a:t>می کنند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cs typeface="B Nazanin" pitchFamily="2" charset="-78"/>
              </a:rPr>
              <a:t>. </a:t>
            </a:r>
            <a:r>
              <a:rPr lang="fa-IR" sz="2400" b="1" dirty="0" smtClean="0">
                <a:solidFill>
                  <a:schemeClr val="accent1">
                    <a:lumMod val="50000"/>
                  </a:schemeClr>
                </a:solidFill>
                <a:cs typeface="B Nazanin" pitchFamily="2" charset="-78"/>
              </a:rPr>
              <a:t>به عبارت دیگر خواص مواد قبل از آمیخته شدن با یکدیگر و بعد از آن تغییر نمی کند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cs typeface="B Nazanin" pitchFamily="2" charset="-78"/>
            </a:endParaRPr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6056" y="1424900"/>
            <a:ext cx="1135557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200000"/>
              </a:lnSpc>
            </a:pPr>
            <a:r>
              <a:rPr lang="fa-IR" sz="2400" b="1" dirty="0" smtClean="0">
                <a:cs typeface="B Nazanin" pitchFamily="2" charset="-78"/>
              </a:rPr>
              <a:t>برای نمونه آب نمک مخلوطی از دو </a:t>
            </a:r>
            <a:r>
              <a:rPr lang="fa-IR" sz="2400" b="1" dirty="0" smtClean="0">
                <a:cs typeface="B Nazanin" pitchFamily="2" charset="-78"/>
              </a:rPr>
              <a:t>ماده </a:t>
            </a:r>
            <a:r>
              <a:rPr lang="fa-IR" sz="2400" b="1" dirty="0" smtClean="0">
                <a:cs typeface="B Nazanin" pitchFamily="2" charset="-78"/>
              </a:rPr>
              <a:t>آب و نمک است</a:t>
            </a:r>
            <a:r>
              <a:rPr lang="en-US" sz="2400" b="1" dirty="0" smtClean="0">
                <a:cs typeface="B Nazanin" pitchFamily="2" charset="-78"/>
              </a:rPr>
              <a:t>. </a:t>
            </a:r>
            <a:r>
              <a:rPr lang="fa-IR" sz="2400" b="1" dirty="0" smtClean="0">
                <a:cs typeface="B Nazanin" pitchFamily="2" charset="-78"/>
              </a:rPr>
              <a:t>هنگامی که این مخلوط را می چشیم، </a:t>
            </a:r>
            <a:r>
              <a:rPr lang="fa-IR" sz="2400" b="1" dirty="0" smtClean="0">
                <a:cs typeface="B Nazanin" pitchFamily="2" charset="-78"/>
              </a:rPr>
              <a:t>مزه </a:t>
            </a:r>
            <a:r>
              <a:rPr lang="fa-IR" sz="2400" b="1" dirty="0" smtClean="0">
                <a:cs typeface="B Nazanin" pitchFamily="2" charset="-78"/>
              </a:rPr>
              <a:t>آن شور است</a:t>
            </a:r>
            <a:r>
              <a:rPr lang="en-US" sz="2400" b="1" dirty="0" smtClean="0">
                <a:cs typeface="B Nazanin" pitchFamily="2" charset="-78"/>
              </a:rPr>
              <a:t>. </a:t>
            </a:r>
            <a:r>
              <a:rPr lang="fa-IR" sz="2400" b="1" dirty="0" smtClean="0">
                <a:cs typeface="B Nazanin" pitchFamily="2" charset="-78"/>
              </a:rPr>
              <a:t>خاصیت شوری مربوط به نمک است؛ یعنی نمک خاصیت شوری خود را در مخلوط نیزحفظ کرده است</a:t>
            </a:r>
            <a:r>
              <a:rPr lang="en-US" sz="2400" b="1" dirty="0" smtClean="0">
                <a:cs typeface="B Nazanin" pitchFamily="2" charset="-78"/>
              </a:rPr>
              <a:t>. </a:t>
            </a:r>
            <a:r>
              <a:rPr lang="fa-IR" sz="2400" b="1" dirty="0" smtClean="0">
                <a:cs typeface="B Nazanin" pitchFamily="2" charset="-78"/>
              </a:rPr>
              <a:t>از طرف دیگر اگر مقداری آب نمک را روی زمین بریزیم، جاری می شود</a:t>
            </a:r>
            <a:r>
              <a:rPr lang="en-US" sz="2400" b="1" dirty="0" smtClean="0">
                <a:cs typeface="B Nazanin" pitchFamily="2" charset="-78"/>
              </a:rPr>
              <a:t>. </a:t>
            </a:r>
            <a:r>
              <a:rPr lang="fa-IR" sz="2400" b="1" dirty="0" smtClean="0">
                <a:cs typeface="B Nazanin" pitchFamily="2" charset="-78"/>
              </a:rPr>
              <a:t>جاری شدن از ویژگی های آب است</a:t>
            </a:r>
            <a:r>
              <a:rPr lang="en-US" sz="2400" b="1" dirty="0" smtClean="0">
                <a:cs typeface="B Nazanin" pitchFamily="2" charset="-78"/>
              </a:rPr>
              <a:t>. </a:t>
            </a:r>
            <a:r>
              <a:rPr lang="fa-IR" sz="2400" b="1" dirty="0" smtClean="0">
                <a:cs typeface="B Nazanin" pitchFamily="2" charset="-78"/>
              </a:rPr>
              <a:t>مخلوط ها نقش مهمی در زندگی ما دارند</a:t>
            </a:r>
            <a:r>
              <a:rPr lang="en-US" sz="2400" b="1" dirty="0" smtClean="0">
                <a:cs typeface="B Nazanin" pitchFamily="2" charset="-78"/>
              </a:rPr>
              <a:t>. </a:t>
            </a:r>
            <a:r>
              <a:rPr lang="fa-IR" sz="2400" b="1" dirty="0" smtClean="0">
                <a:cs typeface="B Nazanin" pitchFamily="2" charset="-78"/>
              </a:rPr>
              <a:t>بسیاری از نوشیدنی ها ومواد خوراکی مخلوط اند.  نمونه آب نمک مخلوطی از دو </a:t>
            </a:r>
            <a:r>
              <a:rPr lang="fa-IR" sz="2400" b="1" dirty="0" smtClean="0">
                <a:cs typeface="B Nazanin" pitchFamily="2" charset="-78"/>
              </a:rPr>
              <a:t>ماده </a:t>
            </a:r>
            <a:r>
              <a:rPr lang="fa-IR" sz="2400" b="1" dirty="0" smtClean="0">
                <a:cs typeface="B Nazanin" pitchFamily="2" charset="-78"/>
              </a:rPr>
              <a:t>آب و نمک است</a:t>
            </a:r>
            <a:r>
              <a:rPr lang="en-US" sz="2400" b="1" dirty="0" smtClean="0">
                <a:cs typeface="B Nazanin" pitchFamily="2" charset="-78"/>
              </a:rPr>
              <a:t>. </a:t>
            </a:r>
            <a:endParaRPr lang="en-US" sz="2400" b="1" dirty="0">
              <a:cs typeface="B Nazanin" pitchFamily="2" charset="-7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6459" y="4542184"/>
            <a:ext cx="6868862" cy="208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52355"/>
            <a:ext cx="1196871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200000"/>
              </a:lnSpc>
            </a:pPr>
            <a:r>
              <a:rPr lang="fa-IR" sz="2800" b="1" dirty="0" smtClean="0">
                <a:cs typeface="B Nazanin" pitchFamily="2" charset="-78"/>
              </a:rPr>
              <a:t>1- </a:t>
            </a:r>
            <a:r>
              <a:rPr lang="fa-IR" sz="2800" b="1" dirty="0" smtClean="0">
                <a:cs typeface="B Nazanin" pitchFamily="2" charset="-78"/>
              </a:rPr>
              <a:t>مخلوط همگن: ماده ی مخلوطی که اجزای آن به طور یکنواخت در همه جای ماده پخش شده اند و به راحتی قابل تشخیص نیست.  </a:t>
            </a:r>
            <a:endParaRPr lang="en-US" sz="2800" b="1" dirty="0" smtClean="0">
              <a:cs typeface="B Nazanin" pitchFamily="2" charset="-78"/>
            </a:endParaRPr>
          </a:p>
          <a:p>
            <a:pPr algn="r" rtl="1">
              <a:lnSpc>
                <a:spcPct val="200000"/>
              </a:lnSpc>
            </a:pPr>
            <a:r>
              <a:rPr lang="fa-IR" sz="2800" b="1" dirty="0" smtClean="0">
                <a:solidFill>
                  <a:srgbClr val="FF0000"/>
                </a:solidFill>
                <a:cs typeface="B Nazanin" pitchFamily="2" charset="-78"/>
              </a:rPr>
              <a:t>اجزای محلول</a:t>
            </a:r>
            <a:r>
              <a:rPr lang="fa-IR" sz="2800" b="1" dirty="0" smtClean="0">
                <a:solidFill>
                  <a:srgbClr val="FF0000"/>
                </a:solidFill>
                <a:cs typeface="B Nazanin" pitchFamily="2" charset="-78"/>
              </a:rPr>
              <a:t>:</a:t>
            </a:r>
          </a:p>
          <a:p>
            <a:pPr algn="r" rtl="1">
              <a:lnSpc>
                <a:spcPct val="200000"/>
              </a:lnSpc>
            </a:pPr>
            <a:r>
              <a:rPr lang="fa-IR" sz="2800" b="1" dirty="0" smtClean="0">
                <a:cs typeface="B Nazanin" pitchFamily="2" charset="-78"/>
              </a:rPr>
              <a:t> </a:t>
            </a:r>
            <a:r>
              <a:rPr lang="fa-IR" sz="2800" b="1" dirty="0" smtClean="0">
                <a:cs typeface="B Nazanin" pitchFamily="2" charset="-78"/>
              </a:rPr>
              <a:t>1- حلال : جزیی که مقدار آن بیشتر است و حل شونده در آن پخش می شود .</a:t>
            </a:r>
            <a:endParaRPr lang="en-US" sz="2800" b="1" dirty="0" smtClean="0">
              <a:cs typeface="B Nazanin" pitchFamily="2" charset="-78"/>
            </a:endParaRPr>
          </a:p>
          <a:p>
            <a:pPr algn="r" rtl="1">
              <a:lnSpc>
                <a:spcPct val="200000"/>
              </a:lnSpc>
            </a:pPr>
            <a:r>
              <a:rPr lang="fa-IR" sz="2800" b="1" dirty="0" smtClean="0">
                <a:cs typeface="B Nazanin" pitchFamily="2" charset="-78"/>
              </a:rPr>
              <a:t>2- </a:t>
            </a:r>
            <a:r>
              <a:rPr lang="fa-IR" sz="2800" b="1" dirty="0" smtClean="0">
                <a:cs typeface="B Nazanin" pitchFamily="2" charset="-78"/>
              </a:rPr>
              <a:t>حل شونده: جزیی که حالت فیزیکی آن تغییر می کند و در حلال پراکنده می شود .</a:t>
            </a:r>
            <a:endParaRPr lang="en-US" sz="2800" b="1" dirty="0">
              <a:cs typeface="B Nazanin" pitchFamily="2" charset="-78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73618" y="1318037"/>
            <a:ext cx="10334847" cy="5032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fa-IR" sz="2400" b="1" dirty="0" smtClean="0">
                <a:solidFill>
                  <a:srgbClr val="FF0000"/>
                </a:solidFill>
                <a:cs typeface="B Nazanin" pitchFamily="2" charset="-78"/>
              </a:rPr>
              <a:t>راههای تشخیص حلال و حل شونده :</a:t>
            </a:r>
            <a:endParaRPr lang="en-US" sz="2400" b="1" dirty="0" smtClean="0">
              <a:solidFill>
                <a:srgbClr val="FF0000"/>
              </a:solidFill>
              <a:cs typeface="B Nazanin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400" b="1" dirty="0" smtClean="0">
                <a:cs typeface="B Nazanin" pitchFamily="2" charset="-78"/>
              </a:rPr>
              <a:t>1- جزیی که تغییر حالت فیریکی ندارد حلال است .</a:t>
            </a:r>
            <a:endParaRPr lang="en-US" sz="2400" b="1" dirty="0" smtClean="0">
              <a:cs typeface="B Nazanin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400" b="1" dirty="0" smtClean="0">
                <a:cs typeface="B Nazanin" pitchFamily="2" charset="-78"/>
              </a:rPr>
              <a:t>2- در محلول هایی که حلال وحل شونده حالت فیزیکی یکسانی دارند هر جزیی که بیشتراست ، حلال می باد مثلا : </a:t>
            </a:r>
            <a:endParaRPr lang="en-US" sz="2400" b="1" dirty="0" smtClean="0">
              <a:cs typeface="B Nazanin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400" b="1" dirty="0" smtClean="0">
                <a:cs typeface="B Nazanin" pitchFamily="2" charset="-78"/>
              </a:rPr>
              <a:t>درمخلوط 100 گرم آب و 50 گرم الکل، آب حلال و الکل حل شونده است .</a:t>
            </a:r>
            <a:endParaRPr lang="en-US" sz="2400" b="1" dirty="0" smtClean="0">
              <a:cs typeface="B Nazanin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400" b="1" dirty="0" smtClean="0">
                <a:cs typeface="B Nazanin" pitchFamily="2" charset="-78"/>
              </a:rPr>
              <a:t>3- اگر مقدار هر دو یکسان باشد ماده معروف تر حلال است مثلا در 100 گرم آب و 100 گرم استون ، اب حلال و استون حل شونده است .</a:t>
            </a:r>
            <a:endParaRPr lang="en-US" sz="2400" b="1" dirty="0" smtClean="0">
              <a:cs typeface="B Nazanin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400" b="1" dirty="0" smtClean="0">
                <a:cs typeface="B Nazanin" pitchFamily="2" charset="-78"/>
              </a:rPr>
              <a:t> </a:t>
            </a:r>
            <a:endParaRPr lang="en-US" sz="2400" b="1" dirty="0" smtClean="0">
              <a:cs typeface="B Nazanin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400" b="1" dirty="0" smtClean="0">
                <a:cs typeface="B Nazanin" pitchFamily="2" charset="-78"/>
              </a:rPr>
              <a:t>مهمترین حلال آب و بعد از آن اتانول است .</a:t>
            </a:r>
            <a:endParaRPr lang="en-US" sz="2400" b="1" dirty="0">
              <a:cs typeface="B Nazanin" pitchFamily="2" charset="-78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5302" y="1669311"/>
            <a:ext cx="1137683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200000"/>
              </a:lnSpc>
            </a:pPr>
            <a:r>
              <a:rPr lang="fa-IR" sz="2800" b="1" dirty="0" smtClean="0">
                <a:cs typeface="B Nazanin" pitchFamily="2" charset="-78"/>
              </a:rPr>
              <a:t> سوال : حالت فیزیکی هر محلول را مشخص کنید</a:t>
            </a:r>
            <a:r>
              <a:rPr lang="en-US" sz="2800" b="1" dirty="0" smtClean="0">
                <a:cs typeface="B Nazanin" pitchFamily="2" charset="-78"/>
              </a:rPr>
              <a:t>.</a:t>
            </a:r>
          </a:p>
          <a:p>
            <a:pPr algn="r" rtl="1">
              <a:lnSpc>
                <a:spcPct val="200000"/>
              </a:lnSpc>
            </a:pPr>
            <a:r>
              <a:rPr lang="en-US" sz="2800" b="1" dirty="0" smtClean="0">
                <a:cs typeface="B Nazanin" pitchFamily="2" charset="-78"/>
              </a:rPr>
              <a:t> </a:t>
            </a:r>
            <a:r>
              <a:rPr lang="fa-IR" sz="2800" b="1" dirty="0" smtClean="0">
                <a:cs typeface="B Nazanin" pitchFamily="2" charset="-78"/>
              </a:rPr>
              <a:t>حلال و حل شونده های هر یک را مشخص کنید و حالت آنها را بنویسید</a:t>
            </a:r>
            <a:r>
              <a:rPr lang="en-US" sz="2800" b="1" dirty="0" smtClean="0">
                <a:cs typeface="B Nazanin" pitchFamily="2" charset="-78"/>
              </a:rPr>
              <a:t>.</a:t>
            </a:r>
          </a:p>
          <a:p>
            <a:pPr algn="r">
              <a:lnSpc>
                <a:spcPct val="200000"/>
              </a:lnSpc>
            </a:pPr>
            <a:endParaRPr lang="en-US" sz="2800" b="1" dirty="0">
              <a:cs typeface="B Nazanin" pitchFamily="2" charset="-78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149" y="3706553"/>
            <a:ext cx="6932539" cy="2556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0307" y="1584249"/>
            <a:ext cx="960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800" b="1" dirty="0" smtClean="0">
                <a:solidFill>
                  <a:srgbClr val="FF0000"/>
                </a:solidFill>
                <a:cs typeface="B Nazanin" pitchFamily="2" charset="-78"/>
              </a:rPr>
              <a:t>انواع محلول ها : </a:t>
            </a:r>
            <a:endParaRPr lang="en-US" sz="2800" b="1" dirty="0">
              <a:solidFill>
                <a:srgbClr val="FF0000"/>
              </a:solidFill>
              <a:cs typeface="B Nazanin" pitchFamily="2" charset="-78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947480" y="2101347"/>
          <a:ext cx="8127999" cy="3989832"/>
        </p:xfrm>
        <a:graphic>
          <a:graphicData uri="http://schemas.openxmlformats.org/drawingml/2006/table">
            <a:tbl>
              <a:tblPr rtl="1">
                <a:tableStyleId>{16D9F66E-5EB9-4882-86FB-DCBF35E3C3E4}</a:tableStyleId>
              </a:tblPr>
              <a:tblGrid>
                <a:gridCol w="2709333"/>
                <a:gridCol w="2709333"/>
                <a:gridCol w="2709333"/>
              </a:tblGrid>
              <a:tr h="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400" dirty="0"/>
                        <a:t>انوع محلول</a:t>
                      </a:r>
                      <a:endParaRPr lang="en-US" sz="1600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400"/>
                        <a:t>حالت محلول</a:t>
                      </a:r>
                      <a:endParaRPr lang="en-US" sz="160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400"/>
                        <a:t>مثال</a:t>
                      </a:r>
                      <a:endParaRPr lang="en-US" sz="160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400" dirty="0"/>
                        <a:t>جامددر مایع</a:t>
                      </a:r>
                      <a:endParaRPr lang="en-US" sz="1600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400" dirty="0" smtClean="0"/>
                        <a:t>مایع</a:t>
                      </a:r>
                      <a:endParaRPr lang="en-US" sz="1600" dirty="0" smtClean="0">
                        <a:latin typeface="+mn-lt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400"/>
                        <a:t>آب و نمک</a:t>
                      </a:r>
                      <a:endParaRPr lang="en-US" sz="160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400"/>
                        <a:t>مایع در مایع</a:t>
                      </a:r>
                      <a:endParaRPr lang="en-US" sz="160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400" dirty="0"/>
                        <a:t>مایع</a:t>
                      </a:r>
                      <a:endParaRPr lang="en-US" sz="1600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400"/>
                        <a:t>الکل در آب</a:t>
                      </a:r>
                      <a:endParaRPr lang="en-US" sz="160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400"/>
                        <a:t>گاز درمایع</a:t>
                      </a:r>
                      <a:endParaRPr lang="en-US" sz="160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400" dirty="0" smtClean="0"/>
                        <a:t>مایع</a:t>
                      </a:r>
                      <a:endParaRPr lang="en-US" sz="1600" dirty="0" smtClean="0">
                        <a:latin typeface="+mn-lt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400"/>
                        <a:t>نوشابه گاز دار</a:t>
                      </a:r>
                      <a:endParaRPr lang="en-US" sz="160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400"/>
                        <a:t>جامد درجامد</a:t>
                      </a:r>
                      <a:endParaRPr lang="en-US" sz="160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400" dirty="0" smtClean="0"/>
                        <a:t>جامد</a:t>
                      </a:r>
                      <a:endParaRPr lang="en-US" sz="1600" dirty="0" smtClean="0">
                        <a:latin typeface="+mn-lt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400"/>
                        <a:t>الیاژها (سکه )</a:t>
                      </a:r>
                      <a:endParaRPr lang="en-US" sz="160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400"/>
                        <a:t>جامددر مایع</a:t>
                      </a:r>
                      <a:endParaRPr lang="en-US" sz="160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400" dirty="0"/>
                        <a:t>جامد</a:t>
                      </a:r>
                      <a:endParaRPr lang="en-US" sz="1600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400"/>
                        <a:t>ملغمه سدیم در جیوه</a:t>
                      </a:r>
                      <a:endParaRPr lang="en-US" sz="160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400"/>
                        <a:t>گاز در جامد</a:t>
                      </a:r>
                      <a:endParaRPr lang="en-US" sz="160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400" dirty="0" smtClean="0"/>
                        <a:t>جامد</a:t>
                      </a:r>
                      <a:endParaRPr lang="en-US" sz="1600" dirty="0" smtClean="0">
                        <a:latin typeface="+mn-lt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400"/>
                        <a:t>پلاتین در نیکل</a:t>
                      </a:r>
                      <a:endParaRPr lang="en-US" sz="160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400"/>
                        <a:t>گازدر گاز</a:t>
                      </a:r>
                      <a:endParaRPr lang="en-US" sz="160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400" dirty="0" smtClean="0"/>
                        <a:t>گاز</a:t>
                      </a:r>
                      <a:endParaRPr lang="fa-IR" sz="2400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400"/>
                        <a:t>هوا</a:t>
                      </a:r>
                      <a:endParaRPr lang="en-US" sz="160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400"/>
                        <a:t>گازدر مایع</a:t>
                      </a:r>
                      <a:endParaRPr lang="en-US" sz="160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400" dirty="0" smtClean="0"/>
                        <a:t>گاز</a:t>
                      </a:r>
                      <a:endParaRPr lang="en-US" sz="1600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400"/>
                        <a:t>رطوبت هوا</a:t>
                      </a:r>
                      <a:endParaRPr lang="en-US" sz="160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400"/>
                        <a:t>جامددر گاز</a:t>
                      </a:r>
                      <a:endParaRPr lang="en-US" sz="160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400" dirty="0" smtClean="0"/>
                        <a:t>گاز</a:t>
                      </a:r>
                      <a:endParaRPr lang="fa-IR" sz="2400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400" dirty="0"/>
                        <a:t>بخارید در هوا</a:t>
                      </a:r>
                      <a:endParaRPr lang="en-US" sz="1600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46298" y="1318435"/>
            <a:ext cx="10940901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200000"/>
              </a:lnSpc>
            </a:pPr>
            <a:r>
              <a:rPr lang="fa-IR" sz="2800" b="1" dirty="0" smtClean="0">
                <a:cs typeface="B Nazanin" pitchFamily="2" charset="-78"/>
              </a:rPr>
              <a:t> </a:t>
            </a:r>
            <a:endParaRPr lang="en-US" sz="2800" b="1" dirty="0" smtClean="0">
              <a:cs typeface="B Nazanin" pitchFamily="2" charset="-78"/>
            </a:endParaRPr>
          </a:p>
          <a:p>
            <a:pPr algn="r" rtl="1">
              <a:lnSpc>
                <a:spcPct val="200000"/>
              </a:lnSpc>
            </a:pPr>
            <a:r>
              <a:rPr lang="fa-IR" sz="2800" b="1" dirty="0" smtClean="0">
                <a:cs typeface="B Nazanin" pitchFamily="2" charset="-78"/>
              </a:rPr>
              <a:t>انحلال پذيري : بيشترين مقدارماده حل شده در ١٠٠ گرم حلال دردماي معين كه محلول سير شده به وجود مي آورد . </a:t>
            </a:r>
            <a:endParaRPr lang="en-US" sz="2800" b="1" dirty="0" smtClean="0">
              <a:cs typeface="B Nazanin" pitchFamily="2" charset="-78"/>
            </a:endParaRPr>
          </a:p>
          <a:p>
            <a:pPr algn="r" rtl="1">
              <a:lnSpc>
                <a:spcPct val="200000"/>
              </a:lnSpc>
            </a:pPr>
            <a:r>
              <a:rPr lang="fa-IR" sz="2800" b="1" dirty="0" smtClean="0">
                <a:cs typeface="B Nazanin" pitchFamily="2" charset="-78"/>
              </a:rPr>
              <a:t>اگر مقدا رماده حل شده كمتر باشد : محلول سيرنشده  </a:t>
            </a:r>
            <a:endParaRPr lang="en-US" sz="2800" b="1" dirty="0" smtClean="0">
              <a:cs typeface="B Nazanin" pitchFamily="2" charset="-78"/>
            </a:endParaRPr>
          </a:p>
          <a:p>
            <a:pPr algn="r" rtl="1">
              <a:lnSpc>
                <a:spcPct val="200000"/>
              </a:lnSpc>
            </a:pPr>
            <a:r>
              <a:rPr lang="fa-IR" sz="2800" b="1" dirty="0" smtClean="0">
                <a:cs typeface="B Nazanin" pitchFamily="2" charset="-78"/>
              </a:rPr>
              <a:t> اگر مقدارماده حل شده بيشترباشد : محلول فراسيرشده </a:t>
            </a:r>
            <a:endParaRPr lang="en-US" sz="2800" b="1" dirty="0">
              <a:cs typeface="B Nazanin" pitchFamily="2" charset="-78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552</TotalTime>
  <Words>617</Words>
  <Application>Microsoft Office PowerPoint</Application>
  <PresentationFormat>Custom</PresentationFormat>
  <Paragraphs>91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Alireza Golestan</dc:creator>
  <cp:lastModifiedBy>Alireza Golestan</cp:lastModifiedBy>
  <cp:revision>83</cp:revision>
  <dcterms:created xsi:type="dcterms:W3CDTF">2015-07-06T05:06:21Z</dcterms:created>
  <dcterms:modified xsi:type="dcterms:W3CDTF">2015-10-11T08:22:09Z</dcterms:modified>
</cp:coreProperties>
</file>