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1"/>
  </p:sldMasterIdLst>
  <p:notesMasterIdLst>
    <p:notesMasterId r:id="rId47"/>
  </p:notesMasterIdLst>
  <p:sldIdLst>
    <p:sldId id="276" r:id="rId2"/>
    <p:sldId id="356" r:id="rId3"/>
    <p:sldId id="357" r:id="rId4"/>
    <p:sldId id="329" r:id="rId5"/>
    <p:sldId id="330" r:id="rId6"/>
    <p:sldId id="328" r:id="rId7"/>
    <p:sldId id="331" r:id="rId8"/>
    <p:sldId id="332" r:id="rId9"/>
    <p:sldId id="333" r:id="rId10"/>
    <p:sldId id="335" r:id="rId11"/>
    <p:sldId id="334" r:id="rId12"/>
    <p:sldId id="324" r:id="rId13"/>
    <p:sldId id="325" r:id="rId14"/>
    <p:sldId id="326" r:id="rId15"/>
    <p:sldId id="327" r:id="rId16"/>
    <p:sldId id="285" r:id="rId17"/>
    <p:sldId id="284" r:id="rId18"/>
    <p:sldId id="281" r:id="rId19"/>
    <p:sldId id="280" r:id="rId20"/>
    <p:sldId id="283" r:id="rId21"/>
    <p:sldId id="286" r:id="rId22"/>
    <p:sldId id="282" r:id="rId23"/>
    <p:sldId id="287" r:id="rId24"/>
    <p:sldId id="289" r:id="rId25"/>
    <p:sldId id="346" r:id="rId26"/>
    <p:sldId id="345" r:id="rId27"/>
    <p:sldId id="344" r:id="rId28"/>
    <p:sldId id="343" r:id="rId29"/>
    <p:sldId id="342" r:id="rId30"/>
    <p:sldId id="341" r:id="rId31"/>
    <p:sldId id="338" r:id="rId32"/>
    <p:sldId id="339" r:id="rId33"/>
    <p:sldId id="340" r:id="rId34"/>
    <p:sldId id="290" r:id="rId35"/>
    <p:sldId id="350" r:id="rId36"/>
    <p:sldId id="349" r:id="rId37"/>
    <p:sldId id="348" r:id="rId38"/>
    <p:sldId id="347" r:id="rId39"/>
    <p:sldId id="291" r:id="rId40"/>
    <p:sldId id="354" r:id="rId41"/>
    <p:sldId id="353" r:id="rId42"/>
    <p:sldId id="352" r:id="rId43"/>
    <p:sldId id="351" r:id="rId44"/>
    <p:sldId id="288" r:id="rId45"/>
    <p:sldId id="294" r:id="rId46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CC66"/>
    <a:srgbClr val="FF66CC"/>
    <a:srgbClr val="AE1517"/>
    <a:srgbClr val="4D4D4D"/>
    <a:srgbClr val="2263D4"/>
    <a:srgbClr val="60682C"/>
    <a:srgbClr val="919163"/>
    <a:srgbClr val="B68702"/>
    <a:srgbClr val="CA2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78" autoAdjust="0"/>
    <p:restoredTop sz="94660"/>
  </p:normalViewPr>
  <p:slideViewPr>
    <p:cSldViewPr>
      <p:cViewPr varScale="1">
        <p:scale>
          <a:sx n="87" d="100"/>
          <a:sy n="87" d="100"/>
        </p:scale>
        <p:origin x="-15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9879A-FBA4-4C2D-92E4-B8A8BE9842A9}" type="datetimeFigureOut">
              <a:rPr lang="en-US" smtClean="0"/>
              <a:pPr/>
              <a:t>3/12/2013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900C6-5D0A-439D-A706-1FD156379C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44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4530"/>
            <a:ext cx="77724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98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799" y="1828802"/>
            <a:ext cx="7772401" cy="43513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5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1452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799" y="360364"/>
            <a:ext cx="5743576" cy="58118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07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8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2423"/>
            <a:ext cx="77724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55263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8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9" y="1828801"/>
            <a:ext cx="3834246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2905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6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1681851"/>
            <a:ext cx="3815196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799" y="2507551"/>
            <a:ext cx="3815196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851"/>
            <a:ext cx="3829050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7551"/>
            <a:ext cx="38290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0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0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86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00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799" y="365760"/>
            <a:ext cx="777240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1828801"/>
            <a:ext cx="7772401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79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1547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35"/>
          <p:cNvSpPr txBox="1">
            <a:spLocks noChangeArrowheads="1"/>
          </p:cNvSpPr>
          <p:nvPr userDrawn="1"/>
        </p:nvSpPr>
        <p:spPr bwMode="auto">
          <a:xfrm>
            <a:off x="3348038" y="6237288"/>
            <a:ext cx="299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>
                <a:hlinkClick r:id="rId13"/>
              </a:rPr>
              <a:t>Free Powerpoint Templates</a:t>
            </a:r>
            <a:endParaRPr lang="fr-FR"/>
          </a:p>
        </p:txBody>
      </p:sp>
      <p:pic>
        <p:nvPicPr>
          <p:cNvPr id="8" name="Picture 34" descr="fds khj utyiuypioùùm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chemeClr val="bg1"/>
                </a:solidFill>
              </a:rPr>
              <a:t>Page </a:t>
            </a:r>
            <a:fld id="{528D4C61-D818-4D5B-818A-E8AFE054AD37}" type="slidenum">
              <a:rPr lang="fr-FR" b="1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fr-FR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145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16016" y="427038"/>
            <a:ext cx="4123184" cy="91373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4400" b="1" kern="0" dirty="0" smtClean="0">
                <a:ln/>
                <a:solidFill>
                  <a:schemeClr val="accent3"/>
                </a:solidFill>
                <a:latin typeface="+mj-lt"/>
                <a:ea typeface="+mj-ea"/>
                <a:cs typeface="2  Koodak" pitchFamily="2" charset="-78"/>
              </a:rPr>
              <a:t>معرفي بلوك مورد نظر</a:t>
            </a:r>
            <a:endParaRPr kumimoji="0" lang="en-US" sz="4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2  Koodak" pitchFamily="2" charset="-78"/>
            </a:endParaRPr>
          </a:p>
        </p:txBody>
      </p:sp>
      <p:pic>
        <p:nvPicPr>
          <p:cNvPr id="1026" name="Picture 2" descr="C:\Users\Mahsa\Documents\MY Projects\Tarh 5\Mojtame\Mehrshahr\Plan ha\er - Copy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-5976664"/>
            <a:ext cx="3768848" cy="1767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Mahsa\Documents\MY Projects\Tarh 5\Mojtame\Mehrshahr\Plan ha\er - Copy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357992"/>
            <a:ext cx="3768849" cy="1779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Mahsa\Documents\MY Projects\Tarh 5\Mojtame\Mehrshahr\Plan ha\er - Copy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568" y="10269760"/>
            <a:ext cx="3761873" cy="1959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Mahsa\Documents\MY Projects\Tarh 5\Mojtame\Mehrshahr\Plan ha\er - Copy (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5" y="8109520"/>
            <a:ext cx="3768848" cy="2012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Mahsa\Documents\MY Projects\Tarh 5\Mojtame\Mehrshahr\Plan ha\er - Copy (7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6021288"/>
            <a:ext cx="3761872" cy="1955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C:\Users\Mahsa\Documents\MY Projects\Tarh 5\Mojtame\Mehrshahr\Plan ha\er - Copy (8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3861048"/>
            <a:ext cx="3768848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C:\Users\Mahsa\Documents\MY Projects\Tarh 5\Mojtame\Mehrshahr\Plan ha\er - Copy (9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1944216"/>
            <a:ext cx="3768848" cy="1775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3" name="Picture 9" descr="C:\Users\Mahsa\Documents\MY Projects\Tarh 5\Mojtame\Mehrshahr\Plan ha\er - Copy (10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3593" y="0"/>
            <a:ext cx="3768848" cy="1844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C:\Users\Mahsa\Documents\MY Projects\Tarh 5\Mojtame\Mehrshahr\Plan ha\er - Copy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5" y="-2016224"/>
            <a:ext cx="3761872" cy="1959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5" name="Picture 11" descr="C:\Users\Mahsa\Documents\MY Projects\Tarh 5\Mojtame\Mehrshahr\Plan ha\er - Copy (2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-4104456"/>
            <a:ext cx="3768848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2132856"/>
            <a:ext cx="37147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4400" b="1" kern="0" dirty="0" smtClean="0">
                <a:ln/>
                <a:solidFill>
                  <a:schemeClr val="accent3"/>
                </a:solidFill>
                <a:latin typeface="+mj-lt"/>
                <a:ea typeface="+mj-ea"/>
                <a:cs typeface="2  Koodak" pitchFamily="2" charset="-78"/>
              </a:rPr>
              <a:t>تحليل نماها  ... خط آسمان</a:t>
            </a:r>
            <a:endParaRPr kumimoji="0" lang="en-US" sz="4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2  Koodak" pitchFamily="2" charset="-78"/>
            </a:endParaRPr>
          </a:p>
        </p:txBody>
      </p:sp>
      <p:pic>
        <p:nvPicPr>
          <p:cNvPr id="6146" name="Picture 2" descr="E:\1390\90.12.05\Term 8\Tarh 5\Mehrshahr\1320794561-21-neighbourhoods-elevation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8229600" cy="1645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8" name="Picture 4" descr="E:\1390\90.12.05\Term 8\Tarh 5\Mehrshahr\1320794563-22-neighbourhoods-elevati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429000"/>
            <a:ext cx="6546850" cy="304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Freeform 15"/>
          <p:cNvSpPr/>
          <p:nvPr/>
        </p:nvSpPr>
        <p:spPr bwMode="auto">
          <a:xfrm>
            <a:off x="668403" y="1500174"/>
            <a:ext cx="8047001" cy="857256"/>
          </a:xfrm>
          <a:custGeom>
            <a:avLst/>
            <a:gdLst>
              <a:gd name="connsiteX0" fmla="*/ 0 w 7761249"/>
              <a:gd name="connsiteY0" fmla="*/ 847493 h 892097"/>
              <a:gd name="connsiteX1" fmla="*/ 4070195 w 7761249"/>
              <a:gd name="connsiteY1" fmla="*/ 847493 h 892097"/>
              <a:gd name="connsiteX2" fmla="*/ 4070195 w 7761249"/>
              <a:gd name="connsiteY2" fmla="*/ 0 h 892097"/>
              <a:gd name="connsiteX3" fmla="*/ 5965902 w 7761249"/>
              <a:gd name="connsiteY3" fmla="*/ 44605 h 892097"/>
              <a:gd name="connsiteX4" fmla="*/ 5954751 w 7761249"/>
              <a:gd name="connsiteY4" fmla="*/ 880946 h 892097"/>
              <a:gd name="connsiteX5" fmla="*/ 7761249 w 7761249"/>
              <a:gd name="connsiteY5" fmla="*/ 892097 h 89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249" h="892097">
                <a:moveTo>
                  <a:pt x="0" y="847493"/>
                </a:moveTo>
                <a:lnTo>
                  <a:pt x="4070195" y="847493"/>
                </a:lnTo>
                <a:lnTo>
                  <a:pt x="4070195" y="0"/>
                </a:lnTo>
                <a:lnTo>
                  <a:pt x="5965902" y="44605"/>
                </a:lnTo>
                <a:lnTo>
                  <a:pt x="5954751" y="880946"/>
                </a:lnTo>
                <a:lnTo>
                  <a:pt x="7761249" y="892097"/>
                </a:lnTo>
              </a:path>
            </a:pathLst>
          </a:custGeom>
          <a:ln w="76200">
            <a:solidFill>
              <a:srgbClr val="CA2F01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1683834" y="3679902"/>
            <a:ext cx="6122020" cy="2174488"/>
          </a:xfrm>
          <a:custGeom>
            <a:avLst/>
            <a:gdLst>
              <a:gd name="connsiteX0" fmla="*/ 0 w 6122020"/>
              <a:gd name="connsiteY0" fmla="*/ 1505415 h 2174488"/>
              <a:gd name="connsiteX1" fmla="*/ 4170556 w 6122020"/>
              <a:gd name="connsiteY1" fmla="*/ 1516566 h 2174488"/>
              <a:gd name="connsiteX2" fmla="*/ 4192859 w 6122020"/>
              <a:gd name="connsiteY2" fmla="*/ 0 h 2174488"/>
              <a:gd name="connsiteX3" fmla="*/ 5386039 w 6122020"/>
              <a:gd name="connsiteY3" fmla="*/ 0 h 2174488"/>
              <a:gd name="connsiteX4" fmla="*/ 5363737 w 6122020"/>
              <a:gd name="connsiteY4" fmla="*/ 2174488 h 2174488"/>
              <a:gd name="connsiteX5" fmla="*/ 6122020 w 6122020"/>
              <a:gd name="connsiteY5" fmla="*/ 2174488 h 217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2020" h="2174488">
                <a:moveTo>
                  <a:pt x="0" y="1505415"/>
                </a:moveTo>
                <a:lnTo>
                  <a:pt x="4170556" y="1516566"/>
                </a:lnTo>
                <a:lnTo>
                  <a:pt x="4192859" y="0"/>
                </a:lnTo>
                <a:lnTo>
                  <a:pt x="5386039" y="0"/>
                </a:lnTo>
                <a:lnTo>
                  <a:pt x="5363737" y="2174488"/>
                </a:lnTo>
                <a:lnTo>
                  <a:pt x="6122020" y="2174488"/>
                </a:lnTo>
              </a:path>
            </a:pathLst>
          </a:custGeom>
          <a:noFill/>
          <a:ln w="762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4400" b="1" kern="0" dirty="0" smtClean="0">
                <a:ln/>
                <a:solidFill>
                  <a:schemeClr val="accent3"/>
                </a:solidFill>
                <a:latin typeface="+mj-lt"/>
                <a:ea typeface="+mj-ea"/>
                <a:cs typeface="2  Koodak" pitchFamily="2" charset="-78"/>
              </a:rPr>
              <a:t>تحليل نماها  ... نما از بدنه همسايگي</a:t>
            </a:r>
            <a:endParaRPr kumimoji="0" lang="en-US" sz="4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2  Koodak" pitchFamily="2" charset="-78"/>
            </a:endParaRPr>
          </a:p>
        </p:txBody>
      </p:sp>
      <p:pic>
        <p:nvPicPr>
          <p:cNvPr id="6146" name="Picture 2" descr="E:\1390\90.12.05\Term 8\Tarh 5\Mehrshahr\1320794561-21-neighbourhoods-elevation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8229600" cy="1645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8" name="Picture 4" descr="E:\1390\90.12.05\Term 8\Tarh 5\Mehrshahr\1320794563-22-neighbourhoods-elevati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429000"/>
            <a:ext cx="6546850" cy="304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Freeform 15"/>
          <p:cNvSpPr/>
          <p:nvPr/>
        </p:nvSpPr>
        <p:spPr bwMode="auto">
          <a:xfrm>
            <a:off x="668403" y="1500174"/>
            <a:ext cx="8047001" cy="857256"/>
          </a:xfrm>
          <a:custGeom>
            <a:avLst/>
            <a:gdLst>
              <a:gd name="connsiteX0" fmla="*/ 0 w 7761249"/>
              <a:gd name="connsiteY0" fmla="*/ 847493 h 892097"/>
              <a:gd name="connsiteX1" fmla="*/ 4070195 w 7761249"/>
              <a:gd name="connsiteY1" fmla="*/ 847493 h 892097"/>
              <a:gd name="connsiteX2" fmla="*/ 4070195 w 7761249"/>
              <a:gd name="connsiteY2" fmla="*/ 0 h 892097"/>
              <a:gd name="connsiteX3" fmla="*/ 5965902 w 7761249"/>
              <a:gd name="connsiteY3" fmla="*/ 44605 h 892097"/>
              <a:gd name="connsiteX4" fmla="*/ 5954751 w 7761249"/>
              <a:gd name="connsiteY4" fmla="*/ 880946 h 892097"/>
              <a:gd name="connsiteX5" fmla="*/ 7761249 w 7761249"/>
              <a:gd name="connsiteY5" fmla="*/ 892097 h 89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249" h="892097">
                <a:moveTo>
                  <a:pt x="0" y="847493"/>
                </a:moveTo>
                <a:lnTo>
                  <a:pt x="4070195" y="847493"/>
                </a:lnTo>
                <a:lnTo>
                  <a:pt x="4070195" y="0"/>
                </a:lnTo>
                <a:lnTo>
                  <a:pt x="5965902" y="44605"/>
                </a:lnTo>
                <a:lnTo>
                  <a:pt x="5954751" y="880946"/>
                </a:lnTo>
                <a:lnTo>
                  <a:pt x="7761249" y="892097"/>
                </a:lnTo>
              </a:path>
            </a:pathLst>
          </a:custGeom>
          <a:ln w="76200">
            <a:solidFill>
              <a:srgbClr val="CA2F01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1683834" y="3679902"/>
            <a:ext cx="6122020" cy="2174488"/>
          </a:xfrm>
          <a:custGeom>
            <a:avLst/>
            <a:gdLst>
              <a:gd name="connsiteX0" fmla="*/ 0 w 6122020"/>
              <a:gd name="connsiteY0" fmla="*/ 1505415 h 2174488"/>
              <a:gd name="connsiteX1" fmla="*/ 4170556 w 6122020"/>
              <a:gd name="connsiteY1" fmla="*/ 1516566 h 2174488"/>
              <a:gd name="connsiteX2" fmla="*/ 4192859 w 6122020"/>
              <a:gd name="connsiteY2" fmla="*/ 0 h 2174488"/>
              <a:gd name="connsiteX3" fmla="*/ 5386039 w 6122020"/>
              <a:gd name="connsiteY3" fmla="*/ 0 h 2174488"/>
              <a:gd name="connsiteX4" fmla="*/ 5363737 w 6122020"/>
              <a:gd name="connsiteY4" fmla="*/ 2174488 h 2174488"/>
              <a:gd name="connsiteX5" fmla="*/ 6122020 w 6122020"/>
              <a:gd name="connsiteY5" fmla="*/ 2174488 h 217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2020" h="2174488">
                <a:moveTo>
                  <a:pt x="0" y="1505415"/>
                </a:moveTo>
                <a:lnTo>
                  <a:pt x="4170556" y="1516566"/>
                </a:lnTo>
                <a:lnTo>
                  <a:pt x="4192859" y="0"/>
                </a:lnTo>
                <a:lnTo>
                  <a:pt x="5386039" y="0"/>
                </a:lnTo>
                <a:lnTo>
                  <a:pt x="5363737" y="2174488"/>
                </a:lnTo>
                <a:lnTo>
                  <a:pt x="6122020" y="2174488"/>
                </a:lnTo>
              </a:path>
            </a:pathLst>
          </a:custGeom>
          <a:noFill/>
          <a:ln w="762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7708" t="10000" r="38541" b="10833"/>
          <a:stretch>
            <a:fillRect/>
          </a:stretch>
        </p:blipFill>
        <p:spPr bwMode="auto">
          <a:xfrm>
            <a:off x="428596" y="1000108"/>
            <a:ext cx="4572032" cy="5170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714348" y="0"/>
            <a:ext cx="7772401" cy="1325562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0" cap="none" spc="0" normalizeH="0" baseline="0" noProof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2  Koodak" pitchFamily="2" charset="-78"/>
              </a:rPr>
              <a:t>تحليل مقاطع  ... </a:t>
            </a:r>
            <a:r>
              <a:rPr kumimoji="0" lang="fa-IR" sz="3200" b="1" i="0" u="none" strike="noStrike" kern="0" cap="none" spc="0" normalizeH="0" baseline="0" noProof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2  Koodak" pitchFamily="2" charset="-78"/>
              </a:rPr>
              <a:t>كانال هاي عمودي</a:t>
            </a:r>
            <a:r>
              <a:rPr kumimoji="0" lang="fa-IR" sz="3200" b="1" i="0" u="none" strike="noStrike" kern="0" cap="none" spc="0" normalizeH="0" noProof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2  Koodak" pitchFamily="2" charset="-78"/>
              </a:rPr>
              <a:t> در حجم بلوك</a:t>
            </a:r>
            <a:endParaRPr kumimoji="0" lang="en-US" sz="4400" b="0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2  Koodak" pitchFamily="2" charset="-78"/>
            </a:endParaRPr>
          </a:p>
        </p:txBody>
      </p:sp>
      <p:sp>
        <p:nvSpPr>
          <p:cNvPr id="7" name="Up Arrow 6"/>
          <p:cNvSpPr/>
          <p:nvPr/>
        </p:nvSpPr>
        <p:spPr bwMode="auto">
          <a:xfrm rot="5400000">
            <a:off x="4679157" y="1107265"/>
            <a:ext cx="285752" cy="4071966"/>
          </a:xfrm>
          <a:prstGeom prst="upArrow">
            <a:avLst>
              <a:gd name="adj1" fmla="val 50000"/>
              <a:gd name="adj2" fmla="val 139999"/>
            </a:avLst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Up Arrow 7"/>
          <p:cNvSpPr/>
          <p:nvPr/>
        </p:nvSpPr>
        <p:spPr bwMode="auto">
          <a:xfrm rot="5400000">
            <a:off x="4536281" y="-107181"/>
            <a:ext cx="285752" cy="4357718"/>
          </a:xfrm>
          <a:prstGeom prst="upArrow">
            <a:avLst>
              <a:gd name="adj1" fmla="val 50000"/>
              <a:gd name="adj2" fmla="val 139999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Up Arrow 8"/>
          <p:cNvSpPr/>
          <p:nvPr/>
        </p:nvSpPr>
        <p:spPr bwMode="auto">
          <a:xfrm rot="5400000">
            <a:off x="4179091" y="1035827"/>
            <a:ext cx="285752" cy="5214974"/>
          </a:xfrm>
          <a:prstGeom prst="upArrow">
            <a:avLst>
              <a:gd name="adj1" fmla="val 50000"/>
              <a:gd name="adj2" fmla="val 139999"/>
            </a:avLst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2330" y="2857496"/>
            <a:ext cx="1785950" cy="400110"/>
          </a:xfrm>
          <a:prstGeom prst="rect">
            <a:avLst/>
          </a:prstGeom>
          <a:noFill/>
          <a:ln w="76200">
            <a:solidFill>
              <a:srgbClr val="60682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2  Nazanin" pitchFamily="2" charset="-78"/>
              </a:rPr>
              <a:t>آسانسر</a:t>
            </a:r>
            <a:endParaRPr lang="en-US" sz="10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2  Nazan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72330" y="1928802"/>
            <a:ext cx="1785950" cy="40011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2  Nazanin" pitchFamily="2" charset="-78"/>
              </a:rPr>
              <a:t>داكت</a:t>
            </a:r>
            <a:endParaRPr lang="en-US" sz="10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2  Nazanin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2330" y="3500438"/>
            <a:ext cx="1785950" cy="400110"/>
          </a:xfrm>
          <a:prstGeom prst="rect">
            <a:avLst/>
          </a:prstGeom>
          <a:noFill/>
          <a:ln w="76200">
            <a:solidFill>
              <a:srgbClr val="AE1517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2  Nazanin" pitchFamily="2" charset="-78"/>
              </a:rPr>
              <a:t>پلكان</a:t>
            </a:r>
            <a:endParaRPr lang="en-US" sz="10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 l="42709" t="14166" r="22916" b="41667"/>
          <a:stretch>
            <a:fillRect/>
          </a:stretch>
        </p:blipFill>
        <p:spPr bwMode="auto">
          <a:xfrm>
            <a:off x="3857620" y="3857628"/>
            <a:ext cx="2935697" cy="23574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6153" t="16964" r="20397" b="13852"/>
          <a:stretch>
            <a:fillRect/>
          </a:stretch>
        </p:blipFill>
        <p:spPr bwMode="auto">
          <a:xfrm>
            <a:off x="428596" y="1000108"/>
            <a:ext cx="2928958" cy="37862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42910" y="285728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0" cap="none" spc="0" normalizeH="0" baseline="0" noProof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2  Koodak" pitchFamily="2" charset="-78"/>
              </a:rPr>
              <a:t>تحليل مقاطع  ... </a:t>
            </a:r>
            <a:r>
              <a:rPr lang="fa-IR" sz="3200" b="1" kern="0" dirty="0" smtClean="0">
                <a:ln/>
                <a:solidFill>
                  <a:schemeClr val="accent3"/>
                </a:solidFill>
                <a:latin typeface="+mj-lt"/>
                <a:ea typeface="+mj-ea"/>
                <a:cs typeface="2  Koodak" pitchFamily="2" charset="-78"/>
              </a:rPr>
              <a:t>مدل سازه اي بلوك</a:t>
            </a:r>
            <a:endParaRPr kumimoji="0" lang="en-US" sz="4400" b="0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2  Koodak" pitchFamily="2" charset="-78"/>
            </a:endParaRPr>
          </a:p>
        </p:txBody>
      </p:sp>
      <p:sp>
        <p:nvSpPr>
          <p:cNvPr id="6" name="Up Arrow 5"/>
          <p:cNvSpPr/>
          <p:nvPr/>
        </p:nvSpPr>
        <p:spPr bwMode="auto">
          <a:xfrm rot="5400000" flipH="1">
            <a:off x="3428992" y="2143116"/>
            <a:ext cx="214314" cy="1785950"/>
          </a:xfrm>
          <a:prstGeom prst="upArrow">
            <a:avLst>
              <a:gd name="adj1" fmla="val 50000"/>
              <a:gd name="adj2" fmla="val 139999"/>
            </a:avLst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Up Arrow 10"/>
          <p:cNvSpPr/>
          <p:nvPr/>
        </p:nvSpPr>
        <p:spPr bwMode="auto">
          <a:xfrm rot="5400000" flipH="1">
            <a:off x="6500826" y="3786190"/>
            <a:ext cx="214314" cy="1643074"/>
          </a:xfrm>
          <a:prstGeom prst="upArrow">
            <a:avLst>
              <a:gd name="adj1" fmla="val 50000"/>
              <a:gd name="adj2" fmla="val 139999"/>
            </a:avLst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00958" y="4429132"/>
            <a:ext cx="1428760" cy="400110"/>
          </a:xfrm>
          <a:prstGeom prst="rect">
            <a:avLst/>
          </a:prstGeom>
          <a:noFill/>
          <a:ln w="76200">
            <a:solidFill>
              <a:srgbClr val="AE1517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2  Nazanin" pitchFamily="2" charset="-78"/>
              </a:rPr>
              <a:t>بستر زمين</a:t>
            </a:r>
            <a:endParaRPr lang="en-US" sz="10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2  Nazanin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2500306"/>
            <a:ext cx="1928826" cy="1015663"/>
          </a:xfrm>
          <a:prstGeom prst="rect">
            <a:avLst/>
          </a:prstGeom>
          <a:noFill/>
          <a:ln w="76200">
            <a:solidFill>
              <a:srgbClr val="AE1517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2  Nazanin" pitchFamily="2" charset="-78"/>
              </a:rPr>
              <a:t>سيستم سازه اي </a:t>
            </a:r>
          </a:p>
          <a:p>
            <a:pPr algn="ctr"/>
            <a:endParaRPr lang="fa-IR" sz="2000" b="1" dirty="0" smtClean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2  Nazanin" pitchFamily="2" charset="-78"/>
            </a:endParaRPr>
          </a:p>
          <a:p>
            <a:pPr algn="ctr"/>
            <a:r>
              <a:rPr lang="fa-IR" sz="20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2  Nazanin" pitchFamily="2" charset="-78"/>
              </a:rPr>
              <a:t>تير و ستون</a:t>
            </a:r>
            <a:endParaRPr lang="en-US" sz="10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857224" y="71414"/>
            <a:ext cx="8229600" cy="1296974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>
              <a:defRPr/>
            </a:pPr>
            <a:r>
              <a:rPr lang="fa-IR" b="1" dirty="0" smtClean="0">
                <a:ln/>
                <a:solidFill>
                  <a:schemeClr val="accent3"/>
                </a:solidFill>
                <a:cs typeface="2  Koodak" pitchFamily="2" charset="-78"/>
              </a:rPr>
              <a:t>تحليل مقاطع  </a:t>
            </a:r>
            <a:r>
              <a:rPr lang="fa-IR" sz="3200" dirty="0" smtClean="0">
                <a:ln/>
                <a:solidFill>
                  <a:schemeClr val="accent3"/>
                </a:solidFill>
                <a:cs typeface="2  Koodak" pitchFamily="2" charset="-78"/>
              </a:rPr>
              <a:t>...</a:t>
            </a:r>
            <a:r>
              <a:rPr lang="fa-IR" b="1" dirty="0" smtClean="0">
                <a:ln/>
                <a:solidFill>
                  <a:schemeClr val="accent3"/>
                </a:solidFill>
                <a:cs typeface="2  Koodak" pitchFamily="2" charset="-78"/>
              </a:rPr>
              <a:t> </a:t>
            </a:r>
            <a:r>
              <a:rPr lang="en-US" sz="6000" b="1" dirty="0" smtClean="0">
                <a:ln/>
                <a:solidFill>
                  <a:schemeClr val="accent3"/>
                </a:solidFill>
                <a:cs typeface="2  Koodak" pitchFamily="2" charset="-78"/>
              </a:rPr>
              <a:t/>
            </a:r>
            <a:br>
              <a:rPr lang="en-US" sz="6000" b="1" dirty="0" smtClean="0">
                <a:ln/>
                <a:solidFill>
                  <a:schemeClr val="accent3"/>
                </a:solidFill>
                <a:cs typeface="2  Koodak" pitchFamily="2" charset="-78"/>
              </a:rPr>
            </a:br>
            <a:r>
              <a:rPr lang="en-US" sz="4400" b="1" kern="0" dirty="0" smtClean="0">
                <a:ln/>
                <a:solidFill>
                  <a:schemeClr val="accent3"/>
                </a:solidFill>
                <a:latin typeface="+mj-lt"/>
                <a:ea typeface="+mj-ea"/>
                <a:cs typeface="2  Koodak" pitchFamily="2" charset="-78"/>
              </a:rPr>
              <a:t/>
            </a:r>
            <a:br>
              <a:rPr lang="en-US" sz="4400" b="1" kern="0" dirty="0" smtClean="0">
                <a:ln/>
                <a:solidFill>
                  <a:schemeClr val="accent3"/>
                </a:solidFill>
                <a:latin typeface="+mj-lt"/>
                <a:ea typeface="+mj-ea"/>
                <a:cs typeface="2  Koodak" pitchFamily="2" charset="-78"/>
              </a:rPr>
            </a:br>
            <a:endParaRPr kumimoji="0" lang="en-US" sz="4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2  Koodak" pitchFamily="2" charset="-78"/>
            </a:endParaRPr>
          </a:p>
        </p:txBody>
      </p:sp>
      <p:pic>
        <p:nvPicPr>
          <p:cNvPr id="9218" name="Picture 2" descr="E:\1390\90.12.05\Term 8\Tarh 5\Mehrshahr\1320794539-29-low-rise-section-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0149" y="324096"/>
            <a:ext cx="4002116" cy="62098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857224" y="71414"/>
            <a:ext cx="8229600" cy="1296974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>
              <a:defRPr/>
            </a:pPr>
            <a:r>
              <a:rPr lang="fa-IR" b="1" dirty="0" smtClean="0">
                <a:ln/>
                <a:solidFill>
                  <a:schemeClr val="accent3"/>
                </a:solidFill>
                <a:cs typeface="2  Koodak" pitchFamily="2" charset="-78"/>
              </a:rPr>
              <a:t>تحليل مقاطع  </a:t>
            </a:r>
            <a:r>
              <a:rPr lang="fa-IR" sz="3200" dirty="0" smtClean="0">
                <a:ln/>
                <a:solidFill>
                  <a:schemeClr val="accent3"/>
                </a:solidFill>
                <a:cs typeface="2  Koodak" pitchFamily="2" charset="-78"/>
              </a:rPr>
              <a:t>...</a:t>
            </a:r>
            <a:r>
              <a:rPr lang="fa-IR" b="1" dirty="0" smtClean="0">
                <a:ln/>
                <a:solidFill>
                  <a:schemeClr val="accent3"/>
                </a:solidFill>
                <a:cs typeface="2  Koodak" pitchFamily="2" charset="-78"/>
              </a:rPr>
              <a:t> </a:t>
            </a:r>
            <a:r>
              <a:rPr lang="en-US" sz="6000" b="1" dirty="0" smtClean="0">
                <a:ln/>
                <a:solidFill>
                  <a:schemeClr val="accent3"/>
                </a:solidFill>
                <a:cs typeface="2  Koodak" pitchFamily="2" charset="-78"/>
              </a:rPr>
              <a:t/>
            </a:r>
            <a:br>
              <a:rPr lang="en-US" sz="6000" b="1" dirty="0" smtClean="0">
                <a:ln/>
                <a:solidFill>
                  <a:schemeClr val="accent3"/>
                </a:solidFill>
                <a:cs typeface="2  Koodak" pitchFamily="2" charset="-78"/>
              </a:rPr>
            </a:br>
            <a:r>
              <a:rPr lang="en-US" sz="4400" b="1" kern="0" dirty="0" smtClean="0">
                <a:ln/>
                <a:solidFill>
                  <a:schemeClr val="accent3"/>
                </a:solidFill>
                <a:latin typeface="+mj-lt"/>
                <a:ea typeface="+mj-ea"/>
                <a:cs typeface="2  Koodak" pitchFamily="2" charset="-78"/>
              </a:rPr>
              <a:t/>
            </a:r>
            <a:br>
              <a:rPr lang="en-US" sz="4400" b="1" kern="0" dirty="0" smtClean="0">
                <a:ln/>
                <a:solidFill>
                  <a:schemeClr val="accent3"/>
                </a:solidFill>
                <a:latin typeface="+mj-lt"/>
                <a:ea typeface="+mj-ea"/>
                <a:cs typeface="2  Koodak" pitchFamily="2" charset="-78"/>
              </a:rPr>
            </a:br>
            <a:endParaRPr kumimoji="0" lang="en-US" sz="4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2  Koodak" pitchFamily="2" charset="-78"/>
            </a:endParaRPr>
          </a:p>
        </p:txBody>
      </p:sp>
      <p:pic>
        <p:nvPicPr>
          <p:cNvPr id="10242" name="Picture 2" descr="E:\1390\90.12.05\Term 8\Tarh 5\Mehrshahr\1320794538-28-low-rise-section-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30210"/>
            <a:ext cx="8429684" cy="53991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/>
          <p:nvPr/>
        </p:nvCxnSpPr>
        <p:spPr bwMode="auto">
          <a:xfrm>
            <a:off x="8172400" y="5157192"/>
            <a:ext cx="432048" cy="1588"/>
          </a:xfrm>
          <a:prstGeom prst="straightConnector1">
            <a:avLst/>
          </a:prstGeom>
          <a:ln w="57150">
            <a:solidFill>
              <a:srgbClr val="CC000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6516216" y="4941168"/>
            <a:ext cx="1547664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سواره</a:t>
            </a:r>
            <a:endParaRPr kumimoji="0" lang="en-US" sz="20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 rot="10800000">
            <a:off x="8172400" y="5517232"/>
            <a:ext cx="432048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itle 1"/>
          <p:cNvSpPr txBox="1">
            <a:spLocks/>
          </p:cNvSpPr>
          <p:nvPr/>
        </p:nvSpPr>
        <p:spPr>
          <a:xfrm>
            <a:off x="3275856" y="501317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عمودی آسانسور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41" name="Bevel 40"/>
          <p:cNvSpPr/>
          <p:nvPr/>
        </p:nvSpPr>
        <p:spPr bwMode="auto">
          <a:xfrm>
            <a:off x="5436096" y="5013176"/>
            <a:ext cx="432048" cy="288032"/>
          </a:xfrm>
          <a:prstGeom prst="bevel">
            <a:avLst/>
          </a:prstGeom>
          <a:solidFill>
            <a:srgbClr val="FFC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012160" y="537321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مسیر حرکت پیاده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3275856" y="5445224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  </a:t>
            </a: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 دسترسی عمودی مستقیم</a:t>
            </a:r>
            <a:r>
              <a:rPr lang="en-US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 </a:t>
            </a: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پله های اضطراری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45" name="Bevel 44"/>
          <p:cNvSpPr/>
          <p:nvPr/>
        </p:nvSpPr>
        <p:spPr bwMode="auto">
          <a:xfrm>
            <a:off x="5436096" y="5445224"/>
            <a:ext cx="432048" cy="288032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C:\Users\Mahsa\Documents\MY Projects\Tarh 5\Mojtame\Mehrshahr\Plan ha\er - Copy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8252553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5" name="Straight Arrow Connector 14"/>
          <p:cNvCxnSpPr/>
          <p:nvPr/>
        </p:nvCxnSpPr>
        <p:spPr bwMode="auto">
          <a:xfrm rot="5400000" flipH="1" flipV="1">
            <a:off x="4860032" y="3501008"/>
            <a:ext cx="720080" cy="1588"/>
          </a:xfrm>
          <a:prstGeom prst="straightConnector1">
            <a:avLst/>
          </a:prstGeom>
          <a:ln w="57150">
            <a:solidFill>
              <a:srgbClr val="CC000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rot="10800000">
            <a:off x="5940152" y="4221088"/>
            <a:ext cx="1512168" cy="1588"/>
          </a:xfrm>
          <a:prstGeom prst="straightConnector1">
            <a:avLst/>
          </a:prstGeom>
          <a:ln w="57150">
            <a:solidFill>
              <a:srgbClr val="CC000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Bevel 28"/>
          <p:cNvSpPr/>
          <p:nvPr/>
        </p:nvSpPr>
        <p:spPr bwMode="auto">
          <a:xfrm>
            <a:off x="2411760" y="3573016"/>
            <a:ext cx="720080" cy="432048"/>
          </a:xfrm>
          <a:prstGeom prst="bevel">
            <a:avLst/>
          </a:prstGeom>
          <a:solidFill>
            <a:srgbClr val="00B0F0">
              <a:alpha val="5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Bevel 29"/>
          <p:cNvSpPr/>
          <p:nvPr/>
        </p:nvSpPr>
        <p:spPr bwMode="auto">
          <a:xfrm>
            <a:off x="2627784" y="5013176"/>
            <a:ext cx="432048" cy="288032"/>
          </a:xfrm>
          <a:prstGeom prst="bevel">
            <a:avLst/>
          </a:prstGeom>
          <a:solidFill>
            <a:srgbClr val="00B05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67544" y="501317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انباری ها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32" name="Bevel 31"/>
          <p:cNvSpPr/>
          <p:nvPr/>
        </p:nvSpPr>
        <p:spPr bwMode="auto">
          <a:xfrm>
            <a:off x="4860032" y="1628800"/>
            <a:ext cx="432048" cy="360040"/>
          </a:xfrm>
          <a:prstGeom prst="bevel">
            <a:avLst/>
          </a:prstGeom>
          <a:solidFill>
            <a:srgbClr val="FFC000">
              <a:alpha val="5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Bevel 32"/>
          <p:cNvSpPr/>
          <p:nvPr/>
        </p:nvSpPr>
        <p:spPr bwMode="auto">
          <a:xfrm>
            <a:off x="4860032" y="1988840"/>
            <a:ext cx="432048" cy="288032"/>
          </a:xfrm>
          <a:prstGeom prst="bevel">
            <a:avLst/>
          </a:prstGeom>
          <a:solidFill>
            <a:srgbClr val="FFC000">
              <a:alpha val="5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evel 33"/>
          <p:cNvSpPr/>
          <p:nvPr/>
        </p:nvSpPr>
        <p:spPr bwMode="auto">
          <a:xfrm>
            <a:off x="4067944" y="3212976"/>
            <a:ext cx="792088" cy="576064"/>
          </a:xfrm>
          <a:prstGeom prst="bevel">
            <a:avLst/>
          </a:prstGeom>
          <a:solidFill>
            <a:srgbClr val="00B050">
              <a:alpha val="5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evel 34"/>
          <p:cNvSpPr/>
          <p:nvPr/>
        </p:nvSpPr>
        <p:spPr bwMode="auto">
          <a:xfrm>
            <a:off x="6588224" y="1628800"/>
            <a:ext cx="792088" cy="648072"/>
          </a:xfrm>
          <a:prstGeom prst="bevel">
            <a:avLst/>
          </a:prstGeom>
          <a:solidFill>
            <a:srgbClr val="00B050">
              <a:alpha val="5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 bwMode="auto">
          <a:xfrm>
            <a:off x="2555776" y="3140968"/>
            <a:ext cx="576064" cy="432048"/>
          </a:xfrm>
          <a:prstGeom prst="bevel">
            <a:avLst/>
          </a:prstGeom>
          <a:solidFill>
            <a:srgbClr val="00B050">
              <a:alpha val="5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Bevel 37"/>
          <p:cNvSpPr/>
          <p:nvPr/>
        </p:nvSpPr>
        <p:spPr bwMode="auto">
          <a:xfrm>
            <a:off x="2627784" y="5445224"/>
            <a:ext cx="432048" cy="288032"/>
          </a:xfrm>
          <a:prstGeom prst="bevel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7544" y="537321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اتاق تاسیسات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43" name="Bevel 42"/>
          <p:cNvSpPr/>
          <p:nvPr/>
        </p:nvSpPr>
        <p:spPr bwMode="auto">
          <a:xfrm>
            <a:off x="1475656" y="1628800"/>
            <a:ext cx="864096" cy="2232248"/>
          </a:xfrm>
          <a:prstGeom prst="bevel">
            <a:avLst/>
          </a:prstGeom>
          <a:solidFill>
            <a:srgbClr val="FF0000">
              <a:alpha val="5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Straight Connector 47"/>
          <p:cNvCxnSpPr>
            <a:endCxn id="43" idx="0"/>
          </p:cNvCxnSpPr>
          <p:nvPr/>
        </p:nvCxnSpPr>
        <p:spPr bwMode="auto">
          <a:xfrm rot="10800000" flipV="1">
            <a:off x="2339752" y="2708920"/>
            <a:ext cx="5904656" cy="36004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 rot="5400000" flipH="1" flipV="1">
            <a:off x="5112060" y="2240868"/>
            <a:ext cx="936104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 rot="5400000" flipH="1" flipV="1">
            <a:off x="6192180" y="2240868"/>
            <a:ext cx="936104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 bwMode="auto">
          <a:xfrm rot="5400000" flipH="1" flipV="1">
            <a:off x="4247964" y="3176972"/>
            <a:ext cx="936104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 bwMode="auto">
          <a:xfrm rot="5400000" flipH="1" flipV="1">
            <a:off x="2051720" y="3140968"/>
            <a:ext cx="864096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Title 1"/>
          <p:cNvSpPr txBox="1">
            <a:spLocks/>
          </p:cNvSpPr>
          <p:nvPr/>
        </p:nvSpPr>
        <p:spPr>
          <a:xfrm>
            <a:off x="6516216" y="0"/>
            <a:ext cx="2339752" cy="62068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8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Esfehan" pitchFamily="2" charset="-78"/>
              </a:rPr>
              <a:t>پلان -2 </a:t>
            </a:r>
            <a:endParaRPr kumimoji="0" lang="en-US" sz="28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Esfehan" pitchFamily="2" charset="-78"/>
            </a:endParaRPr>
          </a:p>
        </p:txBody>
      </p:sp>
      <p:pic>
        <p:nvPicPr>
          <p:cNvPr id="2053" name="Picture 5" descr="C:\Users\Mahsa\Documents\global Furniture 01 (2)-Model -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276430" y="3820914"/>
            <a:ext cx="444500" cy="81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19 0.00532 C -0.11024 0.01365 -0.17813 0.02222 -0.2132 0.00532 C -0.24826 -0.01158 -0.24774 -0.06135 -0.25278 -0.09561 C -0.25781 -0.12987 -0.2592 -0.18311 -0.2434 -0.20093 C -0.22761 -0.21875 -0.17136 -0.21436 -0.15851 -0.20255 C -0.14566 -0.19075 -0.16528 -0.14237 -0.16667 -0.12963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  <p:bldP spid="41" grpId="0" animBg="1"/>
      <p:bldP spid="42" grpId="0"/>
      <p:bldP spid="44" grpId="0"/>
      <p:bldP spid="45" grpId="0" animBg="1"/>
      <p:bldP spid="29" grpId="0" animBg="1"/>
      <p:bldP spid="29" grpId="1" animBg="1"/>
      <p:bldP spid="30" grpId="0" animBg="1"/>
      <p:bldP spid="31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40" grpId="0"/>
      <p:bldP spid="43" grpId="0" animBg="1"/>
      <p:bldP spid="4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hsa\Documents\MY Projects\Tarh 5\Mojtame\Mehrshahr\Plan ha\er - Copy (7)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755576" y="836712"/>
            <a:ext cx="7992888" cy="4154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6444208" y="188640"/>
            <a:ext cx="2339752" cy="62068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8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Esfehan" pitchFamily="2" charset="-78"/>
              </a:rPr>
              <a:t>پلان -1 </a:t>
            </a:r>
            <a:endParaRPr kumimoji="0" lang="en-US" sz="28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Esfehan" pitchFamily="2" charset="-78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4860032" y="1340768"/>
            <a:ext cx="2736304" cy="1588"/>
          </a:xfrm>
          <a:prstGeom prst="straightConnector1">
            <a:avLst/>
          </a:prstGeom>
          <a:ln w="57150">
            <a:solidFill>
              <a:srgbClr val="CC000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 bwMode="auto">
          <a:xfrm rot="5400000">
            <a:off x="7093074" y="1988046"/>
            <a:ext cx="1296144" cy="1588"/>
          </a:xfrm>
          <a:prstGeom prst="straightConnector1">
            <a:avLst/>
          </a:prstGeom>
          <a:ln w="57150">
            <a:solidFill>
              <a:srgbClr val="CC000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 bwMode="auto">
          <a:xfrm rot="5400000">
            <a:off x="7093074" y="3716238"/>
            <a:ext cx="1224136" cy="73596"/>
          </a:xfrm>
          <a:prstGeom prst="straightConnector1">
            <a:avLst/>
          </a:prstGeom>
          <a:ln w="57150">
            <a:solidFill>
              <a:srgbClr val="CC000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 bwMode="auto">
          <a:xfrm rot="10800000">
            <a:off x="5724128" y="4365104"/>
            <a:ext cx="1944216" cy="1588"/>
          </a:xfrm>
          <a:prstGeom prst="straightConnector1">
            <a:avLst/>
          </a:prstGeom>
          <a:ln w="57150">
            <a:solidFill>
              <a:srgbClr val="CC000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 bwMode="auto">
          <a:xfrm>
            <a:off x="8172400" y="5661248"/>
            <a:ext cx="432048" cy="1588"/>
          </a:xfrm>
          <a:prstGeom prst="straightConnector1">
            <a:avLst/>
          </a:prstGeom>
          <a:ln w="57150">
            <a:solidFill>
              <a:srgbClr val="CC000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6516216" y="5445224"/>
            <a:ext cx="1547664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سواره</a:t>
            </a:r>
            <a:endParaRPr kumimoji="0" lang="en-US" sz="20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 rot="10800000">
            <a:off x="8172400" y="6021288"/>
            <a:ext cx="432048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Title 1"/>
          <p:cNvSpPr txBox="1">
            <a:spLocks/>
          </p:cNvSpPr>
          <p:nvPr/>
        </p:nvSpPr>
        <p:spPr>
          <a:xfrm>
            <a:off x="3275856" y="5517232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عمودی آسانسور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64" name="Bevel 63"/>
          <p:cNvSpPr/>
          <p:nvPr/>
        </p:nvSpPr>
        <p:spPr bwMode="auto">
          <a:xfrm>
            <a:off x="5436096" y="5517232"/>
            <a:ext cx="432048" cy="288032"/>
          </a:xfrm>
          <a:prstGeom prst="bevel">
            <a:avLst/>
          </a:prstGeom>
          <a:solidFill>
            <a:srgbClr val="FFC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6012160" y="5877272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مسیر حرکت پیاده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3275856" y="5949280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  </a:t>
            </a: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 دسترسی عمودی مستقیم</a:t>
            </a:r>
            <a:r>
              <a:rPr lang="en-US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 </a:t>
            </a: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پله های اضطراری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67" name="Bevel 66"/>
          <p:cNvSpPr/>
          <p:nvPr/>
        </p:nvSpPr>
        <p:spPr bwMode="auto">
          <a:xfrm>
            <a:off x="5436096" y="5949280"/>
            <a:ext cx="432048" cy="288032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Bevel 67"/>
          <p:cNvSpPr/>
          <p:nvPr/>
        </p:nvSpPr>
        <p:spPr bwMode="auto">
          <a:xfrm>
            <a:off x="2627784" y="5517232"/>
            <a:ext cx="432048" cy="288032"/>
          </a:xfrm>
          <a:prstGeom prst="bevel">
            <a:avLst/>
          </a:prstGeom>
          <a:solidFill>
            <a:srgbClr val="00B05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Bevel 68"/>
          <p:cNvSpPr/>
          <p:nvPr/>
        </p:nvSpPr>
        <p:spPr bwMode="auto">
          <a:xfrm>
            <a:off x="2627784" y="5949280"/>
            <a:ext cx="432048" cy="288032"/>
          </a:xfrm>
          <a:prstGeom prst="bevel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395536" y="5517232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انباری ها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467544" y="5949280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اتاق تاسیسات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pic>
        <p:nvPicPr>
          <p:cNvPr id="73" name="Picture 5" descr="C:\Users\Mahsa\Documents\global Furniture 01 (2)-Model -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7524328" y="2636912"/>
            <a:ext cx="444500" cy="812800"/>
          </a:xfrm>
          <a:prstGeom prst="rect">
            <a:avLst/>
          </a:prstGeom>
          <a:noFill/>
        </p:spPr>
      </p:pic>
      <p:pic>
        <p:nvPicPr>
          <p:cNvPr id="74" name="Picture 5" descr="C:\Users\Mahsa\Documents\global Furniture 01 (2)-Model -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40126" y="940594"/>
            <a:ext cx="444500" cy="812800"/>
          </a:xfrm>
          <a:prstGeom prst="rect">
            <a:avLst/>
          </a:prstGeom>
          <a:noFill/>
        </p:spPr>
      </p:pic>
      <p:sp>
        <p:nvSpPr>
          <p:cNvPr id="75" name="Bevel 74"/>
          <p:cNvSpPr/>
          <p:nvPr/>
        </p:nvSpPr>
        <p:spPr bwMode="auto">
          <a:xfrm>
            <a:off x="5004048" y="1916832"/>
            <a:ext cx="360040" cy="288032"/>
          </a:xfrm>
          <a:prstGeom prst="bevel">
            <a:avLst/>
          </a:prstGeom>
          <a:solidFill>
            <a:srgbClr val="FFC000">
              <a:alpha val="73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Bevel 75"/>
          <p:cNvSpPr/>
          <p:nvPr/>
        </p:nvSpPr>
        <p:spPr bwMode="auto">
          <a:xfrm>
            <a:off x="5004048" y="2204864"/>
            <a:ext cx="360040" cy="288032"/>
          </a:xfrm>
          <a:prstGeom prst="bevel">
            <a:avLst/>
          </a:prstGeom>
          <a:solidFill>
            <a:srgbClr val="FFC000">
              <a:alpha val="73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 bwMode="auto">
          <a:xfrm rot="10800000">
            <a:off x="2483768" y="2924944"/>
            <a:ext cx="5040560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 bwMode="auto">
          <a:xfrm rot="5400000" flipH="1" flipV="1">
            <a:off x="2267744" y="3284984"/>
            <a:ext cx="720080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 bwMode="auto">
          <a:xfrm rot="5400000" flipH="1" flipV="1">
            <a:off x="4499992" y="3284984"/>
            <a:ext cx="720080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 bwMode="auto">
          <a:xfrm rot="5400000" flipH="1" flipV="1">
            <a:off x="5292080" y="2564904"/>
            <a:ext cx="720080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 bwMode="auto">
          <a:xfrm rot="5400000" flipH="1" flipV="1">
            <a:off x="6300192" y="2564904"/>
            <a:ext cx="720080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6" name="Bevel 85"/>
          <p:cNvSpPr/>
          <p:nvPr/>
        </p:nvSpPr>
        <p:spPr bwMode="auto">
          <a:xfrm>
            <a:off x="1619672" y="1844824"/>
            <a:ext cx="864096" cy="2160240"/>
          </a:xfrm>
          <a:prstGeom prst="bevel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Bevel 86"/>
          <p:cNvSpPr/>
          <p:nvPr/>
        </p:nvSpPr>
        <p:spPr bwMode="auto">
          <a:xfrm>
            <a:off x="2699792" y="3284984"/>
            <a:ext cx="576064" cy="432048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Bevel 87"/>
          <p:cNvSpPr/>
          <p:nvPr/>
        </p:nvSpPr>
        <p:spPr bwMode="auto">
          <a:xfrm>
            <a:off x="4139952" y="3284984"/>
            <a:ext cx="792088" cy="648072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Bevel 88"/>
          <p:cNvSpPr/>
          <p:nvPr/>
        </p:nvSpPr>
        <p:spPr bwMode="auto">
          <a:xfrm>
            <a:off x="6588224" y="1844824"/>
            <a:ext cx="792088" cy="648072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Bevel 89"/>
          <p:cNvSpPr/>
          <p:nvPr/>
        </p:nvSpPr>
        <p:spPr bwMode="auto">
          <a:xfrm>
            <a:off x="2555776" y="3717032"/>
            <a:ext cx="720080" cy="432048"/>
          </a:xfrm>
          <a:prstGeom prst="bevel">
            <a:avLst/>
          </a:prstGeom>
          <a:solidFill>
            <a:schemeClr val="accent3">
              <a:lumMod val="75000"/>
              <a:alpha val="84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2 0.05625 C 0.00573 0.10416 0.02136 0.15231 -0.01909 0.17245 C -0.05955 0.19259 -0.20885 0.18102 -0.25278 0.1770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49 -0.00116 C 0.15486 -0.00185 0.26424 -0.00255 0.30938 -0.00278 C 0.35452 -0.00301 0.31389 -0.03218 0.31632 -0.00278 C 0.31875 0.02662 0.3257 0.13495 0.32344 0.17407 C 0.32118 0.21319 0.32848 0.22199 0.30243 0.23148 C 0.27639 0.24097 0.1941 0.24768 0.16754 0.23148 C 0.14098 0.21528 0.14549 0.1368 0.14306 0.13379 " pathEditMode="relative" ptsTypes="aaaaaaA">
                                      <p:cBhvr>
                                        <p:cTn id="1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  <p:bldP spid="64" grpId="0" animBg="1"/>
      <p:bldP spid="65" grpId="0"/>
      <p:bldP spid="66" grpId="0"/>
      <p:bldP spid="66" grpId="1"/>
      <p:bldP spid="67" grpId="0" animBg="1"/>
      <p:bldP spid="67" grpId="1" animBg="1"/>
      <p:bldP spid="68" grpId="0" animBg="1"/>
      <p:bldP spid="69" grpId="0" animBg="1"/>
      <p:bldP spid="70" grpId="0"/>
      <p:bldP spid="71" grpId="0"/>
      <p:bldP spid="75" grpId="0" animBg="1"/>
      <p:bldP spid="76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hsa\Documents\MY Projects\Tarh 5\Mojtame\Mehrshahr\Plan ha\er - Copy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157672" cy="424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4427984" y="1196752"/>
            <a:ext cx="1800200" cy="1588"/>
          </a:xfrm>
          <a:prstGeom prst="straightConnector1">
            <a:avLst/>
          </a:prstGeom>
          <a:ln w="57150">
            <a:solidFill>
              <a:srgbClr val="CC000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>
            <a:off x="1115616" y="3429000"/>
            <a:ext cx="2088232" cy="1588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rot="5400000">
            <a:off x="1403648" y="1700808"/>
            <a:ext cx="864096" cy="1588"/>
          </a:xfrm>
          <a:prstGeom prst="straightConnector1">
            <a:avLst/>
          </a:prstGeom>
          <a:ln w="57150">
            <a:solidFill>
              <a:srgbClr val="CC000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rot="5400000">
            <a:off x="2338958" y="1700808"/>
            <a:ext cx="864890" cy="794"/>
          </a:xfrm>
          <a:prstGeom prst="straightConnector1">
            <a:avLst/>
          </a:prstGeom>
          <a:ln w="57150">
            <a:solidFill>
              <a:srgbClr val="CC000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rot="5400000">
            <a:off x="3132634" y="1700014"/>
            <a:ext cx="864096" cy="1588"/>
          </a:xfrm>
          <a:prstGeom prst="straightConnector1">
            <a:avLst/>
          </a:prstGeom>
          <a:ln w="57150">
            <a:solidFill>
              <a:srgbClr val="CC000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>
            <a:off x="8172400" y="5157192"/>
            <a:ext cx="432048" cy="1588"/>
          </a:xfrm>
          <a:prstGeom prst="straightConnector1">
            <a:avLst/>
          </a:prstGeom>
          <a:ln w="57150">
            <a:solidFill>
              <a:srgbClr val="CC000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6516216" y="4941168"/>
            <a:ext cx="1547664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سواره</a:t>
            </a:r>
            <a:endParaRPr kumimoji="0" lang="en-US" sz="20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8172400" y="5517232"/>
            <a:ext cx="432048" cy="1588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/>
        </p:nvSpPr>
        <p:spPr>
          <a:xfrm>
            <a:off x="6516216" y="5301208"/>
            <a:ext cx="1547664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پیاده</a:t>
            </a:r>
            <a:endParaRPr kumimoji="0" lang="en-US" sz="20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2195736" y="2852936"/>
            <a:ext cx="1440160" cy="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rot="5400000">
            <a:off x="3347864" y="3140968"/>
            <a:ext cx="576064" cy="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 bwMode="auto">
          <a:xfrm>
            <a:off x="3635896" y="3429000"/>
            <a:ext cx="2160240" cy="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 rot="5400000">
            <a:off x="5580112" y="3212976"/>
            <a:ext cx="432048" cy="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 rot="10800000">
            <a:off x="8172400" y="5877272"/>
            <a:ext cx="432048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itle 1"/>
          <p:cNvSpPr txBox="1">
            <a:spLocks/>
          </p:cNvSpPr>
          <p:nvPr/>
        </p:nvSpPr>
        <p:spPr>
          <a:xfrm>
            <a:off x="3275856" y="501317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عمودی از لابی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40" name="Bevel 39"/>
          <p:cNvSpPr/>
          <p:nvPr/>
        </p:nvSpPr>
        <p:spPr bwMode="auto">
          <a:xfrm>
            <a:off x="6444208" y="2420888"/>
            <a:ext cx="792088" cy="360040"/>
          </a:xfrm>
          <a:prstGeom prst="bevel">
            <a:avLst/>
          </a:prstGeom>
          <a:solidFill>
            <a:srgbClr val="FFC000">
              <a:alpha val="70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 bwMode="auto">
          <a:xfrm>
            <a:off x="5436096" y="5013176"/>
            <a:ext cx="432048" cy="288032"/>
          </a:xfrm>
          <a:prstGeom prst="bevel">
            <a:avLst/>
          </a:prstGeom>
          <a:solidFill>
            <a:srgbClr val="FFC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940152" y="5661248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از پارکینگ به لابی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43" name="Bevel 42"/>
          <p:cNvSpPr/>
          <p:nvPr/>
        </p:nvSpPr>
        <p:spPr bwMode="auto">
          <a:xfrm>
            <a:off x="2267744" y="3645024"/>
            <a:ext cx="864096" cy="432048"/>
          </a:xfrm>
          <a:prstGeom prst="bevel">
            <a:avLst/>
          </a:prstGeom>
          <a:solidFill>
            <a:schemeClr val="accent3">
              <a:lumMod val="75000"/>
              <a:alpha val="62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3275856" y="5445224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  </a:t>
            </a: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 دسترسی عمودی مستقیم</a:t>
            </a:r>
            <a:r>
              <a:rPr lang="en-US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 </a:t>
            </a: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پله های اضطراری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45" name="Bevel 44"/>
          <p:cNvSpPr/>
          <p:nvPr/>
        </p:nvSpPr>
        <p:spPr bwMode="auto">
          <a:xfrm>
            <a:off x="5436096" y="5445224"/>
            <a:ext cx="432048" cy="288032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Bevel 45"/>
          <p:cNvSpPr/>
          <p:nvPr/>
        </p:nvSpPr>
        <p:spPr bwMode="auto">
          <a:xfrm>
            <a:off x="4788024" y="1772816"/>
            <a:ext cx="360040" cy="288032"/>
          </a:xfrm>
          <a:prstGeom prst="bevel">
            <a:avLst/>
          </a:prstGeom>
          <a:solidFill>
            <a:srgbClr val="FFC000">
              <a:alpha val="70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Bevel 46"/>
          <p:cNvSpPr/>
          <p:nvPr/>
        </p:nvSpPr>
        <p:spPr bwMode="auto">
          <a:xfrm>
            <a:off x="4788024" y="2060848"/>
            <a:ext cx="360040" cy="288032"/>
          </a:xfrm>
          <a:prstGeom prst="bevel">
            <a:avLst/>
          </a:prstGeom>
          <a:solidFill>
            <a:srgbClr val="FFC000">
              <a:alpha val="70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rot="5400000">
            <a:off x="3924722" y="1700014"/>
            <a:ext cx="864096" cy="1588"/>
          </a:xfrm>
          <a:prstGeom prst="straightConnector1">
            <a:avLst/>
          </a:prstGeom>
          <a:ln w="57150">
            <a:solidFill>
              <a:srgbClr val="CC0000"/>
            </a:solidFill>
            <a:headEnd type="none" w="med" len="me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 bwMode="auto">
          <a:xfrm rot="5400000" flipH="1" flipV="1">
            <a:off x="5688918" y="2960154"/>
            <a:ext cx="216024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4499992" y="1628800"/>
            <a:ext cx="1368152" cy="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 bwMode="auto">
          <a:xfrm rot="5400000">
            <a:off x="5616910" y="1880828"/>
            <a:ext cx="503262" cy="79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Title 1"/>
          <p:cNvSpPr txBox="1">
            <a:spLocks/>
          </p:cNvSpPr>
          <p:nvPr/>
        </p:nvSpPr>
        <p:spPr>
          <a:xfrm>
            <a:off x="2411760" y="6093296"/>
            <a:ext cx="5508104" cy="576064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ظرفیت کل پارکینگ این بلوک : 42 اتوموبیل</a:t>
            </a:r>
            <a:endParaRPr kumimoji="0" lang="en-US" sz="20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6516216" y="0"/>
            <a:ext cx="2339752" cy="62068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8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Esfehan" pitchFamily="2" charset="-78"/>
              </a:rPr>
              <a:t>طبقه همکف </a:t>
            </a:r>
            <a:endParaRPr kumimoji="0" lang="en-US" sz="28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Esfehan" pitchFamily="2" charset="-78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827584" y="501317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بخش نیمه عمومی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61" name="Bevel 60"/>
          <p:cNvSpPr/>
          <p:nvPr/>
        </p:nvSpPr>
        <p:spPr bwMode="auto">
          <a:xfrm>
            <a:off x="2987824" y="5013176"/>
            <a:ext cx="432048" cy="288032"/>
          </a:xfrm>
          <a:prstGeom prst="bevel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Bevel 61"/>
          <p:cNvSpPr/>
          <p:nvPr/>
        </p:nvSpPr>
        <p:spPr bwMode="auto">
          <a:xfrm>
            <a:off x="4788024" y="2420888"/>
            <a:ext cx="864096" cy="792088"/>
          </a:xfrm>
          <a:prstGeom prst="bevel">
            <a:avLst/>
          </a:prstGeom>
          <a:solidFill>
            <a:srgbClr val="92D050">
              <a:alpha val="48000"/>
            </a:srgb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Bevel 62"/>
          <p:cNvSpPr/>
          <p:nvPr/>
        </p:nvSpPr>
        <p:spPr bwMode="auto">
          <a:xfrm>
            <a:off x="6444208" y="2852936"/>
            <a:ext cx="720080" cy="360040"/>
          </a:xfrm>
          <a:prstGeom prst="bevel">
            <a:avLst/>
          </a:prstGeom>
          <a:solidFill>
            <a:srgbClr val="92D050">
              <a:alpha val="48000"/>
            </a:srgb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827584" y="537321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بخش خصوصی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65" name="Bevel 64"/>
          <p:cNvSpPr/>
          <p:nvPr/>
        </p:nvSpPr>
        <p:spPr bwMode="auto">
          <a:xfrm>
            <a:off x="2987824" y="5445224"/>
            <a:ext cx="432048" cy="288032"/>
          </a:xfrm>
          <a:prstGeom prst="bevel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Bevel 65"/>
          <p:cNvSpPr/>
          <p:nvPr/>
        </p:nvSpPr>
        <p:spPr bwMode="auto">
          <a:xfrm>
            <a:off x="6012160" y="1772816"/>
            <a:ext cx="1224136" cy="576064"/>
          </a:xfrm>
          <a:prstGeom prst="bevel">
            <a:avLst/>
          </a:prstGeom>
          <a:solidFill>
            <a:srgbClr val="FF0000">
              <a:alpha val="33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899592" y="5805264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فضاهای عبوری (عمومی )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69" name="Bevel 68"/>
          <p:cNvSpPr/>
          <p:nvPr/>
        </p:nvSpPr>
        <p:spPr bwMode="auto">
          <a:xfrm>
            <a:off x="2987824" y="5805264"/>
            <a:ext cx="432048" cy="288032"/>
          </a:xfrm>
          <a:prstGeom prst="bevel">
            <a:avLst/>
          </a:prstGeom>
          <a:solidFill>
            <a:srgbClr val="7030A0"/>
          </a:solidFill>
          <a:ln w="9525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Bevel 69"/>
          <p:cNvSpPr/>
          <p:nvPr/>
        </p:nvSpPr>
        <p:spPr bwMode="auto">
          <a:xfrm>
            <a:off x="1403648" y="2348880"/>
            <a:ext cx="3312368" cy="864096"/>
          </a:xfrm>
          <a:prstGeom prst="bevel">
            <a:avLst/>
          </a:prstGeom>
          <a:solidFill>
            <a:srgbClr val="7030A0">
              <a:tint val="66000"/>
              <a:satMod val="160000"/>
              <a:alpha val="47000"/>
            </a:srgbClr>
          </a:solidFill>
          <a:ln w="9525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Bevel 70"/>
          <p:cNvSpPr/>
          <p:nvPr/>
        </p:nvSpPr>
        <p:spPr bwMode="auto">
          <a:xfrm>
            <a:off x="7236296" y="1772816"/>
            <a:ext cx="864096" cy="1440160"/>
          </a:xfrm>
          <a:prstGeom prst="bevel">
            <a:avLst/>
          </a:prstGeom>
          <a:solidFill>
            <a:srgbClr val="7030A0">
              <a:tint val="66000"/>
              <a:satMod val="160000"/>
              <a:alpha val="47000"/>
            </a:srgbClr>
          </a:solidFill>
          <a:ln w="9525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Bevel 71"/>
          <p:cNvSpPr/>
          <p:nvPr/>
        </p:nvSpPr>
        <p:spPr bwMode="auto">
          <a:xfrm>
            <a:off x="5580112" y="2420888"/>
            <a:ext cx="792088" cy="792088"/>
          </a:xfrm>
          <a:prstGeom prst="bevel">
            <a:avLst/>
          </a:prstGeom>
          <a:solidFill>
            <a:srgbClr val="7030A0">
              <a:tint val="66000"/>
              <a:satMod val="160000"/>
              <a:alpha val="73000"/>
            </a:srgbClr>
          </a:solidFill>
          <a:ln w="9525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Bevel 72"/>
          <p:cNvSpPr/>
          <p:nvPr/>
        </p:nvSpPr>
        <p:spPr bwMode="auto">
          <a:xfrm>
            <a:off x="5220072" y="1772816"/>
            <a:ext cx="720080" cy="576064"/>
          </a:xfrm>
          <a:prstGeom prst="bevel">
            <a:avLst/>
          </a:prstGeom>
          <a:solidFill>
            <a:srgbClr val="7030A0">
              <a:tint val="66000"/>
              <a:satMod val="160000"/>
              <a:alpha val="73000"/>
            </a:srgbClr>
          </a:solidFill>
          <a:ln w="9525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39" grpId="0"/>
      <p:bldP spid="40" grpId="0" animBg="1"/>
      <p:bldP spid="41" grpId="0" animBg="1"/>
      <p:bldP spid="42" grpId="0"/>
      <p:bldP spid="43" grpId="0" animBg="1"/>
      <p:bldP spid="44" grpId="0"/>
      <p:bldP spid="45" grpId="0" animBg="1"/>
      <p:bldP spid="46" grpId="0" animBg="1"/>
      <p:bldP spid="47" grpId="0" animBg="1"/>
      <p:bldP spid="58" grpId="0"/>
      <p:bldP spid="60" grpId="0"/>
      <p:bldP spid="61" grpId="0" animBg="1"/>
      <p:bldP spid="62" grpId="0" animBg="1"/>
      <p:bldP spid="63" grpId="0" animBg="1"/>
      <p:bldP spid="64" grpId="0"/>
      <p:bldP spid="65" grpId="0" animBg="1"/>
      <p:bldP spid="66" grpId="0" animBg="1"/>
      <p:bldP spid="68" grpId="0"/>
      <p:bldP spid="68" grpId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 bwMode="auto">
          <a:xfrm rot="10800000">
            <a:off x="8100392" y="5229200"/>
            <a:ext cx="432048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itle 1"/>
          <p:cNvSpPr txBox="1">
            <a:spLocks/>
          </p:cNvSpPr>
          <p:nvPr/>
        </p:nvSpPr>
        <p:spPr>
          <a:xfrm>
            <a:off x="3275856" y="501317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تراس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41" name="Bevel 40"/>
          <p:cNvSpPr/>
          <p:nvPr/>
        </p:nvSpPr>
        <p:spPr bwMode="auto">
          <a:xfrm>
            <a:off x="5436096" y="5013176"/>
            <a:ext cx="432048" cy="288032"/>
          </a:xfrm>
          <a:prstGeom prst="bevel">
            <a:avLst/>
          </a:prstGeom>
          <a:solidFill>
            <a:srgbClr val="FFC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3275856" y="5301208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عمودی (پله)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45" name="Bevel 44"/>
          <p:cNvSpPr/>
          <p:nvPr/>
        </p:nvSpPr>
        <p:spPr bwMode="auto">
          <a:xfrm>
            <a:off x="5436096" y="5373216"/>
            <a:ext cx="432048" cy="288032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Mahsa\Documents\MY Projects\Tarh 5\Mojtame\Mehrshahr\Plan ha\er - Copy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640960" cy="4053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7" name="Bevel 56"/>
          <p:cNvSpPr/>
          <p:nvPr/>
        </p:nvSpPr>
        <p:spPr bwMode="auto">
          <a:xfrm>
            <a:off x="2123728" y="1484784"/>
            <a:ext cx="792088" cy="432048"/>
          </a:xfrm>
          <a:prstGeom prst="bevel">
            <a:avLst/>
          </a:prstGeom>
          <a:solidFill>
            <a:srgbClr val="FFC000">
              <a:alpha val="48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Bevel 57"/>
          <p:cNvSpPr/>
          <p:nvPr/>
        </p:nvSpPr>
        <p:spPr bwMode="auto">
          <a:xfrm>
            <a:off x="755576" y="1412776"/>
            <a:ext cx="432048" cy="936104"/>
          </a:xfrm>
          <a:prstGeom prst="bevel">
            <a:avLst/>
          </a:prstGeom>
          <a:solidFill>
            <a:srgbClr val="FFC000">
              <a:alpha val="48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Bevel 58"/>
          <p:cNvSpPr/>
          <p:nvPr/>
        </p:nvSpPr>
        <p:spPr bwMode="auto">
          <a:xfrm>
            <a:off x="3923928" y="1484784"/>
            <a:ext cx="1296144" cy="216024"/>
          </a:xfrm>
          <a:prstGeom prst="bevel">
            <a:avLst/>
          </a:prstGeom>
          <a:solidFill>
            <a:srgbClr val="FFC000">
              <a:alpha val="48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Bevel 59"/>
          <p:cNvSpPr/>
          <p:nvPr/>
        </p:nvSpPr>
        <p:spPr bwMode="auto">
          <a:xfrm>
            <a:off x="2195736" y="3717032"/>
            <a:ext cx="792088" cy="432048"/>
          </a:xfrm>
          <a:prstGeom prst="bevel">
            <a:avLst/>
          </a:prstGeom>
          <a:solidFill>
            <a:srgbClr val="FFC000">
              <a:alpha val="48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Bevel 60"/>
          <p:cNvSpPr/>
          <p:nvPr/>
        </p:nvSpPr>
        <p:spPr bwMode="auto">
          <a:xfrm>
            <a:off x="6516216" y="3933056"/>
            <a:ext cx="864096" cy="216024"/>
          </a:xfrm>
          <a:prstGeom prst="bevel">
            <a:avLst/>
          </a:prstGeom>
          <a:solidFill>
            <a:srgbClr val="FFC000">
              <a:alpha val="48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Bevel 61"/>
          <p:cNvSpPr/>
          <p:nvPr/>
        </p:nvSpPr>
        <p:spPr bwMode="auto">
          <a:xfrm>
            <a:off x="3635896" y="3933056"/>
            <a:ext cx="648072" cy="216024"/>
          </a:xfrm>
          <a:prstGeom prst="bevel">
            <a:avLst/>
          </a:prstGeom>
          <a:solidFill>
            <a:srgbClr val="FFC000">
              <a:alpha val="48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evel 18"/>
          <p:cNvSpPr/>
          <p:nvPr/>
        </p:nvSpPr>
        <p:spPr bwMode="auto">
          <a:xfrm>
            <a:off x="6516216" y="2420888"/>
            <a:ext cx="864096" cy="360040"/>
          </a:xfrm>
          <a:prstGeom prst="bevel">
            <a:avLst/>
          </a:prstGeom>
          <a:solidFill>
            <a:schemeClr val="accent3">
              <a:lumMod val="75000"/>
              <a:alpha val="51000"/>
            </a:schemeClr>
          </a:solidFill>
          <a:ln w="9525" cap="flat" cmpd="sng" algn="ctr">
            <a:solidFill>
              <a:srgbClr val="2263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evel 21"/>
          <p:cNvSpPr/>
          <p:nvPr/>
        </p:nvSpPr>
        <p:spPr bwMode="auto">
          <a:xfrm>
            <a:off x="2123728" y="3284984"/>
            <a:ext cx="864096" cy="360040"/>
          </a:xfrm>
          <a:prstGeom prst="bevel">
            <a:avLst/>
          </a:prstGeom>
          <a:solidFill>
            <a:schemeClr val="accent3">
              <a:lumMod val="75000"/>
              <a:alpha val="51000"/>
            </a:schemeClr>
          </a:solidFill>
          <a:ln w="9525" cap="flat" cmpd="sng" algn="ctr">
            <a:solidFill>
              <a:srgbClr val="2263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275856" y="573325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عمودی (آسانسور)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24" name="Bevel 23"/>
          <p:cNvSpPr/>
          <p:nvPr/>
        </p:nvSpPr>
        <p:spPr bwMode="auto">
          <a:xfrm>
            <a:off x="5436096" y="5733256"/>
            <a:ext cx="432048" cy="288032"/>
          </a:xfrm>
          <a:prstGeom prst="bevel">
            <a:avLst/>
          </a:prstGeom>
          <a:solidFill>
            <a:srgbClr val="00B05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Bevel 25"/>
          <p:cNvSpPr/>
          <p:nvPr/>
        </p:nvSpPr>
        <p:spPr bwMode="auto">
          <a:xfrm>
            <a:off x="4788024" y="1700808"/>
            <a:ext cx="432048" cy="288032"/>
          </a:xfrm>
          <a:prstGeom prst="bevel">
            <a:avLst/>
          </a:prstGeom>
          <a:solidFill>
            <a:srgbClr val="00B050">
              <a:alpha val="43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Bevel 26"/>
          <p:cNvSpPr/>
          <p:nvPr/>
        </p:nvSpPr>
        <p:spPr bwMode="auto">
          <a:xfrm>
            <a:off x="4788024" y="2060848"/>
            <a:ext cx="432048" cy="288032"/>
          </a:xfrm>
          <a:prstGeom prst="bevel">
            <a:avLst/>
          </a:prstGeom>
          <a:solidFill>
            <a:srgbClr val="00B050">
              <a:alpha val="43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516216" y="116632"/>
            <a:ext cx="2339752" cy="62068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8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Esfehan" pitchFamily="2" charset="-78"/>
              </a:rPr>
              <a:t>طبقه اول </a:t>
            </a:r>
            <a:endParaRPr kumimoji="0" lang="en-US" sz="28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Esfehan" pitchFamily="2" charset="-78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275856" y="609329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پاسیو (نورگیر )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30" name="Bevel 29"/>
          <p:cNvSpPr/>
          <p:nvPr/>
        </p:nvSpPr>
        <p:spPr bwMode="auto">
          <a:xfrm>
            <a:off x="5436096" y="6093296"/>
            <a:ext cx="432048" cy="288032"/>
          </a:xfrm>
          <a:prstGeom prst="bevel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Bevel 30"/>
          <p:cNvSpPr/>
          <p:nvPr/>
        </p:nvSpPr>
        <p:spPr bwMode="auto">
          <a:xfrm>
            <a:off x="4788024" y="2852936"/>
            <a:ext cx="792088" cy="144016"/>
          </a:xfrm>
          <a:prstGeom prst="bevel">
            <a:avLst/>
          </a:prstGeom>
          <a:solidFill>
            <a:schemeClr val="accent6">
              <a:lumMod val="50000"/>
              <a:alpha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Bevel 31"/>
          <p:cNvSpPr/>
          <p:nvPr/>
        </p:nvSpPr>
        <p:spPr bwMode="auto">
          <a:xfrm>
            <a:off x="4788024" y="2420888"/>
            <a:ext cx="648072" cy="144016"/>
          </a:xfrm>
          <a:prstGeom prst="bevel">
            <a:avLst/>
          </a:prstGeom>
          <a:solidFill>
            <a:schemeClr val="accent6">
              <a:lumMod val="50000"/>
              <a:alpha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Bevel 32"/>
          <p:cNvSpPr/>
          <p:nvPr/>
        </p:nvSpPr>
        <p:spPr bwMode="auto">
          <a:xfrm>
            <a:off x="2411760" y="3068960"/>
            <a:ext cx="360040" cy="144016"/>
          </a:xfrm>
          <a:prstGeom prst="bevel">
            <a:avLst/>
          </a:prstGeom>
          <a:solidFill>
            <a:schemeClr val="accent6">
              <a:lumMod val="50000"/>
              <a:alpha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evel 33"/>
          <p:cNvSpPr/>
          <p:nvPr/>
        </p:nvSpPr>
        <p:spPr bwMode="auto">
          <a:xfrm>
            <a:off x="6516216" y="2996952"/>
            <a:ext cx="648072" cy="216024"/>
          </a:xfrm>
          <a:prstGeom prst="bevel">
            <a:avLst/>
          </a:prstGeom>
          <a:solidFill>
            <a:schemeClr val="accent6">
              <a:lumMod val="50000"/>
              <a:alpha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evel 34"/>
          <p:cNvSpPr/>
          <p:nvPr/>
        </p:nvSpPr>
        <p:spPr bwMode="auto">
          <a:xfrm>
            <a:off x="8316416" y="3284984"/>
            <a:ext cx="432048" cy="936104"/>
          </a:xfrm>
          <a:prstGeom prst="bevel">
            <a:avLst/>
          </a:prstGeom>
          <a:solidFill>
            <a:schemeClr val="accent6">
              <a:lumMod val="50000"/>
              <a:alpha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012160" y="501317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مسیر حرکت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 rot="10800000">
            <a:off x="4572000" y="2708920"/>
            <a:ext cx="1800200" cy="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rot="5400000" flipH="1" flipV="1">
            <a:off x="6264188" y="2816932"/>
            <a:ext cx="216024" cy="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 bwMode="auto">
          <a:xfrm rot="10800000">
            <a:off x="6372200" y="2924944"/>
            <a:ext cx="792088" cy="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 bwMode="auto">
          <a:xfrm rot="5400000" flipH="1" flipV="1">
            <a:off x="6552220" y="2816932"/>
            <a:ext cx="216024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 bwMode="auto">
          <a:xfrm rot="5400000" flipH="1" flipV="1">
            <a:off x="6264188" y="2600908"/>
            <a:ext cx="216024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endCxn id="59" idx="3"/>
          </p:cNvCxnSpPr>
          <p:nvPr/>
        </p:nvCxnSpPr>
        <p:spPr bwMode="auto">
          <a:xfrm rot="16200000" flipV="1">
            <a:off x="3946432" y="2299374"/>
            <a:ext cx="1251139" cy="2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 bwMode="auto">
          <a:xfrm rot="5400000" flipH="1" flipV="1">
            <a:off x="2699792" y="3140968"/>
            <a:ext cx="432048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 bwMode="auto">
          <a:xfrm rot="10800000">
            <a:off x="2267744" y="2924944"/>
            <a:ext cx="2304256" cy="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 bwMode="auto">
          <a:xfrm rot="10800000">
            <a:off x="3491880" y="3140968"/>
            <a:ext cx="288032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 bwMode="auto">
          <a:xfrm rot="5400000" flipH="1" flipV="1">
            <a:off x="3383868" y="3032956"/>
            <a:ext cx="216024" cy="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 bwMode="auto">
          <a:xfrm rot="5400000" flipH="1" flipV="1">
            <a:off x="3023828" y="2816932"/>
            <a:ext cx="216024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4" grpId="0"/>
      <p:bldP spid="4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9" grpId="0" animBg="1"/>
      <p:bldP spid="22" grpId="0" animBg="1"/>
      <p:bldP spid="23" grpId="0"/>
      <p:bldP spid="24" grpId="0" animBg="1"/>
      <p:bldP spid="26" grpId="0" animBg="1"/>
      <p:bldP spid="27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8" grpId="0"/>
      <p:bldP spid="48" grpId="1"/>
      <p:bldP spid="4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hsa\Documents\MY Projects\Tarh 5\Mojtame\Mehrshahr\1320794634-17-neighbourhoods-general-view-1-1000x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24744"/>
            <a:ext cx="8880986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347864" y="432048"/>
            <a:ext cx="5508104" cy="62068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2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Esfehan" pitchFamily="2" charset="-78"/>
              </a:rPr>
              <a:t>دسترسی ها ی بلوک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4139952" y="4581128"/>
            <a:ext cx="1656184" cy="115212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perspectiveContrastingLeftFacing"/>
            <a:lightRig rig="threePt" dir="t"/>
          </a:scene3d>
          <a:sp3d/>
        </p:spPr>
      </p:cxnSp>
      <p:cxnSp>
        <p:nvCxnSpPr>
          <p:cNvPr id="7" name="Straight Arrow Connector 6"/>
          <p:cNvCxnSpPr/>
          <p:nvPr/>
        </p:nvCxnSpPr>
        <p:spPr bwMode="auto">
          <a:xfrm>
            <a:off x="179512" y="1484784"/>
            <a:ext cx="1800200" cy="115212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perspectiveRelaxedModerately"/>
            <a:lightRig rig="threePt" dir="t"/>
          </a:scene3d>
          <a:sp3d/>
        </p:spPr>
      </p:cxnSp>
      <p:cxnSp>
        <p:nvCxnSpPr>
          <p:cNvPr id="9" name="Straight Arrow Connector 8"/>
          <p:cNvCxnSpPr/>
          <p:nvPr/>
        </p:nvCxnSpPr>
        <p:spPr bwMode="auto">
          <a:xfrm rot="16200000" flipV="1">
            <a:off x="4067944" y="5733256"/>
            <a:ext cx="360040" cy="36004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perspectiveContrastingLeftFacing"/>
            <a:lightRig rig="threePt" dir="t"/>
          </a:scene3d>
          <a:sp3d/>
        </p:spPr>
      </p:cxnSp>
      <p:sp>
        <p:nvSpPr>
          <p:cNvPr id="17" name="Rectangle 16"/>
          <p:cNvSpPr/>
          <p:nvPr/>
        </p:nvSpPr>
        <p:spPr>
          <a:xfrm>
            <a:off x="4716016" y="3645024"/>
            <a:ext cx="936104" cy="46166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  <a:scene3d>
            <a:camera prst="isometricRightUp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a-IR" sz="2400" b="1" cap="none" spc="0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Sina" pitchFamily="2" charset="-78"/>
              </a:rPr>
              <a:t>رمپ</a:t>
            </a:r>
            <a:endParaRPr lang="en-US" sz="2400" b="1" cap="none" spc="0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Sina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96336" y="2060848"/>
            <a:ext cx="936104" cy="46166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  <a:scene3d>
            <a:camera prst="isometricRightUp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a-IR" sz="2400" b="1" cap="none" spc="0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Sina" pitchFamily="2" charset="-78"/>
              </a:rPr>
              <a:t>رمپ</a:t>
            </a:r>
            <a:endParaRPr lang="en-US" sz="2400" b="1" cap="none" spc="0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Sina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 rot="3676934">
            <a:off x="1547664" y="4005064"/>
            <a:ext cx="936104" cy="46166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  <a:scene3d>
            <a:camera prst="isometricRightUp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a-IR" sz="2400" b="1" cap="none" spc="0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Sina" pitchFamily="2" charset="-78"/>
              </a:rPr>
              <a:t>رمپ</a:t>
            </a:r>
            <a:endParaRPr lang="en-US" sz="2400" b="1" cap="none" spc="0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Sin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3191 -0.2937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0" y="-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09444 -0.10487 " pathEditMode="relative" ptsTypes="AA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7037E-7 L 0.2757 0.17848 " pathEditMode="relative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0.08281 0.0189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" y="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03941 0.0629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0.09045 0.1030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" y="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516216" y="116632"/>
            <a:ext cx="2339752" cy="62068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8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Esfehan" pitchFamily="2" charset="-78"/>
              </a:rPr>
              <a:t>طبقه ششم</a:t>
            </a:r>
            <a:endParaRPr kumimoji="0" lang="en-US" sz="28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Esfehan" pitchFamily="2" charset="-78"/>
            </a:endParaRPr>
          </a:p>
        </p:txBody>
      </p:sp>
      <p:pic>
        <p:nvPicPr>
          <p:cNvPr id="1026" name="Picture 2" descr="C:\Users\Mahsa\Documents\MY Projects\Tarh 5\Mojtame\Mehrshahr\Plan ha\er - Copy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46718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 bwMode="auto">
          <a:xfrm rot="10800000">
            <a:off x="8100392" y="5229200"/>
            <a:ext cx="432048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3275856" y="501317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تراس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6" name="Bevel 5"/>
          <p:cNvSpPr/>
          <p:nvPr/>
        </p:nvSpPr>
        <p:spPr bwMode="auto">
          <a:xfrm>
            <a:off x="5436096" y="5013176"/>
            <a:ext cx="432048" cy="288032"/>
          </a:xfrm>
          <a:prstGeom prst="bevel">
            <a:avLst/>
          </a:prstGeom>
          <a:solidFill>
            <a:srgbClr val="FFC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75856" y="5301208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عمودی (پله)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8" name="Bevel 7"/>
          <p:cNvSpPr/>
          <p:nvPr/>
        </p:nvSpPr>
        <p:spPr bwMode="auto">
          <a:xfrm>
            <a:off x="5436096" y="5373216"/>
            <a:ext cx="432048" cy="288032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Bevel 8"/>
          <p:cNvSpPr/>
          <p:nvPr/>
        </p:nvSpPr>
        <p:spPr bwMode="auto">
          <a:xfrm>
            <a:off x="3059832" y="3933056"/>
            <a:ext cx="792088" cy="144016"/>
          </a:xfrm>
          <a:prstGeom prst="bevel">
            <a:avLst/>
          </a:prstGeom>
          <a:solidFill>
            <a:srgbClr val="FFC000">
              <a:alpha val="48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Bevel 9"/>
          <p:cNvSpPr/>
          <p:nvPr/>
        </p:nvSpPr>
        <p:spPr bwMode="auto">
          <a:xfrm>
            <a:off x="6444208" y="2420888"/>
            <a:ext cx="864096" cy="360040"/>
          </a:xfrm>
          <a:prstGeom prst="bevel">
            <a:avLst/>
          </a:prstGeom>
          <a:solidFill>
            <a:schemeClr val="accent3">
              <a:lumMod val="75000"/>
              <a:alpha val="51000"/>
            </a:schemeClr>
          </a:solidFill>
          <a:ln w="9525" cap="flat" cmpd="sng" algn="ctr">
            <a:solidFill>
              <a:srgbClr val="2263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75856" y="573325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عمودی (آسانسور)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12" name="Bevel 11"/>
          <p:cNvSpPr/>
          <p:nvPr/>
        </p:nvSpPr>
        <p:spPr bwMode="auto">
          <a:xfrm>
            <a:off x="5436096" y="5733256"/>
            <a:ext cx="432048" cy="288032"/>
          </a:xfrm>
          <a:prstGeom prst="bevel">
            <a:avLst/>
          </a:prstGeom>
          <a:solidFill>
            <a:srgbClr val="00B05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Bevel 12"/>
          <p:cNvSpPr/>
          <p:nvPr/>
        </p:nvSpPr>
        <p:spPr bwMode="auto">
          <a:xfrm>
            <a:off x="4788024" y="2060848"/>
            <a:ext cx="360040" cy="288032"/>
          </a:xfrm>
          <a:prstGeom prst="bevel">
            <a:avLst/>
          </a:prstGeom>
          <a:solidFill>
            <a:srgbClr val="00B050">
              <a:alpha val="43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275856" y="609329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پاسیو (نورگیر )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15" name="Bevel 14"/>
          <p:cNvSpPr/>
          <p:nvPr/>
        </p:nvSpPr>
        <p:spPr bwMode="auto">
          <a:xfrm>
            <a:off x="5436096" y="6093296"/>
            <a:ext cx="432048" cy="288032"/>
          </a:xfrm>
          <a:prstGeom prst="bevel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Bevel 15"/>
          <p:cNvSpPr/>
          <p:nvPr/>
        </p:nvSpPr>
        <p:spPr bwMode="auto">
          <a:xfrm>
            <a:off x="4716016" y="2780928"/>
            <a:ext cx="864096" cy="216024"/>
          </a:xfrm>
          <a:prstGeom prst="bevel">
            <a:avLst/>
          </a:prstGeom>
          <a:solidFill>
            <a:schemeClr val="accent6">
              <a:lumMod val="50000"/>
              <a:alpha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12160" y="501317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مسیر حرکت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rot="10800000">
            <a:off x="4499992" y="2708920"/>
            <a:ext cx="1800200" cy="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Bevel 18"/>
          <p:cNvSpPr/>
          <p:nvPr/>
        </p:nvSpPr>
        <p:spPr bwMode="auto">
          <a:xfrm>
            <a:off x="4788024" y="1772816"/>
            <a:ext cx="360040" cy="288032"/>
          </a:xfrm>
          <a:prstGeom prst="bevel">
            <a:avLst/>
          </a:prstGeom>
          <a:solidFill>
            <a:srgbClr val="00B050">
              <a:alpha val="43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Bevel 19"/>
          <p:cNvSpPr/>
          <p:nvPr/>
        </p:nvSpPr>
        <p:spPr bwMode="auto">
          <a:xfrm>
            <a:off x="3059832" y="2996952"/>
            <a:ext cx="432048" cy="216024"/>
          </a:xfrm>
          <a:prstGeom prst="bevel">
            <a:avLst/>
          </a:prstGeom>
          <a:solidFill>
            <a:schemeClr val="accent6">
              <a:lumMod val="50000"/>
              <a:alpha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Bevel 20"/>
          <p:cNvSpPr/>
          <p:nvPr/>
        </p:nvSpPr>
        <p:spPr bwMode="auto">
          <a:xfrm>
            <a:off x="3059832" y="2636912"/>
            <a:ext cx="432048" cy="216024"/>
          </a:xfrm>
          <a:prstGeom prst="bevel">
            <a:avLst/>
          </a:prstGeom>
          <a:solidFill>
            <a:schemeClr val="accent6">
              <a:lumMod val="50000"/>
              <a:alpha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evel 21"/>
          <p:cNvSpPr/>
          <p:nvPr/>
        </p:nvSpPr>
        <p:spPr bwMode="auto">
          <a:xfrm>
            <a:off x="4716016" y="2420888"/>
            <a:ext cx="432048" cy="216024"/>
          </a:xfrm>
          <a:prstGeom prst="bevel">
            <a:avLst/>
          </a:prstGeom>
          <a:solidFill>
            <a:schemeClr val="accent6">
              <a:lumMod val="50000"/>
              <a:alpha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Bevel 22"/>
          <p:cNvSpPr/>
          <p:nvPr/>
        </p:nvSpPr>
        <p:spPr bwMode="auto">
          <a:xfrm>
            <a:off x="8172400" y="1484784"/>
            <a:ext cx="360040" cy="432048"/>
          </a:xfrm>
          <a:prstGeom prst="bevel">
            <a:avLst/>
          </a:prstGeom>
          <a:solidFill>
            <a:schemeClr val="accent6">
              <a:lumMod val="50000"/>
              <a:alpha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Bevel 23"/>
          <p:cNvSpPr/>
          <p:nvPr/>
        </p:nvSpPr>
        <p:spPr bwMode="auto">
          <a:xfrm>
            <a:off x="899592" y="2420888"/>
            <a:ext cx="432048" cy="792088"/>
          </a:xfrm>
          <a:prstGeom prst="bevel">
            <a:avLst/>
          </a:prstGeom>
          <a:solidFill>
            <a:schemeClr val="accent6">
              <a:lumMod val="50000"/>
              <a:alpha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Bevel 24"/>
          <p:cNvSpPr/>
          <p:nvPr/>
        </p:nvSpPr>
        <p:spPr bwMode="auto">
          <a:xfrm>
            <a:off x="971600" y="3933056"/>
            <a:ext cx="360040" cy="216024"/>
          </a:xfrm>
          <a:prstGeom prst="bevel">
            <a:avLst/>
          </a:prstGeom>
          <a:solidFill>
            <a:schemeClr val="accent6">
              <a:lumMod val="50000"/>
              <a:alpha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Bevel 25"/>
          <p:cNvSpPr/>
          <p:nvPr/>
        </p:nvSpPr>
        <p:spPr bwMode="auto">
          <a:xfrm>
            <a:off x="2267744" y="3645024"/>
            <a:ext cx="720080" cy="432048"/>
          </a:xfrm>
          <a:prstGeom prst="bevel">
            <a:avLst/>
          </a:prstGeom>
          <a:solidFill>
            <a:schemeClr val="accent3">
              <a:lumMod val="75000"/>
              <a:alpha val="51000"/>
            </a:schemeClr>
          </a:solidFill>
          <a:ln w="9525" cap="flat" cmpd="sng" algn="ctr">
            <a:solidFill>
              <a:srgbClr val="2263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Bevel 26"/>
          <p:cNvSpPr/>
          <p:nvPr/>
        </p:nvSpPr>
        <p:spPr bwMode="auto">
          <a:xfrm>
            <a:off x="5148064" y="3933056"/>
            <a:ext cx="432048" cy="144016"/>
          </a:xfrm>
          <a:prstGeom prst="bevel">
            <a:avLst/>
          </a:prstGeom>
          <a:solidFill>
            <a:srgbClr val="FFC000">
              <a:alpha val="48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Bevel 27"/>
          <p:cNvSpPr/>
          <p:nvPr/>
        </p:nvSpPr>
        <p:spPr bwMode="auto">
          <a:xfrm>
            <a:off x="6444208" y="1484784"/>
            <a:ext cx="792088" cy="216024"/>
          </a:xfrm>
          <a:prstGeom prst="bevel">
            <a:avLst/>
          </a:prstGeom>
          <a:solidFill>
            <a:srgbClr val="FFC000">
              <a:alpha val="48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Bevel 28"/>
          <p:cNvSpPr/>
          <p:nvPr/>
        </p:nvSpPr>
        <p:spPr bwMode="auto">
          <a:xfrm>
            <a:off x="4355976" y="1484784"/>
            <a:ext cx="792088" cy="216024"/>
          </a:xfrm>
          <a:prstGeom prst="bevel">
            <a:avLst/>
          </a:prstGeom>
          <a:solidFill>
            <a:srgbClr val="FFC000">
              <a:alpha val="48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Bevel 29"/>
          <p:cNvSpPr/>
          <p:nvPr/>
        </p:nvSpPr>
        <p:spPr bwMode="auto">
          <a:xfrm>
            <a:off x="3059832" y="1484784"/>
            <a:ext cx="432048" cy="216024"/>
          </a:xfrm>
          <a:prstGeom prst="bevel">
            <a:avLst/>
          </a:prstGeom>
          <a:solidFill>
            <a:srgbClr val="FFC000">
              <a:alpha val="48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Bevel 30"/>
          <p:cNvSpPr/>
          <p:nvPr/>
        </p:nvSpPr>
        <p:spPr bwMode="auto">
          <a:xfrm>
            <a:off x="8100392" y="3861048"/>
            <a:ext cx="432048" cy="216024"/>
          </a:xfrm>
          <a:prstGeom prst="bevel">
            <a:avLst/>
          </a:prstGeom>
          <a:solidFill>
            <a:srgbClr val="FFC000">
              <a:alpha val="48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rot="10800000">
            <a:off x="2915816" y="2924944"/>
            <a:ext cx="1584176" cy="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 rot="5400000">
            <a:off x="4391980" y="2816932"/>
            <a:ext cx="216024" cy="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5400000" flipH="1" flipV="1">
            <a:off x="4036132" y="2308684"/>
            <a:ext cx="927720" cy="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 bwMode="auto">
          <a:xfrm rot="5400000" flipH="1" flipV="1">
            <a:off x="5832140" y="2960948"/>
            <a:ext cx="504056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 bwMode="auto">
          <a:xfrm rot="5400000" flipH="1" flipV="1">
            <a:off x="6192180" y="2600908"/>
            <a:ext cx="216024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>
            <a:off x="6300192" y="2708920"/>
            <a:ext cx="360040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 rot="5400000" flipH="1" flipV="1">
            <a:off x="2627784" y="3212976"/>
            <a:ext cx="576064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 bwMode="auto">
          <a:xfrm rot="5400000" flipH="1" flipV="1">
            <a:off x="2735796" y="2672916"/>
            <a:ext cx="504056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auto">
          <a:xfrm rot="5400000" flipH="1" flipV="1">
            <a:off x="3455876" y="3032956"/>
            <a:ext cx="216024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 bwMode="auto">
          <a:xfrm>
            <a:off x="3563888" y="3140968"/>
            <a:ext cx="288032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7" grpId="0"/>
      <p:bldP spid="17" grpId="1"/>
      <p:bldP spid="17" grpId="2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hsa\Documents\MY Projects\Tarh 5\Mojtame\Mehrshahr\Plan ha\er - Copy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656086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516216" y="116632"/>
            <a:ext cx="2339752" cy="62068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8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Esfehan" pitchFamily="2" charset="-78"/>
              </a:rPr>
              <a:t>طبقه دهم</a:t>
            </a:r>
            <a:endParaRPr kumimoji="0" lang="en-US" sz="28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Esfehan" pitchFamily="2" charset="-7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rot="10800000">
            <a:off x="8100392" y="5229200"/>
            <a:ext cx="432048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3275856" y="501317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تراس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6" name="Bevel 5"/>
          <p:cNvSpPr/>
          <p:nvPr/>
        </p:nvSpPr>
        <p:spPr bwMode="auto">
          <a:xfrm>
            <a:off x="5436096" y="5013176"/>
            <a:ext cx="432048" cy="288032"/>
          </a:xfrm>
          <a:prstGeom prst="bevel">
            <a:avLst/>
          </a:prstGeom>
          <a:solidFill>
            <a:srgbClr val="FFC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75856" y="5301208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عمودی (پله)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8" name="Bevel 7"/>
          <p:cNvSpPr/>
          <p:nvPr/>
        </p:nvSpPr>
        <p:spPr bwMode="auto">
          <a:xfrm>
            <a:off x="5436096" y="5373216"/>
            <a:ext cx="432048" cy="288032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75856" y="573325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عمودی (آسانسور)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10" name="Bevel 9"/>
          <p:cNvSpPr/>
          <p:nvPr/>
        </p:nvSpPr>
        <p:spPr bwMode="auto">
          <a:xfrm>
            <a:off x="5436096" y="5733256"/>
            <a:ext cx="432048" cy="288032"/>
          </a:xfrm>
          <a:prstGeom prst="bevel">
            <a:avLst/>
          </a:prstGeom>
          <a:solidFill>
            <a:srgbClr val="00B05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75856" y="609329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پاسیو (نورگیر )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12" name="Bevel 11"/>
          <p:cNvSpPr/>
          <p:nvPr/>
        </p:nvSpPr>
        <p:spPr bwMode="auto">
          <a:xfrm>
            <a:off x="5436096" y="6093296"/>
            <a:ext cx="432048" cy="288032"/>
          </a:xfrm>
          <a:prstGeom prst="bevel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12160" y="5013176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مسیر حرکت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14" name="Bevel 13"/>
          <p:cNvSpPr/>
          <p:nvPr/>
        </p:nvSpPr>
        <p:spPr bwMode="auto">
          <a:xfrm>
            <a:off x="3059832" y="3717032"/>
            <a:ext cx="792088" cy="432048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Bevel 14"/>
          <p:cNvSpPr/>
          <p:nvPr/>
        </p:nvSpPr>
        <p:spPr bwMode="auto">
          <a:xfrm>
            <a:off x="899592" y="1556792"/>
            <a:ext cx="432048" cy="648072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Bevel 15"/>
          <p:cNvSpPr/>
          <p:nvPr/>
        </p:nvSpPr>
        <p:spPr bwMode="auto">
          <a:xfrm>
            <a:off x="2195736" y="1556792"/>
            <a:ext cx="1296144" cy="216024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Bevel 16"/>
          <p:cNvSpPr/>
          <p:nvPr/>
        </p:nvSpPr>
        <p:spPr bwMode="auto">
          <a:xfrm>
            <a:off x="6444208" y="1556792"/>
            <a:ext cx="1224136" cy="216024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Bevel 17"/>
          <p:cNvSpPr/>
          <p:nvPr/>
        </p:nvSpPr>
        <p:spPr bwMode="auto">
          <a:xfrm>
            <a:off x="6444208" y="3933056"/>
            <a:ext cx="792088" cy="216024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evel 18"/>
          <p:cNvSpPr/>
          <p:nvPr/>
        </p:nvSpPr>
        <p:spPr bwMode="auto">
          <a:xfrm>
            <a:off x="4788024" y="3933056"/>
            <a:ext cx="360040" cy="216024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Bevel 19"/>
          <p:cNvSpPr/>
          <p:nvPr/>
        </p:nvSpPr>
        <p:spPr bwMode="auto">
          <a:xfrm>
            <a:off x="8172400" y="3717032"/>
            <a:ext cx="360040" cy="432048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Bevel 20"/>
          <p:cNvSpPr/>
          <p:nvPr/>
        </p:nvSpPr>
        <p:spPr bwMode="auto">
          <a:xfrm>
            <a:off x="8100392" y="2492896"/>
            <a:ext cx="432048" cy="720080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evel 21"/>
          <p:cNvSpPr/>
          <p:nvPr/>
        </p:nvSpPr>
        <p:spPr bwMode="auto">
          <a:xfrm>
            <a:off x="4716016" y="2852936"/>
            <a:ext cx="648072" cy="216024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Bevel 22"/>
          <p:cNvSpPr/>
          <p:nvPr/>
        </p:nvSpPr>
        <p:spPr bwMode="auto">
          <a:xfrm>
            <a:off x="6444208" y="3068960"/>
            <a:ext cx="576064" cy="216024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Bevel 23"/>
          <p:cNvSpPr/>
          <p:nvPr/>
        </p:nvSpPr>
        <p:spPr bwMode="auto">
          <a:xfrm>
            <a:off x="2195736" y="3284984"/>
            <a:ext cx="648072" cy="432048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Bevel 24"/>
          <p:cNvSpPr/>
          <p:nvPr/>
        </p:nvSpPr>
        <p:spPr bwMode="auto">
          <a:xfrm>
            <a:off x="2411760" y="3068960"/>
            <a:ext cx="576064" cy="216024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Bevel 25"/>
          <p:cNvSpPr/>
          <p:nvPr/>
        </p:nvSpPr>
        <p:spPr bwMode="auto">
          <a:xfrm>
            <a:off x="3923928" y="2636912"/>
            <a:ext cx="360040" cy="216024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Bevel 26"/>
          <p:cNvSpPr/>
          <p:nvPr/>
        </p:nvSpPr>
        <p:spPr bwMode="auto">
          <a:xfrm>
            <a:off x="3419872" y="3068960"/>
            <a:ext cx="216024" cy="216024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Bevel 27"/>
          <p:cNvSpPr/>
          <p:nvPr/>
        </p:nvSpPr>
        <p:spPr bwMode="auto">
          <a:xfrm>
            <a:off x="6444208" y="2420888"/>
            <a:ext cx="792088" cy="432048"/>
          </a:xfrm>
          <a:prstGeom prst="bevel">
            <a:avLst/>
          </a:prstGeom>
          <a:solidFill>
            <a:schemeClr val="accent3">
              <a:lumMod val="75000"/>
              <a:alpha val="59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Bevel 28"/>
          <p:cNvSpPr/>
          <p:nvPr/>
        </p:nvSpPr>
        <p:spPr bwMode="auto">
          <a:xfrm>
            <a:off x="2267744" y="3717032"/>
            <a:ext cx="792088" cy="432048"/>
          </a:xfrm>
          <a:prstGeom prst="bevel">
            <a:avLst/>
          </a:prstGeom>
          <a:solidFill>
            <a:schemeClr val="accent3">
              <a:lumMod val="75000"/>
              <a:alpha val="59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rot="10800000">
            <a:off x="2555776" y="2924944"/>
            <a:ext cx="1944216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 bwMode="auto">
          <a:xfrm rot="5400000" flipH="1" flipV="1">
            <a:off x="4031940" y="2456892"/>
            <a:ext cx="936104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rot="10800000">
            <a:off x="4499992" y="2780928"/>
            <a:ext cx="1800200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10800000">
            <a:off x="6300192" y="2996952"/>
            <a:ext cx="1656184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auto">
          <a:xfrm rot="5400000" flipH="1" flipV="1">
            <a:off x="6048164" y="2888940"/>
            <a:ext cx="504056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 bwMode="auto">
          <a:xfrm rot="5400000" flipH="1" flipV="1">
            <a:off x="7704348" y="2888940"/>
            <a:ext cx="216024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5400000" flipH="1" flipV="1">
            <a:off x="7812360" y="3140968"/>
            <a:ext cx="288032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 bwMode="auto">
          <a:xfrm rot="5400000" flipH="1" flipV="1">
            <a:off x="3851920" y="3068960"/>
            <a:ext cx="288032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rot="5400000" flipH="1" flipV="1">
            <a:off x="3059832" y="2780928"/>
            <a:ext cx="288032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>
            <a:off x="2195736" y="2924944"/>
            <a:ext cx="360040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 rot="5400000" flipH="1" flipV="1">
            <a:off x="2843808" y="3212976"/>
            <a:ext cx="576064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 bwMode="auto">
          <a:xfrm>
            <a:off x="7956376" y="2996952"/>
            <a:ext cx="360040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 bwMode="auto">
          <a:xfrm rot="16200000" flipH="1">
            <a:off x="3059832" y="3573016"/>
            <a:ext cx="360040" cy="216024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 bwMode="auto">
          <a:xfrm rot="5400000" flipH="1" flipV="1">
            <a:off x="2807804" y="3537012"/>
            <a:ext cx="360040" cy="288032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1" name="Bevel 60"/>
          <p:cNvSpPr/>
          <p:nvPr/>
        </p:nvSpPr>
        <p:spPr bwMode="auto">
          <a:xfrm>
            <a:off x="4716016" y="1772816"/>
            <a:ext cx="432048" cy="288032"/>
          </a:xfrm>
          <a:prstGeom prst="bevel">
            <a:avLst/>
          </a:prstGeom>
          <a:solidFill>
            <a:srgbClr val="00B050">
              <a:alpha val="54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Bevel 61"/>
          <p:cNvSpPr/>
          <p:nvPr/>
        </p:nvSpPr>
        <p:spPr bwMode="auto">
          <a:xfrm>
            <a:off x="4716016" y="2132856"/>
            <a:ext cx="432048" cy="288032"/>
          </a:xfrm>
          <a:prstGeom prst="bevel">
            <a:avLst/>
          </a:prstGeom>
          <a:solidFill>
            <a:srgbClr val="00B050">
              <a:alpha val="54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3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4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3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4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4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3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4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2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3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4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2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3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4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2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3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4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61" grpId="0" animBg="1"/>
      <p:bldP spid="6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hsa\Documents\MY Projects\Tarh 5\Mojtame\Mehrshahr\Plan ha\er - Copy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712968" cy="4502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516216" y="116632"/>
            <a:ext cx="2339752" cy="62068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8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Esfehan" pitchFamily="2" charset="-78"/>
              </a:rPr>
              <a:t>طبقه یاز دهم</a:t>
            </a:r>
            <a:endParaRPr kumimoji="0" lang="en-US" sz="28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Esfehan" pitchFamily="2" charset="-7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rot="10800000">
            <a:off x="8100392" y="5373216"/>
            <a:ext cx="432048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3275856" y="5157192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تراس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6" name="Bevel 5"/>
          <p:cNvSpPr/>
          <p:nvPr/>
        </p:nvSpPr>
        <p:spPr bwMode="auto">
          <a:xfrm>
            <a:off x="5436096" y="5157192"/>
            <a:ext cx="432048" cy="288032"/>
          </a:xfrm>
          <a:prstGeom prst="bevel">
            <a:avLst/>
          </a:prstGeom>
          <a:solidFill>
            <a:srgbClr val="FFC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75856" y="5445224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عمودی (پله)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8" name="Bevel 7"/>
          <p:cNvSpPr/>
          <p:nvPr/>
        </p:nvSpPr>
        <p:spPr bwMode="auto">
          <a:xfrm>
            <a:off x="5436096" y="5517232"/>
            <a:ext cx="432048" cy="288032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75856" y="5877272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عمودی (آسانسور)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10" name="Bevel 9"/>
          <p:cNvSpPr/>
          <p:nvPr/>
        </p:nvSpPr>
        <p:spPr bwMode="auto">
          <a:xfrm>
            <a:off x="5436096" y="5877272"/>
            <a:ext cx="432048" cy="288032"/>
          </a:xfrm>
          <a:prstGeom prst="bevel">
            <a:avLst/>
          </a:prstGeom>
          <a:solidFill>
            <a:srgbClr val="00B05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75856" y="6237312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پاسیو (نورگیر )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12" name="Bevel 11"/>
          <p:cNvSpPr/>
          <p:nvPr/>
        </p:nvSpPr>
        <p:spPr bwMode="auto">
          <a:xfrm>
            <a:off x="5436096" y="6237312"/>
            <a:ext cx="432048" cy="288032"/>
          </a:xfrm>
          <a:prstGeom prst="bevel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12160" y="5157192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مسیر حرکت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15" name="Bevel 14"/>
          <p:cNvSpPr/>
          <p:nvPr/>
        </p:nvSpPr>
        <p:spPr bwMode="auto">
          <a:xfrm>
            <a:off x="899592" y="2348880"/>
            <a:ext cx="432048" cy="864096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Bevel 15"/>
          <p:cNvSpPr/>
          <p:nvPr/>
        </p:nvSpPr>
        <p:spPr bwMode="auto">
          <a:xfrm>
            <a:off x="4283968" y="1484784"/>
            <a:ext cx="864096" cy="216024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Bevel 16"/>
          <p:cNvSpPr/>
          <p:nvPr/>
        </p:nvSpPr>
        <p:spPr bwMode="auto">
          <a:xfrm>
            <a:off x="6444208" y="1412776"/>
            <a:ext cx="864096" cy="216024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Bevel 17"/>
          <p:cNvSpPr/>
          <p:nvPr/>
        </p:nvSpPr>
        <p:spPr bwMode="auto">
          <a:xfrm>
            <a:off x="899592" y="3861048"/>
            <a:ext cx="1224136" cy="216024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evel 18"/>
          <p:cNvSpPr/>
          <p:nvPr/>
        </p:nvSpPr>
        <p:spPr bwMode="auto">
          <a:xfrm>
            <a:off x="4788024" y="3861048"/>
            <a:ext cx="360040" cy="216024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evel 21"/>
          <p:cNvSpPr/>
          <p:nvPr/>
        </p:nvSpPr>
        <p:spPr bwMode="auto">
          <a:xfrm>
            <a:off x="4716016" y="2780928"/>
            <a:ext cx="648072" cy="216024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Bevel 22"/>
          <p:cNvSpPr/>
          <p:nvPr/>
        </p:nvSpPr>
        <p:spPr bwMode="auto">
          <a:xfrm>
            <a:off x="8100392" y="2348880"/>
            <a:ext cx="504056" cy="864096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Bevel 23"/>
          <p:cNvSpPr/>
          <p:nvPr/>
        </p:nvSpPr>
        <p:spPr bwMode="auto">
          <a:xfrm>
            <a:off x="3059832" y="3645024"/>
            <a:ext cx="792088" cy="432048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Bevel 24"/>
          <p:cNvSpPr/>
          <p:nvPr/>
        </p:nvSpPr>
        <p:spPr bwMode="auto">
          <a:xfrm>
            <a:off x="2411760" y="2996952"/>
            <a:ext cx="432048" cy="216024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Bevel 25"/>
          <p:cNvSpPr/>
          <p:nvPr/>
        </p:nvSpPr>
        <p:spPr bwMode="auto">
          <a:xfrm>
            <a:off x="3923928" y="2564904"/>
            <a:ext cx="360040" cy="216024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Bevel 26"/>
          <p:cNvSpPr/>
          <p:nvPr/>
        </p:nvSpPr>
        <p:spPr bwMode="auto">
          <a:xfrm>
            <a:off x="3419872" y="2996952"/>
            <a:ext cx="432048" cy="144016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Bevel 27"/>
          <p:cNvSpPr/>
          <p:nvPr/>
        </p:nvSpPr>
        <p:spPr bwMode="auto">
          <a:xfrm>
            <a:off x="6444208" y="2348880"/>
            <a:ext cx="792088" cy="432048"/>
          </a:xfrm>
          <a:prstGeom prst="bevel">
            <a:avLst/>
          </a:prstGeom>
          <a:solidFill>
            <a:schemeClr val="accent3">
              <a:lumMod val="75000"/>
              <a:alpha val="59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Bevel 28"/>
          <p:cNvSpPr/>
          <p:nvPr/>
        </p:nvSpPr>
        <p:spPr bwMode="auto">
          <a:xfrm>
            <a:off x="2339752" y="3429000"/>
            <a:ext cx="504056" cy="432048"/>
          </a:xfrm>
          <a:prstGeom prst="bevel">
            <a:avLst/>
          </a:prstGeom>
          <a:solidFill>
            <a:schemeClr val="accent3">
              <a:lumMod val="75000"/>
              <a:alpha val="59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rot="10800000">
            <a:off x="2555776" y="2852936"/>
            <a:ext cx="1944216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 bwMode="auto">
          <a:xfrm rot="5400000" flipH="1" flipV="1">
            <a:off x="4031940" y="2384884"/>
            <a:ext cx="936104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rot="10800000">
            <a:off x="4499992" y="2708920"/>
            <a:ext cx="1800200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auto">
          <a:xfrm rot="5400000" flipH="1" flipV="1">
            <a:off x="5976156" y="2744924"/>
            <a:ext cx="648072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 bwMode="auto">
          <a:xfrm rot="5400000" flipH="1" flipV="1">
            <a:off x="2699792" y="3068960"/>
            <a:ext cx="432048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rot="5400000" flipH="1" flipV="1">
            <a:off x="3059832" y="2708920"/>
            <a:ext cx="288032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>
            <a:off x="2051720" y="2852936"/>
            <a:ext cx="504056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1" name="Bevel 60"/>
          <p:cNvSpPr/>
          <p:nvPr/>
        </p:nvSpPr>
        <p:spPr bwMode="auto">
          <a:xfrm>
            <a:off x="4716016" y="1700808"/>
            <a:ext cx="432048" cy="288032"/>
          </a:xfrm>
          <a:prstGeom prst="bevel">
            <a:avLst/>
          </a:prstGeom>
          <a:solidFill>
            <a:srgbClr val="00B050">
              <a:alpha val="54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Bevel 61"/>
          <p:cNvSpPr/>
          <p:nvPr/>
        </p:nvSpPr>
        <p:spPr bwMode="auto">
          <a:xfrm>
            <a:off x="4716016" y="2060848"/>
            <a:ext cx="432048" cy="288032"/>
          </a:xfrm>
          <a:prstGeom prst="bevel">
            <a:avLst/>
          </a:prstGeom>
          <a:solidFill>
            <a:srgbClr val="00B050">
              <a:alpha val="54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Bevel 63"/>
          <p:cNvSpPr/>
          <p:nvPr/>
        </p:nvSpPr>
        <p:spPr bwMode="auto">
          <a:xfrm>
            <a:off x="7740352" y="1484784"/>
            <a:ext cx="360040" cy="576064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Bevel 64"/>
          <p:cNvSpPr/>
          <p:nvPr/>
        </p:nvSpPr>
        <p:spPr bwMode="auto">
          <a:xfrm>
            <a:off x="3059832" y="1412776"/>
            <a:ext cx="432048" cy="216024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Bevel 65"/>
          <p:cNvSpPr/>
          <p:nvPr/>
        </p:nvSpPr>
        <p:spPr bwMode="auto">
          <a:xfrm>
            <a:off x="4716016" y="2348880"/>
            <a:ext cx="648072" cy="216024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Bevel 66"/>
          <p:cNvSpPr/>
          <p:nvPr/>
        </p:nvSpPr>
        <p:spPr bwMode="auto">
          <a:xfrm>
            <a:off x="8172400" y="3645024"/>
            <a:ext cx="432048" cy="432048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" name="Straight Connector 70"/>
          <p:cNvCxnSpPr/>
          <p:nvPr/>
        </p:nvCxnSpPr>
        <p:spPr bwMode="auto">
          <a:xfrm>
            <a:off x="6300192" y="2708920"/>
            <a:ext cx="288032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3" name="Bevel 72"/>
          <p:cNvSpPr/>
          <p:nvPr/>
        </p:nvSpPr>
        <p:spPr bwMode="auto">
          <a:xfrm>
            <a:off x="3059832" y="3140968"/>
            <a:ext cx="360040" cy="432048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7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7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8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7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8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8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9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0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7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hsa\Documents\MY Projects\Tarh 5\Mojtame\Mehrshahr\Plan ha\er - Copy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527987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516216" y="116632"/>
            <a:ext cx="2339752" cy="62068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8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Esfehan" pitchFamily="2" charset="-78"/>
              </a:rPr>
              <a:t>طبقه دوازدهم</a:t>
            </a:r>
            <a:endParaRPr kumimoji="0" lang="en-US" sz="28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Esfehan" pitchFamily="2" charset="-7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rot="10800000">
            <a:off x="8100392" y="5373216"/>
            <a:ext cx="432048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3275856" y="5157192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تراس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6" name="Bevel 5"/>
          <p:cNvSpPr/>
          <p:nvPr/>
        </p:nvSpPr>
        <p:spPr bwMode="auto">
          <a:xfrm>
            <a:off x="5436096" y="5157192"/>
            <a:ext cx="432048" cy="288032"/>
          </a:xfrm>
          <a:prstGeom prst="bevel">
            <a:avLst/>
          </a:prstGeom>
          <a:solidFill>
            <a:srgbClr val="FFC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75856" y="5445224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دسترسی عمودی (پله)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8" name="Bevel 7"/>
          <p:cNvSpPr/>
          <p:nvPr/>
        </p:nvSpPr>
        <p:spPr bwMode="auto">
          <a:xfrm>
            <a:off x="5436096" y="5517232"/>
            <a:ext cx="432048" cy="288032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75856" y="5877272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پاسیو (نورگیر )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12" name="Bevel 11"/>
          <p:cNvSpPr/>
          <p:nvPr/>
        </p:nvSpPr>
        <p:spPr bwMode="auto">
          <a:xfrm>
            <a:off x="5436096" y="5877272"/>
            <a:ext cx="432048" cy="288032"/>
          </a:xfrm>
          <a:prstGeom prst="bevel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12160" y="5157192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مسیر حرکت 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16" name="Bevel 15"/>
          <p:cNvSpPr/>
          <p:nvPr/>
        </p:nvSpPr>
        <p:spPr bwMode="auto">
          <a:xfrm>
            <a:off x="4283968" y="1628800"/>
            <a:ext cx="864096" cy="576064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Bevel 16"/>
          <p:cNvSpPr/>
          <p:nvPr/>
        </p:nvSpPr>
        <p:spPr bwMode="auto">
          <a:xfrm>
            <a:off x="6444208" y="1412776"/>
            <a:ext cx="792088" cy="216024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Bevel 17"/>
          <p:cNvSpPr/>
          <p:nvPr/>
        </p:nvSpPr>
        <p:spPr bwMode="auto">
          <a:xfrm>
            <a:off x="1403648" y="3789040"/>
            <a:ext cx="792088" cy="216024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evel 18"/>
          <p:cNvSpPr/>
          <p:nvPr/>
        </p:nvSpPr>
        <p:spPr bwMode="auto">
          <a:xfrm>
            <a:off x="4788024" y="3861048"/>
            <a:ext cx="360040" cy="216024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evel 21"/>
          <p:cNvSpPr/>
          <p:nvPr/>
        </p:nvSpPr>
        <p:spPr bwMode="auto">
          <a:xfrm>
            <a:off x="4283968" y="1412776"/>
            <a:ext cx="864096" cy="216024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Bevel 22"/>
          <p:cNvSpPr/>
          <p:nvPr/>
        </p:nvSpPr>
        <p:spPr bwMode="auto">
          <a:xfrm>
            <a:off x="7668344" y="1484784"/>
            <a:ext cx="360040" cy="576064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Bevel 23"/>
          <p:cNvSpPr/>
          <p:nvPr/>
        </p:nvSpPr>
        <p:spPr bwMode="auto">
          <a:xfrm>
            <a:off x="3059832" y="3573016"/>
            <a:ext cx="792088" cy="432048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Bevel 26"/>
          <p:cNvSpPr/>
          <p:nvPr/>
        </p:nvSpPr>
        <p:spPr bwMode="auto">
          <a:xfrm rot="5400000">
            <a:off x="1943708" y="3537012"/>
            <a:ext cx="792088" cy="144016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Bevel 27"/>
          <p:cNvSpPr/>
          <p:nvPr/>
        </p:nvSpPr>
        <p:spPr bwMode="auto">
          <a:xfrm>
            <a:off x="6372200" y="2348880"/>
            <a:ext cx="792088" cy="432048"/>
          </a:xfrm>
          <a:prstGeom prst="bevel">
            <a:avLst/>
          </a:prstGeom>
          <a:solidFill>
            <a:schemeClr val="accent3">
              <a:lumMod val="75000"/>
              <a:alpha val="59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Bevel 28"/>
          <p:cNvSpPr/>
          <p:nvPr/>
        </p:nvSpPr>
        <p:spPr bwMode="auto">
          <a:xfrm>
            <a:off x="2411760" y="3140968"/>
            <a:ext cx="648072" cy="432048"/>
          </a:xfrm>
          <a:prstGeom prst="bevel">
            <a:avLst/>
          </a:prstGeom>
          <a:solidFill>
            <a:schemeClr val="accent3">
              <a:lumMod val="75000"/>
              <a:alpha val="59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rot="10800000">
            <a:off x="2555776" y="2852936"/>
            <a:ext cx="1944216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 bwMode="auto">
          <a:xfrm rot="5400000" flipH="1" flipV="1">
            <a:off x="4247964" y="2384884"/>
            <a:ext cx="936104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rot="10800000">
            <a:off x="4499992" y="2852936"/>
            <a:ext cx="3312368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 bwMode="auto">
          <a:xfrm rot="5400000" flipH="1" flipV="1">
            <a:off x="2699792" y="3068960"/>
            <a:ext cx="432048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rot="5400000" flipH="1" flipV="1">
            <a:off x="2951820" y="2600908"/>
            <a:ext cx="504056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>
            <a:off x="2123728" y="2852936"/>
            <a:ext cx="504056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7" name="Bevel 66"/>
          <p:cNvSpPr/>
          <p:nvPr/>
        </p:nvSpPr>
        <p:spPr bwMode="auto">
          <a:xfrm>
            <a:off x="2411760" y="3573016"/>
            <a:ext cx="576064" cy="432048"/>
          </a:xfrm>
          <a:prstGeom prst="bevel">
            <a:avLst/>
          </a:prstGeom>
          <a:solidFill>
            <a:schemeClr val="accent6">
              <a:lumMod val="50000"/>
              <a:alpha val="5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" name="Straight Connector 70"/>
          <p:cNvCxnSpPr/>
          <p:nvPr/>
        </p:nvCxnSpPr>
        <p:spPr bwMode="auto">
          <a:xfrm>
            <a:off x="7812360" y="2204864"/>
            <a:ext cx="432048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3" name="Bevel 72"/>
          <p:cNvSpPr/>
          <p:nvPr/>
        </p:nvSpPr>
        <p:spPr bwMode="auto">
          <a:xfrm>
            <a:off x="3059832" y="3140968"/>
            <a:ext cx="792088" cy="432048"/>
          </a:xfrm>
          <a:prstGeom prst="bevel">
            <a:avLst/>
          </a:prstGeom>
          <a:solidFill>
            <a:srgbClr val="FFC000">
              <a:alpha val="55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7452320" y="2204864"/>
            <a:ext cx="360040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 rot="5400000" flipH="1" flipV="1">
            <a:off x="7488324" y="2528900"/>
            <a:ext cx="648072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 rot="5400000" flipH="1" flipV="1">
            <a:off x="5184068" y="3104964"/>
            <a:ext cx="504056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 bwMode="auto">
          <a:xfrm rot="5400000" flipH="1" flipV="1">
            <a:off x="5976156" y="2600908"/>
            <a:ext cx="504056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 bwMode="auto">
          <a:xfrm rot="5400000" flipH="1" flipV="1">
            <a:off x="7056276" y="3104964"/>
            <a:ext cx="504056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9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0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9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9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0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8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5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6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3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4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11" grpId="0"/>
      <p:bldP spid="12" grpId="0" animBg="1"/>
      <p:bldP spid="13" grpId="0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67" grpId="0" animBg="1"/>
      <p:bldP spid="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 txBox="1">
            <a:spLocks/>
          </p:cNvSpPr>
          <p:nvPr/>
        </p:nvSpPr>
        <p:spPr>
          <a:xfrm>
            <a:off x="7380312" y="216024"/>
            <a:ext cx="1619672" cy="2492896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8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Esfehan" pitchFamily="2" charset="-78"/>
              </a:rPr>
              <a:t>تیپ پلان های مسکونی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0" cap="none" spc="0" normalizeH="0" baseline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2  Cheshmeh"/>
                <a:ea typeface="+mj-ea"/>
                <a:cs typeface="B Esfehan" pitchFamily="2" charset="-78"/>
              </a:rPr>
              <a:t>بخش اول</a:t>
            </a:r>
            <a:endParaRPr kumimoji="0" lang="en-US" sz="28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Esfehan" pitchFamily="2" charset="-78"/>
            </a:endParaRPr>
          </a:p>
        </p:txBody>
      </p:sp>
      <p:pic>
        <p:nvPicPr>
          <p:cNvPr id="2061" name="Picture 13" descr="C:\Users\Mahsa\Documents\MY Projects\Tarh 5\Mojtame\Mehrshahr\Plan ha\2\1320794490-33-typical-plans-5-8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4149080"/>
            <a:ext cx="2032162" cy="2238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62" name="Picture 14" descr="C:\Users\Mahsa\Documents\MY Projects\Tarh 5\Mojtame\Mehrshahr\Plan ha\2\1320794490-33-typical-plans-5-8 - Copy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149080"/>
            <a:ext cx="2006130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63" name="Picture 15" descr="C:\Users\Mahsa\Documents\MY Projects\Tarh 5\Mojtame\Mehrshahr\Plan ha\2\1320794490-33-typical-plans-5-8 - Copy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148243"/>
            <a:ext cx="1927176" cy="2233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64" name="Picture 16" descr="C:\Users\Mahsa\Documents\MY Projects\Tarh 5\Mojtame\Mehrshahr\Plan ha\2\1320794490-33-typical-plans-5-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5" y="2204864"/>
            <a:ext cx="1584176" cy="1872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C:\Users\Mahsa\Documents\MY Projects\Tarh 5\Mojtame\Mehrshahr\Plan ha\2\1320794486-32-typical-plans-1-4 - Copy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0070" y="2204863"/>
            <a:ext cx="1189755" cy="18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5" name="Picture 7" descr="C:\Users\Mahsa\Documents\MY Projects\Tarh 5\Mojtame\Mehrshahr\Plan ha\2\1320794486-32-typical-plans-1-4 - Copy (2) - Cop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260648"/>
            <a:ext cx="1584176" cy="1872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6" name="Picture 8" descr="C:\Users\Mahsa\Documents\MY Projects\Tarh 5\Mojtame\Mehrshahr\Plan ha\2\1320794486-32-typical-plans-1-4 - Copy (3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2204863"/>
            <a:ext cx="1224135" cy="1836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Mahsa\Documents\MY Projects\Tarh 5\Mojtame\Mehrshahr\Plan ha\2\1320794486-32-typical-plans-1-4 - Copy cop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260648"/>
            <a:ext cx="1224136" cy="1851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Mahsa\Documents\MY Projects\Tarh 5\Mojtame\Mehrshahr\Plan ha\2\1320794486-32-typical-plans-1-4 - Copy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696" y="260648"/>
            <a:ext cx="1224136" cy="1851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2737670" y="2114228"/>
            <a:ext cx="2555776" cy="432048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880320" y="1700808"/>
            <a:ext cx="2555776" cy="432048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580112" y="4077072"/>
            <a:ext cx="2555776" cy="432048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0" grpId="0"/>
      <p:bldP spid="10" grpId="1"/>
      <p:bldP spid="10" grpId="2"/>
      <p:bldP spid="12" grpId="0"/>
      <p:bldP spid="12" grpId="1"/>
      <p:bldP spid="12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sa\Documents\MY Projects\Tarh 5\Mojtame\Mehrshahr\Plan ha\2\1320794486-32-typical-plans-1-4 - Copy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7964" y="-171400"/>
            <a:ext cx="4534886" cy="6858000"/>
          </a:xfrm>
          <a:prstGeom prst="rect">
            <a:avLst/>
          </a:prstGeom>
          <a:noFill/>
        </p:spPr>
      </p:pic>
      <p:sp>
        <p:nvSpPr>
          <p:cNvPr id="3" name="Right Arrow 2"/>
          <p:cNvSpPr/>
          <p:nvPr/>
        </p:nvSpPr>
        <p:spPr bwMode="auto">
          <a:xfrm>
            <a:off x="1907704" y="836712"/>
            <a:ext cx="2664296" cy="79208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lvl="0" algn="r" eaLnBrk="0" hangingPunct="0">
              <a:defRPr/>
            </a:pPr>
            <a:r>
              <a:rPr lang="fa-IR" b="1" kern="0">
                <a:ln w="50800"/>
                <a:solidFill>
                  <a:schemeClr val="bg1">
                    <a:shade val="50000"/>
                  </a:schemeClr>
                </a:solidFill>
                <a:latin typeface="2  Cheshmeh"/>
                <a:cs typeface="B Koodak" pitchFamily="2" charset="-78"/>
              </a:rPr>
              <a:t>فضاهای عمومی </a:t>
            </a:r>
            <a:endParaRPr lang="en-US" b="1" kern="0" dirty="0">
              <a:ln w="50800"/>
              <a:solidFill>
                <a:schemeClr val="bg1">
                  <a:shade val="50000"/>
                </a:schemeClr>
              </a:solidFill>
              <a:latin typeface="2  Cheshmeh"/>
              <a:cs typeface="B Koodak" pitchFamily="2" charset="-78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2699792" y="2465512"/>
            <a:ext cx="3096344" cy="504056"/>
          </a:xfrm>
          <a:prstGeom prst="rightArrow">
            <a:avLst>
              <a:gd name="adj1" fmla="val 50000"/>
              <a:gd name="adj2" fmla="val 174067"/>
            </a:avLst>
          </a:prstGeom>
          <a:solidFill>
            <a:srgbClr val="FF66CC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lvl="0" algn="r" eaLnBrk="0" hangingPunct="0">
              <a:defRPr/>
            </a:pPr>
            <a:r>
              <a:rPr lang="fa-IR" b="1" kern="0">
                <a:ln w="50800"/>
                <a:solidFill>
                  <a:schemeClr val="bg1">
                    <a:shade val="50000"/>
                  </a:schemeClr>
                </a:solidFill>
                <a:latin typeface="2  Cheshmeh"/>
                <a:cs typeface="B Koodak" pitchFamily="2" charset="-78"/>
              </a:rPr>
              <a:t>فضاهای عبوری/تقسیم </a:t>
            </a:r>
            <a:endParaRPr lang="en-US" b="1" kern="0" dirty="0">
              <a:ln w="50800"/>
              <a:solidFill>
                <a:schemeClr val="bg1">
                  <a:shade val="50000"/>
                </a:schemeClr>
              </a:solidFill>
              <a:latin typeface="2  Cheshmeh"/>
              <a:cs typeface="B Koodak" pitchFamily="2" charset="-78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6215570" y="3613666"/>
            <a:ext cx="1368152" cy="792088"/>
          </a:xfrm>
          <a:prstGeom prst="rightArrow">
            <a:avLst/>
          </a:prstGeom>
          <a:solidFill>
            <a:srgbClr val="FFCC66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44519" y="3825044"/>
            <a:ext cx="1539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eaLnBrk="0" hangingPunct="0">
              <a:defRPr/>
            </a:pPr>
            <a:r>
              <a:rPr lang="fa-IR" b="1" kern="0" dirty="0">
                <a:ln w="50800"/>
                <a:solidFill>
                  <a:schemeClr val="bg1">
                    <a:shade val="50000"/>
                  </a:schemeClr>
                </a:solidFill>
                <a:latin typeface="2  Cheshmeh"/>
                <a:cs typeface="B Koodak" pitchFamily="2" charset="-78"/>
              </a:rPr>
              <a:t>فضاهای خصوصی </a:t>
            </a:r>
            <a:endParaRPr lang="en-US" b="1" kern="0" dirty="0">
              <a:ln w="50800"/>
              <a:solidFill>
                <a:schemeClr val="bg1">
                  <a:shade val="50000"/>
                </a:schemeClr>
              </a:solidFill>
              <a:latin typeface="2  Cheshmeh"/>
              <a:cs typeface="B Kooda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454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ahsa\Documents\MY Projects\Tarh 5\Mojtame\Mehrshahr\Plan ha\2\1320794486-32-typical-plans-1-4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6632"/>
            <a:ext cx="453488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119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Mahsa\Documents\MY Projects\Tarh 5\Mojtame\Mehrshahr\Plan ha\2\1320794486-32-typical-plans-1-4 - Copy (2)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727"/>
            <a:ext cx="56389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27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Mahsa\Documents\MY Projects\Tarh 5\Mojtame\Mehrshahr\Plan ha\2\1320794486-32-typical-plans-1-4 - Copy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112567" cy="6898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06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Mahsa\Documents\MY Projects\Tarh 5\Mojtame\Mehrshahr\Plan ha\2\1320794486-32-typical-plans-1-4 - Copy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3" y="1"/>
            <a:ext cx="4806784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72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hsa\Documents\MY Projects\Tarh 5\Mojtame\Mehrshahr\1320794645-18-neghbourhoods-general-view-2-1000x7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8074868" cy="5757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419872" y="260648"/>
            <a:ext cx="5508104" cy="62068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2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Esfehan" pitchFamily="2" charset="-78"/>
              </a:rPr>
              <a:t>دسترسی ها ی بلوک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724128" y="5805264"/>
            <a:ext cx="1584176" cy="105273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perspectiveContrastingLeftFacing"/>
            <a:lightRig rig="threePt" dir="t"/>
          </a:scene3d>
          <a:sp3d/>
        </p:spPr>
      </p:cxnSp>
      <p:cxnSp>
        <p:nvCxnSpPr>
          <p:cNvPr id="7" name="Straight Arrow Connector 6"/>
          <p:cNvCxnSpPr/>
          <p:nvPr/>
        </p:nvCxnSpPr>
        <p:spPr bwMode="auto">
          <a:xfrm>
            <a:off x="611560" y="3140968"/>
            <a:ext cx="1512168" cy="144016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perspectiveRelaxedModerately"/>
            <a:lightRig rig="threePt" dir="t"/>
          </a:scene3d>
          <a:sp3d/>
        </p:spPr>
      </p:cxnSp>
      <p:cxnSp>
        <p:nvCxnSpPr>
          <p:cNvPr id="9" name="Straight Arrow Connector 8"/>
          <p:cNvCxnSpPr/>
          <p:nvPr/>
        </p:nvCxnSpPr>
        <p:spPr bwMode="auto">
          <a:xfrm rot="16200000" flipV="1">
            <a:off x="4716016" y="5733256"/>
            <a:ext cx="360040" cy="36004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perspectiveContrastingLeftFacing"/>
            <a:lightRig rig="threePt" dir="t"/>
          </a:scene3d>
          <a:sp3d/>
        </p:spPr>
      </p:cxnSp>
      <p:sp>
        <p:nvSpPr>
          <p:cNvPr id="17" name="Rectangle 16"/>
          <p:cNvSpPr/>
          <p:nvPr/>
        </p:nvSpPr>
        <p:spPr>
          <a:xfrm rot="4421303">
            <a:off x="136466" y="2416069"/>
            <a:ext cx="936104" cy="46166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  <a:scene3d>
            <a:camera prst="isometricRightUp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a-IR" sz="2400" b="1" cap="none" spc="0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Sina" pitchFamily="2" charset="-78"/>
              </a:rPr>
              <a:t>رمپ</a:t>
            </a:r>
            <a:endParaRPr lang="en-US" sz="2400" b="1" cap="none" spc="0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Sina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 rot="873341">
            <a:off x="6444208" y="4437112"/>
            <a:ext cx="936104" cy="46166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  <a:scene3d>
            <a:camera prst="isometricRightUp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a-IR" sz="2400" b="1" cap="none" spc="0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Sina" pitchFamily="2" charset="-78"/>
              </a:rPr>
              <a:t>رمپ</a:t>
            </a:r>
            <a:endParaRPr lang="en-US" sz="2400" b="1" cap="none" spc="0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Sina" pitchFamily="2" charset="-7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16200000" flipV="1">
            <a:off x="3995936" y="6165304"/>
            <a:ext cx="360040" cy="36004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perspectiveContrastingLeftFacing"/>
            <a:lightRig rig="threePt" dir="t"/>
          </a:scene3d>
          <a:sp3d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849 -0.13959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0" y="-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11111E-6 L -0.09444 -0.104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-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19305 0.2310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0" y="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05729 0.094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0.12205 -0.0020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-0.09445 -0.10486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-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9" grpId="0" animBg="1"/>
      <p:bldP spid="19" grpId="1" animBg="1"/>
      <p:bldP spid="19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C:\Users\Mahsa\Documents\MY Projects\Tarh 5\Mojtame\Mehrshahr\Plan ha\2\1320794490-33-typical-plans-5-8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5967413" cy="6572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37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C:\Users\Mahsa\Documents\MY Projects\Tarh 5\Mojtame\Mehrshahr\Plan ha\2\1320794490-33-typical-plans-5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55563"/>
            <a:ext cx="5870575" cy="6802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954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C:\Users\Mahsa\Documents\MY Projects\Tarh 5\Mojtame\Mehrshahr\Plan ha\2\1320794490-33-typical-plans-5-8 - Copy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55563"/>
            <a:ext cx="5870575" cy="6802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354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C:\Users\Mahsa\Documents\MY Projects\Tarh 5\Mojtame\Mehrshahr\Plan ha\2\1320794490-33-typical-plans-5-8 - Copy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2408"/>
            <a:ext cx="5832648" cy="6490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368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Mahsa\Documents\MY Projects\Tarh 5\Mojtame\Mehrshahr\Plan ha\2\1320794517-36-typical-plans-9-12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543" y="188640"/>
            <a:ext cx="2186955" cy="2842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C:\Users\Mahsa\Documents\MY Projects\Tarh 5\Mojtame\Mehrshahr\Plan ha\2\1320794517-36-typical-plans-9-12 - Copy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1958483" cy="2842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 descr="C:\Users\Mahsa\Documents\MY Projects\Tarh 5\Mojtame\Mehrshahr\Plan ha\2\1320794517-36-typical-plans-9-12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12976"/>
            <a:ext cx="1994809" cy="2795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0" name="Picture 8" descr="C:\Users\Mahsa\Documents\MY Projects\Tarh 5\Mojtame\Mehrshahr\Plan ha\2\1320794517-36-typical-plans-9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212976"/>
            <a:ext cx="1944638" cy="2791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516216" y="432048"/>
            <a:ext cx="2339752" cy="62068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2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Esfehan" pitchFamily="2" charset="-78"/>
              </a:rPr>
              <a:t>تیپ پلان های مسکونی 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0" cap="none" spc="0" normalizeH="0" baseline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2  Cheshmeh"/>
                <a:ea typeface="+mj-ea"/>
                <a:cs typeface="B Esfehan" pitchFamily="2" charset="-78"/>
              </a:rPr>
              <a:t>بخش</a:t>
            </a:r>
            <a:r>
              <a:rPr kumimoji="0" lang="fa-IR" sz="3200" b="1" i="0" u="none" strike="noStrike" kern="0" cap="none" spc="0" normalizeH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2  Cheshmeh"/>
                <a:ea typeface="+mj-ea"/>
                <a:cs typeface="B Esfehan" pitchFamily="2" charset="-78"/>
              </a:rPr>
              <a:t> دوم</a:t>
            </a:r>
            <a:endParaRPr kumimoji="0" lang="en-US" sz="32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Esfeha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ahsa\Documents\MY Projects\Tarh 5\Mojtame\Mehrshahr\Plan ha\2\1320794517-36-typical-plans-9-12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370"/>
            <a:ext cx="521356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75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sa\Documents\MY Projects\Tarh 5\Mojtame\Mehrshahr\Plan ha\2\1320794517-36-typical-plans-9-12 - Copy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4624"/>
            <a:ext cx="4614731" cy="6696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902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Mahsa\Documents\MY Projects\Tarh 5\Mojtame\Mehrshahr\Plan ha\2\1320794517-36-typical-plans-9-1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4901139" cy="686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525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Mahsa\Documents\MY Projects\Tarh 5\Mojtame\Mehrshahr\Plan ha\2\1320794517-36-typical-plans-9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477787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142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Mahsa\Documents\MY Projects\Tarh 5\Mojtame\Mehrshahr\Plan ha\2\1320794497-34-typical-plans-13-16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697946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3" name="Picture 7" descr="C:\Users\Mahsa\Documents\MY Projects\Tarh 5\Mojtame\Mehrshahr\Plan ha\2\1320794497-34-typical-plans-13-16 - Copy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88640"/>
            <a:ext cx="2114500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4" name="Picture 8" descr="C:\Users\Mahsa\Documents\MY Projects\Tarh 5\Mojtame\Mehrshahr\Plan ha\2\1320794497-34-typical-plans-13-16 - Copy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88640"/>
            <a:ext cx="2007664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5" name="Picture 9" descr="C:\Users\Mahsa\Documents\MY Projects\Tarh 5\Mojtame\Mehrshahr\Plan ha\2\1320794497-34-typical-plans-13-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1728192" cy="2829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516216" y="432048"/>
            <a:ext cx="2339752" cy="62068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2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Esfehan" pitchFamily="2" charset="-78"/>
              </a:rPr>
              <a:t>تیپ پلان های مسکونی 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0" cap="none" spc="0" normalizeH="0" baseline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2  Cheshmeh"/>
                <a:ea typeface="+mj-ea"/>
                <a:cs typeface="B Esfehan" pitchFamily="2" charset="-78"/>
              </a:rPr>
              <a:t>بخش</a:t>
            </a:r>
            <a:r>
              <a:rPr kumimoji="0" lang="fa-IR" sz="3200" b="1" i="0" u="none" strike="noStrike" kern="0" cap="none" spc="0" normalizeH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2  Cheshmeh"/>
                <a:ea typeface="+mj-ea"/>
                <a:cs typeface="B Esfehan" pitchFamily="2" charset="-78"/>
              </a:rPr>
              <a:t> سوم</a:t>
            </a:r>
            <a:endParaRPr kumimoji="0" lang="en-US" sz="32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Esfehan" pitchFamily="2" charset="-78"/>
            </a:endParaRPr>
          </a:p>
        </p:txBody>
      </p:sp>
      <p:sp>
        <p:nvSpPr>
          <p:cNvPr id="15" name="TextBox 14" hidden="1"/>
          <p:cNvSpPr txBox="1"/>
          <p:nvPr/>
        </p:nvSpPr>
        <p:spPr>
          <a:xfrm>
            <a:off x="2771800" y="4293096"/>
            <a:ext cx="5976664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2000" dirty="0" smtClean="0">
                <a:latin typeface="2  Koodak"/>
                <a:cs typeface="B Koodak" pitchFamily="2" charset="-78"/>
              </a:rPr>
              <a:t>آپارتمان‌های این مجتمع برای پاسخ‌گویی به گوناگونی سلیقه خانواده‌های ایرانی در انواع متفاوت طراحی شده و در طبقه همکف هر کدام مهدکودک، فروشگاه‌ها و دیگر امکانات مورد نیاز قرار گرفته است. هر کدام از این بخش‌های مسکونی دارای حیاط میانی و زمین‌بازی مخصص به کودکان هستند.</a:t>
            </a:r>
            <a:endParaRPr lang="fa-IR" sz="2000" dirty="0">
              <a:latin typeface="2  Koodak"/>
              <a:cs typeface="B Koodak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929058" y="5500702"/>
            <a:ext cx="2085932" cy="1143000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2  Koodak" pitchFamily="2" charset="-78"/>
              </a:rPr>
              <a:t>ديد پرنده</a:t>
            </a:r>
            <a:endParaRPr kumimoji="0" lang="en-US" sz="4400" b="1" i="0" u="none" strike="noStrike" kern="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2  Koodak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0" cap="none" spc="0" normalizeH="0" baseline="0" noProof="0" smtClean="0">
                <a:ln/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2  Koodak" pitchFamily="2" charset="-78"/>
              </a:rPr>
              <a:t>تحليل نماها</a:t>
            </a:r>
            <a:endParaRPr kumimoji="0" lang="en-US" sz="4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2  Koodak" pitchFamily="2" charset="-78"/>
            </a:endParaRPr>
          </a:p>
        </p:txBody>
      </p:sp>
      <p:pic>
        <p:nvPicPr>
          <p:cNvPr id="2050" name="Picture 2" descr="E:\1390\90.12.05\Term 8\Tarh 5\Mehrshahr\1320794645-18-neghbourhoods-general-view-2-1000x7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340654"/>
            <a:ext cx="6000792" cy="42785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Mahsa\Documents\MY Projects\Tarh 5\Mojtame\Mehrshahr\Plan ha\2\1320794497-34-typical-plans-13-16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60648"/>
            <a:ext cx="3102524" cy="6315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95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Mahsa\Documents\MY Projects\Tarh 5\Mojtame\Mehrshahr\Plan ha\2\1320794497-34-typical-plans-13-16 - Copy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60648"/>
            <a:ext cx="3903882" cy="638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139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Mahsa\Documents\MY Projects\Tarh 5\Mojtame\Mehrshahr\Plan ha\2\1320794497-34-typical-plans-13-16 - Copy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8640"/>
            <a:ext cx="3706640" cy="638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41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:\Users\Mahsa\Documents\MY Projects\Tarh 5\Mojtame\Mehrshahr\Plan ha\2\1320794497-34-typical-plans-13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88640"/>
            <a:ext cx="3897212" cy="638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337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hsa\Documents\MY Projects\Tarh 5\Mojtame\Mehrshahr\1320794572-23-neighbourhoods-ground-floor-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8748464" cy="3604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 bwMode="auto">
          <a:xfrm>
            <a:off x="1763688" y="2276872"/>
            <a:ext cx="1728192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6" name="Straight Connector 5"/>
          <p:cNvCxnSpPr/>
          <p:nvPr/>
        </p:nvCxnSpPr>
        <p:spPr bwMode="auto">
          <a:xfrm rot="16200000" flipH="1">
            <a:off x="3491880" y="2276872"/>
            <a:ext cx="1512168" cy="151216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11" name="Straight Connector 10"/>
          <p:cNvCxnSpPr/>
          <p:nvPr/>
        </p:nvCxnSpPr>
        <p:spPr bwMode="auto">
          <a:xfrm>
            <a:off x="5004048" y="3789040"/>
            <a:ext cx="3384376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13" name="Straight Connector 12"/>
          <p:cNvCxnSpPr/>
          <p:nvPr/>
        </p:nvCxnSpPr>
        <p:spPr bwMode="auto">
          <a:xfrm>
            <a:off x="5220072" y="2204864"/>
            <a:ext cx="367240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15" name="Straight Connector 14"/>
          <p:cNvCxnSpPr/>
          <p:nvPr/>
        </p:nvCxnSpPr>
        <p:spPr bwMode="auto">
          <a:xfrm rot="5400000">
            <a:off x="6876256" y="2996952"/>
            <a:ext cx="158417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19" name="Straight Connector 18"/>
          <p:cNvCxnSpPr/>
          <p:nvPr/>
        </p:nvCxnSpPr>
        <p:spPr bwMode="auto">
          <a:xfrm>
            <a:off x="8676456" y="3789040"/>
            <a:ext cx="21602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24" name="Straight Connector 23"/>
          <p:cNvCxnSpPr/>
          <p:nvPr/>
        </p:nvCxnSpPr>
        <p:spPr bwMode="auto">
          <a:xfrm rot="5400000" flipH="1" flipV="1">
            <a:off x="4283968" y="2204864"/>
            <a:ext cx="936104" cy="93610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28" name="Straight Connector 27"/>
          <p:cNvCxnSpPr/>
          <p:nvPr/>
        </p:nvCxnSpPr>
        <p:spPr bwMode="auto">
          <a:xfrm rot="5400000" flipH="1" flipV="1">
            <a:off x="3131840" y="2852936"/>
            <a:ext cx="936104" cy="93610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0" name="Straight Connector 29"/>
          <p:cNvCxnSpPr/>
          <p:nvPr/>
        </p:nvCxnSpPr>
        <p:spPr bwMode="auto">
          <a:xfrm>
            <a:off x="1763688" y="3789040"/>
            <a:ext cx="1368152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1367644" y="3032956"/>
            <a:ext cx="151216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-108520" y="2996952"/>
            <a:ext cx="36004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8" name="Straight Connector 37"/>
          <p:cNvCxnSpPr/>
          <p:nvPr/>
        </p:nvCxnSpPr>
        <p:spPr bwMode="auto">
          <a:xfrm>
            <a:off x="2483768" y="1412776"/>
            <a:ext cx="6336704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46" name="Freeform 45"/>
          <p:cNvSpPr/>
          <p:nvPr/>
        </p:nvSpPr>
        <p:spPr bwMode="auto">
          <a:xfrm>
            <a:off x="1757149" y="1628800"/>
            <a:ext cx="840474" cy="288710"/>
          </a:xfrm>
          <a:custGeom>
            <a:avLst/>
            <a:gdLst>
              <a:gd name="connsiteX0" fmla="*/ 754039 w 840474"/>
              <a:gd name="connsiteY0" fmla="*/ 0 h 327546"/>
              <a:gd name="connsiteX1" fmla="*/ 733567 w 840474"/>
              <a:gd name="connsiteY1" fmla="*/ 150126 h 327546"/>
              <a:gd name="connsiteX2" fmla="*/ 112594 w 840474"/>
              <a:gd name="connsiteY2" fmla="*/ 156949 h 327546"/>
              <a:gd name="connsiteX3" fmla="*/ 58003 w 840474"/>
              <a:gd name="connsiteY3" fmla="*/ 327546 h 32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474" h="327546">
                <a:moveTo>
                  <a:pt x="754039" y="0"/>
                </a:moveTo>
                <a:cubicBezTo>
                  <a:pt x="797256" y="61984"/>
                  <a:pt x="840474" y="123968"/>
                  <a:pt x="733567" y="150126"/>
                </a:cubicBezTo>
                <a:cubicBezTo>
                  <a:pt x="626660" y="176284"/>
                  <a:pt x="225188" y="127379"/>
                  <a:pt x="112594" y="156949"/>
                </a:cubicBezTo>
                <a:cubicBezTo>
                  <a:pt x="0" y="186519"/>
                  <a:pt x="58003" y="327546"/>
                  <a:pt x="58003" y="327546"/>
                </a:cubicBezTo>
              </a:path>
            </a:pathLst>
          </a:cu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rot="5400000">
            <a:off x="2375756" y="1520788"/>
            <a:ext cx="36004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50" name="Straight Connector 49"/>
          <p:cNvCxnSpPr/>
          <p:nvPr/>
        </p:nvCxnSpPr>
        <p:spPr bwMode="auto">
          <a:xfrm rot="5400000">
            <a:off x="2843808" y="1556792"/>
            <a:ext cx="432048" cy="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51" name="Straight Connector 50"/>
          <p:cNvCxnSpPr/>
          <p:nvPr/>
        </p:nvCxnSpPr>
        <p:spPr bwMode="auto">
          <a:xfrm rot="10800000">
            <a:off x="2843808" y="1772816"/>
            <a:ext cx="288032" cy="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54" name="Straight Connector 53"/>
          <p:cNvCxnSpPr/>
          <p:nvPr/>
        </p:nvCxnSpPr>
        <p:spPr bwMode="auto">
          <a:xfrm rot="10800000">
            <a:off x="6372200" y="1772816"/>
            <a:ext cx="1656184" cy="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57" name="Straight Connector 56"/>
          <p:cNvCxnSpPr/>
          <p:nvPr/>
        </p:nvCxnSpPr>
        <p:spPr bwMode="auto">
          <a:xfrm rot="5400000">
            <a:off x="6264188" y="1592796"/>
            <a:ext cx="360040" cy="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58" name="Straight Connector 57"/>
          <p:cNvCxnSpPr/>
          <p:nvPr/>
        </p:nvCxnSpPr>
        <p:spPr bwMode="auto">
          <a:xfrm rot="5400000">
            <a:off x="7776356" y="1592796"/>
            <a:ext cx="360040" cy="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59" name="Straight Connector 58"/>
          <p:cNvCxnSpPr/>
          <p:nvPr/>
        </p:nvCxnSpPr>
        <p:spPr bwMode="auto">
          <a:xfrm rot="10800000">
            <a:off x="7740352" y="4221088"/>
            <a:ext cx="288032" cy="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60" name="Straight Connector 59"/>
          <p:cNvCxnSpPr/>
          <p:nvPr/>
        </p:nvCxnSpPr>
        <p:spPr bwMode="auto">
          <a:xfrm rot="5400000">
            <a:off x="7776356" y="4401108"/>
            <a:ext cx="360040" cy="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61" name="Straight Connector 60"/>
          <p:cNvCxnSpPr/>
          <p:nvPr/>
        </p:nvCxnSpPr>
        <p:spPr bwMode="auto">
          <a:xfrm rot="10800000">
            <a:off x="5292080" y="4221088"/>
            <a:ext cx="504056" cy="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63" name="Straight Connector 62"/>
          <p:cNvCxnSpPr/>
          <p:nvPr/>
        </p:nvCxnSpPr>
        <p:spPr bwMode="auto">
          <a:xfrm rot="10800000">
            <a:off x="6660232" y="4221088"/>
            <a:ext cx="360040" cy="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6624228" y="4401108"/>
            <a:ext cx="360040" cy="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5184068" y="4401108"/>
            <a:ext cx="360040" cy="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67" name="Freeform 66"/>
          <p:cNvSpPr/>
          <p:nvPr/>
        </p:nvSpPr>
        <p:spPr bwMode="auto">
          <a:xfrm>
            <a:off x="2267744" y="4149080"/>
            <a:ext cx="840474" cy="288710"/>
          </a:xfrm>
          <a:custGeom>
            <a:avLst/>
            <a:gdLst>
              <a:gd name="connsiteX0" fmla="*/ 754039 w 840474"/>
              <a:gd name="connsiteY0" fmla="*/ 0 h 327546"/>
              <a:gd name="connsiteX1" fmla="*/ 733567 w 840474"/>
              <a:gd name="connsiteY1" fmla="*/ 150126 h 327546"/>
              <a:gd name="connsiteX2" fmla="*/ 112594 w 840474"/>
              <a:gd name="connsiteY2" fmla="*/ 156949 h 327546"/>
              <a:gd name="connsiteX3" fmla="*/ 58003 w 840474"/>
              <a:gd name="connsiteY3" fmla="*/ 327546 h 32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474" h="327546">
                <a:moveTo>
                  <a:pt x="754039" y="0"/>
                </a:moveTo>
                <a:cubicBezTo>
                  <a:pt x="797256" y="61984"/>
                  <a:pt x="840474" y="123968"/>
                  <a:pt x="733567" y="150126"/>
                </a:cubicBezTo>
                <a:cubicBezTo>
                  <a:pt x="626660" y="176284"/>
                  <a:pt x="225188" y="127379"/>
                  <a:pt x="112594" y="156949"/>
                </a:cubicBezTo>
                <a:cubicBezTo>
                  <a:pt x="0" y="186519"/>
                  <a:pt x="58003" y="327546"/>
                  <a:pt x="58003" y="327546"/>
                </a:cubicBezTo>
              </a:path>
            </a:pathLst>
          </a:cu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8" name="Straight Connector 67"/>
          <p:cNvCxnSpPr/>
          <p:nvPr/>
        </p:nvCxnSpPr>
        <p:spPr bwMode="auto">
          <a:xfrm>
            <a:off x="2195736" y="4653136"/>
            <a:ext cx="6624736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70" name="Straight Connector 69"/>
          <p:cNvCxnSpPr>
            <a:stCxn id="67" idx="3"/>
          </p:cNvCxnSpPr>
          <p:nvPr/>
        </p:nvCxnSpPr>
        <p:spPr bwMode="auto">
          <a:xfrm>
            <a:off x="2325747" y="4437790"/>
            <a:ext cx="14005" cy="215346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71" name="Straight Connector 70"/>
          <p:cNvCxnSpPr/>
          <p:nvPr/>
        </p:nvCxnSpPr>
        <p:spPr bwMode="auto">
          <a:xfrm rot="5400000">
            <a:off x="5796136" y="4509120"/>
            <a:ext cx="144016" cy="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73" name="Freeform 72"/>
          <p:cNvSpPr/>
          <p:nvPr/>
        </p:nvSpPr>
        <p:spPr bwMode="auto">
          <a:xfrm>
            <a:off x="5796136" y="4149080"/>
            <a:ext cx="840474" cy="288710"/>
          </a:xfrm>
          <a:custGeom>
            <a:avLst/>
            <a:gdLst>
              <a:gd name="connsiteX0" fmla="*/ 754039 w 840474"/>
              <a:gd name="connsiteY0" fmla="*/ 0 h 327546"/>
              <a:gd name="connsiteX1" fmla="*/ 733567 w 840474"/>
              <a:gd name="connsiteY1" fmla="*/ 150126 h 327546"/>
              <a:gd name="connsiteX2" fmla="*/ 112594 w 840474"/>
              <a:gd name="connsiteY2" fmla="*/ 156949 h 327546"/>
              <a:gd name="connsiteX3" fmla="*/ 58003 w 840474"/>
              <a:gd name="connsiteY3" fmla="*/ 327546 h 32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474" h="327546">
                <a:moveTo>
                  <a:pt x="754039" y="0"/>
                </a:moveTo>
                <a:cubicBezTo>
                  <a:pt x="797256" y="61984"/>
                  <a:pt x="840474" y="123968"/>
                  <a:pt x="733567" y="150126"/>
                </a:cubicBezTo>
                <a:cubicBezTo>
                  <a:pt x="626660" y="176284"/>
                  <a:pt x="225188" y="127379"/>
                  <a:pt x="112594" y="156949"/>
                </a:cubicBezTo>
                <a:cubicBezTo>
                  <a:pt x="0" y="186519"/>
                  <a:pt x="58003" y="327546"/>
                  <a:pt x="58003" y="327546"/>
                </a:cubicBezTo>
              </a:path>
            </a:pathLst>
          </a:cu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Freeform 75"/>
          <p:cNvSpPr/>
          <p:nvPr/>
        </p:nvSpPr>
        <p:spPr bwMode="auto">
          <a:xfrm>
            <a:off x="5292080" y="1628800"/>
            <a:ext cx="840474" cy="288710"/>
          </a:xfrm>
          <a:custGeom>
            <a:avLst/>
            <a:gdLst>
              <a:gd name="connsiteX0" fmla="*/ 754039 w 840474"/>
              <a:gd name="connsiteY0" fmla="*/ 0 h 327546"/>
              <a:gd name="connsiteX1" fmla="*/ 733567 w 840474"/>
              <a:gd name="connsiteY1" fmla="*/ 150126 h 327546"/>
              <a:gd name="connsiteX2" fmla="*/ 112594 w 840474"/>
              <a:gd name="connsiteY2" fmla="*/ 156949 h 327546"/>
              <a:gd name="connsiteX3" fmla="*/ 58003 w 840474"/>
              <a:gd name="connsiteY3" fmla="*/ 327546 h 32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474" h="327546">
                <a:moveTo>
                  <a:pt x="754039" y="0"/>
                </a:moveTo>
                <a:cubicBezTo>
                  <a:pt x="797256" y="61984"/>
                  <a:pt x="840474" y="123968"/>
                  <a:pt x="733567" y="150126"/>
                </a:cubicBezTo>
                <a:cubicBezTo>
                  <a:pt x="626660" y="176284"/>
                  <a:pt x="225188" y="127379"/>
                  <a:pt x="112594" y="156949"/>
                </a:cubicBezTo>
                <a:cubicBezTo>
                  <a:pt x="0" y="186519"/>
                  <a:pt x="58003" y="327546"/>
                  <a:pt x="58003" y="327546"/>
                </a:cubicBezTo>
              </a:path>
            </a:pathLst>
          </a:cu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 bwMode="auto">
          <a:xfrm rot="5400000">
            <a:off x="5904148" y="1520788"/>
            <a:ext cx="36004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79" name="Straight Connector 78"/>
          <p:cNvCxnSpPr/>
          <p:nvPr/>
        </p:nvCxnSpPr>
        <p:spPr bwMode="auto">
          <a:xfrm rot="5400000">
            <a:off x="7704348" y="3825044"/>
            <a:ext cx="1656184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23" name="Multiply 22"/>
          <p:cNvSpPr/>
          <p:nvPr/>
        </p:nvSpPr>
        <p:spPr bwMode="auto">
          <a:xfrm>
            <a:off x="8244408" y="3573016"/>
            <a:ext cx="504056" cy="432048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rgbClr val="CC0000"/>
            </a:solidFill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Freeform 84"/>
          <p:cNvSpPr/>
          <p:nvPr/>
        </p:nvSpPr>
        <p:spPr bwMode="auto">
          <a:xfrm rot="16200000">
            <a:off x="7752502" y="2624762"/>
            <a:ext cx="840474" cy="288710"/>
          </a:xfrm>
          <a:custGeom>
            <a:avLst/>
            <a:gdLst>
              <a:gd name="connsiteX0" fmla="*/ 754039 w 840474"/>
              <a:gd name="connsiteY0" fmla="*/ 0 h 327546"/>
              <a:gd name="connsiteX1" fmla="*/ 733567 w 840474"/>
              <a:gd name="connsiteY1" fmla="*/ 150126 h 327546"/>
              <a:gd name="connsiteX2" fmla="*/ 112594 w 840474"/>
              <a:gd name="connsiteY2" fmla="*/ 156949 h 327546"/>
              <a:gd name="connsiteX3" fmla="*/ 58003 w 840474"/>
              <a:gd name="connsiteY3" fmla="*/ 327546 h 32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474" h="327546">
                <a:moveTo>
                  <a:pt x="754039" y="0"/>
                </a:moveTo>
                <a:cubicBezTo>
                  <a:pt x="797256" y="61984"/>
                  <a:pt x="840474" y="123968"/>
                  <a:pt x="733567" y="150126"/>
                </a:cubicBezTo>
                <a:cubicBezTo>
                  <a:pt x="626660" y="176284"/>
                  <a:pt x="225188" y="127379"/>
                  <a:pt x="112594" y="156949"/>
                </a:cubicBezTo>
                <a:cubicBezTo>
                  <a:pt x="0" y="186519"/>
                  <a:pt x="58003" y="327546"/>
                  <a:pt x="58003" y="327546"/>
                </a:cubicBezTo>
              </a:path>
            </a:pathLst>
          </a:cu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6" name="Straight Connector 85"/>
          <p:cNvCxnSpPr/>
          <p:nvPr/>
        </p:nvCxnSpPr>
        <p:spPr bwMode="auto">
          <a:xfrm rot="10800000">
            <a:off x="8244408" y="3140968"/>
            <a:ext cx="288032" cy="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87" name="Straight Connector 86"/>
          <p:cNvCxnSpPr/>
          <p:nvPr/>
        </p:nvCxnSpPr>
        <p:spPr bwMode="auto">
          <a:xfrm>
            <a:off x="8316416" y="5229200"/>
            <a:ext cx="43204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89" name="Straight Connector 88"/>
          <p:cNvCxnSpPr/>
          <p:nvPr/>
        </p:nvCxnSpPr>
        <p:spPr bwMode="auto">
          <a:xfrm rot="10800000">
            <a:off x="8316416" y="5805264"/>
            <a:ext cx="432048" cy="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91" name="Title 1"/>
          <p:cNvSpPr txBox="1">
            <a:spLocks/>
          </p:cNvSpPr>
          <p:nvPr/>
        </p:nvSpPr>
        <p:spPr>
          <a:xfrm>
            <a:off x="3995936" y="116632"/>
            <a:ext cx="4860032" cy="62068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8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Esfehan" pitchFamily="2" charset="-78"/>
              </a:rPr>
              <a:t>بلوک تیپ دو – مسیر های ارتباطی </a:t>
            </a:r>
            <a:endParaRPr kumimoji="0" lang="en-US" sz="28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Esfehan" pitchFamily="2" charset="-78"/>
            </a:endParaRPr>
          </a:p>
        </p:txBody>
      </p:sp>
      <p:sp>
        <p:nvSpPr>
          <p:cNvPr id="92" name="Title 1"/>
          <p:cNvSpPr txBox="1">
            <a:spLocks/>
          </p:cNvSpPr>
          <p:nvPr/>
        </p:nvSpPr>
        <p:spPr>
          <a:xfrm>
            <a:off x="6084168" y="5085184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مسیر های پیاده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6156176" y="5589240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مسیر های سواره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  <p:sp>
        <p:nvSpPr>
          <p:cNvPr id="94" name="Multiply 93"/>
          <p:cNvSpPr/>
          <p:nvPr/>
        </p:nvSpPr>
        <p:spPr bwMode="auto">
          <a:xfrm>
            <a:off x="8244408" y="6021288"/>
            <a:ext cx="504056" cy="432048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rgbClr val="CC0000"/>
            </a:solidFill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itle 1"/>
          <p:cNvSpPr txBox="1">
            <a:spLocks/>
          </p:cNvSpPr>
          <p:nvPr/>
        </p:nvSpPr>
        <p:spPr>
          <a:xfrm>
            <a:off x="6156176" y="6021288"/>
            <a:ext cx="2123728" cy="36004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6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Koodak" pitchFamily="2" charset="-78"/>
              </a:rPr>
              <a:t>تقاطع مسیر پیاده و سواره</a:t>
            </a:r>
            <a:endParaRPr kumimoji="0" lang="en-US" sz="16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Koodak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67" grpId="0" animBg="1"/>
      <p:bldP spid="73" grpId="0" animBg="1"/>
      <p:bldP spid="76" grpId="0" animBg="1"/>
      <p:bldP spid="23" grpId="0" animBg="1"/>
      <p:bldP spid="85" grpId="0" animBg="1"/>
      <p:bldP spid="92" grpId="0"/>
      <p:bldP spid="93" grpId="0"/>
      <p:bldP spid="94" grpId="0" animBg="1"/>
      <p:bldP spid="9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hsa\Documents\MY Projects\Tarh 5\Mojtame\Mehrshahr\1320794523-25-neighbourhoods-basement-floor-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9"/>
            <a:ext cx="8748464" cy="3751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C:\Users\Mahsa\Documents\MY Projects\Tarh 5\Mojtame\Mehrshahr\1320794523-25-neighbourhoods-basement-floor-plan.jpg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93975" y="355600"/>
            <a:ext cx="14331950" cy="6145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95936" y="288032"/>
            <a:ext cx="4860032" cy="62068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800" b="1" kern="0" noProof="0" dirty="0" smtClean="0">
                <a:ln/>
                <a:solidFill>
                  <a:schemeClr val="accent3"/>
                </a:solidFill>
                <a:latin typeface="2  Cheshmeh"/>
                <a:ea typeface="+mj-ea"/>
                <a:cs typeface="B Esfehan" pitchFamily="2" charset="-78"/>
              </a:rPr>
              <a:t>بلوک تیپ دو – پارکینگ </a:t>
            </a:r>
            <a:endParaRPr kumimoji="0" lang="en-US" sz="28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2  Cheshmeh"/>
              <a:ea typeface="+mj-ea"/>
              <a:cs typeface="B Esfehan" pitchFamily="2" charset="-78"/>
            </a:endParaRPr>
          </a:p>
        </p:txBody>
      </p:sp>
      <p:sp>
        <p:nvSpPr>
          <p:cNvPr id="7" name="Bent Arrow 6"/>
          <p:cNvSpPr/>
          <p:nvPr/>
        </p:nvSpPr>
        <p:spPr bwMode="auto">
          <a:xfrm>
            <a:off x="5148064" y="1844824"/>
            <a:ext cx="936104" cy="576064"/>
          </a:xfrm>
          <a:prstGeom prst="bentArrow">
            <a:avLst/>
          </a:prstGeom>
          <a:solidFill>
            <a:srgbClr val="CC00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Bent Arrow 7"/>
          <p:cNvSpPr/>
          <p:nvPr/>
        </p:nvSpPr>
        <p:spPr bwMode="auto">
          <a:xfrm rot="16200000">
            <a:off x="5328084" y="2384884"/>
            <a:ext cx="432048" cy="792088"/>
          </a:xfrm>
          <a:prstGeom prst="bentArrow">
            <a:avLst/>
          </a:prstGeom>
          <a:solidFill>
            <a:srgbClr val="CC00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Bent Arrow 8"/>
          <p:cNvSpPr/>
          <p:nvPr/>
        </p:nvSpPr>
        <p:spPr bwMode="auto">
          <a:xfrm rot="10800000" flipH="1" flipV="1">
            <a:off x="7884368" y="2780928"/>
            <a:ext cx="432048" cy="792088"/>
          </a:xfrm>
          <a:prstGeom prst="bentArrow">
            <a:avLst/>
          </a:prstGeom>
          <a:solidFill>
            <a:srgbClr val="CC00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Bent Arrow 9"/>
          <p:cNvSpPr/>
          <p:nvPr/>
        </p:nvSpPr>
        <p:spPr bwMode="auto">
          <a:xfrm rot="16200000" flipH="1" flipV="1">
            <a:off x="8280412" y="3032956"/>
            <a:ext cx="792088" cy="432048"/>
          </a:xfrm>
          <a:prstGeom prst="bentArrow">
            <a:avLst/>
          </a:prstGeom>
          <a:solidFill>
            <a:srgbClr val="CC00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Bent Arrow 12"/>
          <p:cNvSpPr/>
          <p:nvPr/>
        </p:nvSpPr>
        <p:spPr bwMode="auto">
          <a:xfrm rot="16200000" flipH="1" flipV="1">
            <a:off x="6264188" y="4257092"/>
            <a:ext cx="432048" cy="792088"/>
          </a:xfrm>
          <a:prstGeom prst="bentArrow">
            <a:avLst/>
          </a:prstGeom>
          <a:solidFill>
            <a:srgbClr val="CC00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Bent Arrow 14"/>
          <p:cNvSpPr/>
          <p:nvPr/>
        </p:nvSpPr>
        <p:spPr bwMode="auto">
          <a:xfrm flipH="1" flipV="1">
            <a:off x="6012160" y="5013176"/>
            <a:ext cx="792088" cy="432048"/>
          </a:xfrm>
          <a:prstGeom prst="bentArrow">
            <a:avLst/>
          </a:prstGeom>
          <a:solidFill>
            <a:srgbClr val="CC00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Bent Arrow 15"/>
          <p:cNvSpPr/>
          <p:nvPr/>
        </p:nvSpPr>
        <p:spPr bwMode="auto">
          <a:xfrm rot="16200000" flipH="1" flipV="1">
            <a:off x="1655676" y="4257092"/>
            <a:ext cx="432048" cy="792088"/>
          </a:xfrm>
          <a:prstGeom prst="bentArrow">
            <a:avLst/>
          </a:prstGeom>
          <a:solidFill>
            <a:srgbClr val="CC00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Bent Arrow 16"/>
          <p:cNvSpPr/>
          <p:nvPr/>
        </p:nvSpPr>
        <p:spPr bwMode="auto">
          <a:xfrm flipH="1" flipV="1">
            <a:off x="1403648" y="5013176"/>
            <a:ext cx="792088" cy="432048"/>
          </a:xfrm>
          <a:prstGeom prst="bentArrow">
            <a:avLst/>
          </a:prstGeom>
          <a:solidFill>
            <a:srgbClr val="CC00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Bent Arrow 17"/>
          <p:cNvSpPr/>
          <p:nvPr/>
        </p:nvSpPr>
        <p:spPr bwMode="auto">
          <a:xfrm rot="10800000" flipV="1">
            <a:off x="899592" y="2780928"/>
            <a:ext cx="432048" cy="792088"/>
          </a:xfrm>
          <a:prstGeom prst="bentArrow">
            <a:avLst/>
          </a:prstGeom>
          <a:solidFill>
            <a:srgbClr val="CC00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ent Arrow 18"/>
          <p:cNvSpPr/>
          <p:nvPr/>
        </p:nvSpPr>
        <p:spPr bwMode="auto">
          <a:xfrm>
            <a:off x="539552" y="1916832"/>
            <a:ext cx="936104" cy="576064"/>
          </a:xfrm>
          <a:prstGeom prst="bentArrow">
            <a:avLst/>
          </a:prstGeom>
          <a:solidFill>
            <a:srgbClr val="CC00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Bevel 30"/>
          <p:cNvSpPr/>
          <p:nvPr/>
        </p:nvSpPr>
        <p:spPr bwMode="auto">
          <a:xfrm>
            <a:off x="5292080" y="2204864"/>
            <a:ext cx="1368152" cy="216024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Bevel 32"/>
          <p:cNvSpPr/>
          <p:nvPr/>
        </p:nvSpPr>
        <p:spPr bwMode="auto">
          <a:xfrm>
            <a:off x="7092280" y="5013176"/>
            <a:ext cx="1368152" cy="216024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evel 33"/>
          <p:cNvSpPr/>
          <p:nvPr/>
        </p:nvSpPr>
        <p:spPr bwMode="auto">
          <a:xfrm rot="18809082">
            <a:off x="3572952" y="2811534"/>
            <a:ext cx="1368152" cy="216024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evel 34"/>
          <p:cNvSpPr/>
          <p:nvPr/>
        </p:nvSpPr>
        <p:spPr bwMode="auto">
          <a:xfrm rot="18809082">
            <a:off x="2411555" y="4273260"/>
            <a:ext cx="1530705" cy="260338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 bwMode="auto">
          <a:xfrm>
            <a:off x="7164288" y="2204864"/>
            <a:ext cx="1296144" cy="216024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 bwMode="auto">
          <a:xfrm rot="5400000">
            <a:off x="7884368" y="3573016"/>
            <a:ext cx="1368152" cy="216024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Bevel 38"/>
          <p:cNvSpPr/>
          <p:nvPr/>
        </p:nvSpPr>
        <p:spPr bwMode="auto">
          <a:xfrm rot="5400000">
            <a:off x="-36512" y="3573016"/>
            <a:ext cx="1368152" cy="216024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Bevel 39"/>
          <p:cNvSpPr/>
          <p:nvPr/>
        </p:nvSpPr>
        <p:spPr bwMode="auto">
          <a:xfrm>
            <a:off x="755576" y="2204864"/>
            <a:ext cx="1296144" cy="216024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 bwMode="auto">
          <a:xfrm>
            <a:off x="755576" y="4941168"/>
            <a:ext cx="1296144" cy="216024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 bwMode="auto">
          <a:xfrm>
            <a:off x="5292080" y="4581128"/>
            <a:ext cx="279648" cy="207640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evel 42"/>
          <p:cNvSpPr/>
          <p:nvPr/>
        </p:nvSpPr>
        <p:spPr bwMode="auto">
          <a:xfrm>
            <a:off x="5796136" y="4581128"/>
            <a:ext cx="216024" cy="207640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Bevel 44"/>
          <p:cNvSpPr/>
          <p:nvPr/>
        </p:nvSpPr>
        <p:spPr bwMode="auto">
          <a:xfrm>
            <a:off x="6012160" y="5013176"/>
            <a:ext cx="216024" cy="207640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Bevel 45"/>
          <p:cNvSpPr/>
          <p:nvPr/>
        </p:nvSpPr>
        <p:spPr bwMode="auto">
          <a:xfrm>
            <a:off x="6444208" y="4941168"/>
            <a:ext cx="216024" cy="207640"/>
          </a:xfrm>
          <a:prstGeom prst="bevel">
            <a:avLst/>
          </a:prstGeom>
          <a:solidFill>
            <a:srgbClr val="00B050">
              <a:alpha val="6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052 -0.01019 L 1.00017 -0.01019 " pathEditMode="relative" ptsTypes="AA">
                                      <p:cBhvr>
                                        <p:cTn id="12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0" cap="none" spc="0" normalizeH="0" baseline="0" noProof="0" smtClean="0">
                <a:ln/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2  Koodak" pitchFamily="2" charset="-78"/>
              </a:rPr>
              <a:t>تحليل نماها</a:t>
            </a:r>
            <a:endParaRPr kumimoji="0" lang="en-US" sz="4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2  Koodak" pitchFamily="2" charset="-78"/>
            </a:endParaRPr>
          </a:p>
        </p:txBody>
      </p:sp>
      <p:pic>
        <p:nvPicPr>
          <p:cNvPr id="3074" name="Picture 2" descr="E:\1390\90.12.05\Term 8\Tarh 5\Mehrshahr\1320794587-19-courtyards-general-view-1000x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428736"/>
            <a:ext cx="5715040" cy="41834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929058" y="5500702"/>
            <a:ext cx="2085932" cy="1143000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2  Koodak" pitchFamily="2" charset="-78"/>
              </a:rPr>
              <a:t>ديد پرنده</a:t>
            </a:r>
            <a:endParaRPr kumimoji="0" lang="en-US" sz="4400" b="1" i="0" u="none" strike="noStrike" kern="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2  Koodak" pitchFamily="2" charset="-78"/>
            </a:endParaRPr>
          </a:p>
        </p:txBody>
      </p:sp>
      <p:pic>
        <p:nvPicPr>
          <p:cNvPr id="1026" name="Picture 2" descr="E:\1390\90.12.05\Term 8\Tarh 5\Mehrshahr\1320794634-17-neighbourhoods-general-view-1-1000x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71586"/>
            <a:ext cx="6858048" cy="41148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0" cap="none" spc="0" normalizeH="0" baseline="0" noProof="0" smtClean="0">
                <a:ln/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2  Koodak" pitchFamily="2" charset="-78"/>
              </a:rPr>
              <a:t>تحليل نماها</a:t>
            </a:r>
            <a:endParaRPr kumimoji="0" lang="en-US" sz="4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2  Koodak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0" cap="none" spc="0" normalizeH="0" baseline="0" noProof="0" smtClean="0">
                <a:ln/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2  Koodak" pitchFamily="2" charset="-78"/>
              </a:rPr>
              <a:t>تحليل نماها</a:t>
            </a:r>
            <a:endParaRPr kumimoji="0" lang="en-US" sz="4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2  Koodak" pitchFamily="2" charset="-78"/>
            </a:endParaRPr>
          </a:p>
        </p:txBody>
      </p:sp>
      <p:pic>
        <p:nvPicPr>
          <p:cNvPr id="4098" name="Picture 2" descr="E:\1390\90.12.05\Term 8\Tarh 5\Mehrshahr\1320794595-20-neighbourhoods-general-view-3-1000x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428736"/>
            <a:ext cx="6858048" cy="48349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000108"/>
            <a:ext cx="5200650" cy="5286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1472" y="142852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4400" b="1" kern="0" dirty="0" smtClean="0">
                <a:ln/>
                <a:solidFill>
                  <a:schemeClr val="accent3"/>
                </a:solidFill>
                <a:latin typeface="+mj-lt"/>
                <a:ea typeface="+mj-ea"/>
                <a:cs typeface="2  Koodak" pitchFamily="2" charset="-78"/>
              </a:rPr>
              <a:t>تحليل نماها</a:t>
            </a:r>
            <a:endParaRPr kumimoji="0" lang="en-US" sz="4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2  Koodak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4400" b="1" kern="0" dirty="0" smtClean="0">
                <a:ln/>
                <a:solidFill>
                  <a:schemeClr val="accent3"/>
                </a:solidFill>
                <a:latin typeface="+mj-lt"/>
                <a:ea typeface="+mj-ea"/>
                <a:cs typeface="2  Koodak" pitchFamily="2" charset="-78"/>
              </a:rPr>
              <a:t>تحليل نماها</a:t>
            </a:r>
            <a:endParaRPr kumimoji="0" lang="en-US" sz="4400" b="1" i="0" u="none" strike="noStrike" kern="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2  Koodak" pitchFamily="2" charset="-78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310" t="4104" r="30270" b="10663"/>
          <a:stretch>
            <a:fillRect/>
          </a:stretch>
        </p:blipFill>
        <p:spPr bwMode="auto">
          <a:xfrm>
            <a:off x="2500298" y="1214422"/>
            <a:ext cx="4095778" cy="5143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 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 Dark" id="{D39323B7-B2D6-4C10-818B-A5CD4ACE85BD}" vid="{15FD9199-0511-4D87-8BFB-2FF3F0C5B5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Dark</Template>
  <TotalTime>3797</TotalTime>
  <Words>351</Words>
  <Application>Microsoft Office PowerPoint</Application>
  <PresentationFormat>On-screen Show (4:3)</PresentationFormat>
  <Paragraphs>99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 Dark</vt:lpstr>
      <vt:lpstr>PowerPoint Presentation</vt:lpstr>
      <vt:lpstr>PowerPoint Presentation</vt:lpstr>
      <vt:lpstr>PowerPoint Presentation</vt:lpstr>
      <vt:lpstr>ديد پرنده</vt:lpstr>
      <vt:lpstr>PowerPoint Presentation</vt:lpstr>
      <vt:lpstr>ديد پرنده</vt:lpstr>
      <vt:lpstr>PowerPoint Presentation</vt:lpstr>
      <vt:lpstr>PowerPoint Presentation</vt:lpstr>
      <vt:lpstr>تحليل نماها</vt:lpstr>
      <vt:lpstr>تحليل نماها  ... خط آسمان</vt:lpstr>
      <vt:lpstr>تحليل نماها  ... نما از بدنه همسايگي</vt:lpstr>
      <vt:lpstr>تحليل مقاطع  ... كانال هاي عمودي در حجم بلوك</vt:lpstr>
      <vt:lpstr>PowerPoint Presentation</vt:lpstr>
      <vt:lpstr>تحليل مقاطع  ...   </vt:lpstr>
      <vt:lpstr>تحليل مقاطع  ...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Rainbow multiple curves</dc:title>
  <dc:creator>www.powerpointstyles.com</dc:creator>
  <dc:description>Image credit to FreeDigitalPhotos.net</dc:description>
  <cp:lastModifiedBy>Saber</cp:lastModifiedBy>
  <cp:revision>505</cp:revision>
  <dcterms:created xsi:type="dcterms:W3CDTF">2009-03-23T15:23:24Z</dcterms:created>
  <dcterms:modified xsi:type="dcterms:W3CDTF">2013-03-12T07:33:21Z</dcterms:modified>
</cp:coreProperties>
</file>