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72" r:id="rId12"/>
    <p:sldId id="266" r:id="rId13"/>
    <p:sldId id="267" r:id="rId14"/>
    <p:sldId id="268" r:id="rId15"/>
    <p:sldId id="269" r:id="rId16"/>
    <p:sldId id="270" r:id="rId17"/>
    <p:sldId id="271" r:id="rId1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6" d="100"/>
          <a:sy n="66" d="100"/>
        </p:scale>
        <p:origin x="-6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C48C8D5A-DAB3-4151-B149-DEA5F2A05B6B}" type="datetimeFigureOut">
              <a:rPr lang="fa-IR" smtClean="0"/>
              <a:pPr/>
              <a:t>06/27/1434</a:t>
            </a:fld>
            <a:endParaRPr lang="fa-IR"/>
          </a:p>
        </p:txBody>
      </p:sp>
      <p:sp>
        <p:nvSpPr>
          <p:cNvPr id="17" name="Footer Placeholder 16"/>
          <p:cNvSpPr>
            <a:spLocks noGrp="1"/>
          </p:cNvSpPr>
          <p:nvPr>
            <p:ph type="ftr" sz="quarter" idx="11"/>
          </p:nvPr>
        </p:nvSpPr>
        <p:spPr/>
        <p:txBody>
          <a:bodyPr/>
          <a:lstStyle/>
          <a:p>
            <a:endParaRPr lang="fa-IR"/>
          </a:p>
        </p:txBody>
      </p:sp>
      <p:sp>
        <p:nvSpPr>
          <p:cNvPr id="29" name="Slide Number Placeholder 28"/>
          <p:cNvSpPr>
            <a:spLocks noGrp="1"/>
          </p:cNvSpPr>
          <p:nvPr>
            <p:ph type="sldNum" sz="quarter" idx="12"/>
          </p:nvPr>
        </p:nvSpPr>
        <p:spPr/>
        <p:txBody>
          <a:bodyPr/>
          <a:lstStyle/>
          <a:p>
            <a:fld id="{4DEE8B87-C114-425F-BE69-8384FDDFBC41}" type="slidenum">
              <a:rPr lang="fa-IR" smtClean="0"/>
              <a:pPr/>
              <a:t>‹#›</a:t>
            </a:fld>
            <a:endParaRPr lang="fa-I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spd="med">
    <p:push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8C8D5A-DAB3-4151-B149-DEA5F2A05B6B}" type="datetimeFigureOut">
              <a:rPr lang="fa-IR" smtClean="0"/>
              <a:pPr/>
              <a:t>06/27/1434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DEE8B87-C114-425F-BE69-8384FDDFBC41}" type="slidenum">
              <a:rPr lang="fa-IR" smtClean="0"/>
              <a:pPr/>
              <a:t>‹#›</a:t>
            </a:fld>
            <a:endParaRPr lang="fa-IR"/>
          </a:p>
        </p:txBody>
      </p:sp>
    </p:spTree>
  </p:cSld>
  <p:clrMapOvr>
    <a:masterClrMapping/>
  </p:clrMapOvr>
  <p:transition spd="med">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8C8D5A-DAB3-4151-B149-DEA5F2A05B6B}" type="datetimeFigureOut">
              <a:rPr lang="fa-IR" smtClean="0"/>
              <a:pPr/>
              <a:t>06/27/1434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DEE8B87-C114-425F-BE69-8384FDDFBC41}" type="slidenum">
              <a:rPr lang="fa-IR" smtClean="0"/>
              <a:pPr/>
              <a:t>‹#›</a:t>
            </a:fld>
            <a:endParaRPr lang="fa-IR"/>
          </a:p>
        </p:txBody>
      </p:sp>
    </p:spTree>
  </p:cSld>
  <p:clrMapOvr>
    <a:masterClrMapping/>
  </p:clrMapOvr>
  <p:transition spd="med">
    <p:push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8C8D5A-DAB3-4151-B149-DEA5F2A05B6B}" type="datetimeFigureOut">
              <a:rPr lang="fa-IR" smtClean="0"/>
              <a:pPr/>
              <a:t>06/27/1434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DEE8B87-C114-425F-BE69-8384FDDFBC41}" type="slidenum">
              <a:rPr lang="fa-IR" smtClean="0"/>
              <a:pPr/>
              <a:t>‹#›</a:t>
            </a:fld>
            <a:endParaRPr lang="fa-IR"/>
          </a:p>
        </p:txBody>
      </p:sp>
    </p:spTree>
  </p:cSld>
  <p:clrMapOvr>
    <a:masterClrMapping/>
  </p:clrMapOvr>
  <p:transition spd="med">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48C8D5A-DAB3-4151-B149-DEA5F2A05B6B}" type="datetimeFigureOut">
              <a:rPr lang="fa-IR" smtClean="0"/>
              <a:pPr/>
              <a:t>06/27/1434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7924800" y="6416675"/>
            <a:ext cx="762000" cy="365125"/>
          </a:xfrm>
        </p:spPr>
        <p:txBody>
          <a:bodyPr/>
          <a:lstStyle/>
          <a:p>
            <a:fld id="{4DEE8B87-C114-425F-BE69-8384FDDFBC41}"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transition spd="med">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48C8D5A-DAB3-4151-B149-DEA5F2A05B6B}" type="datetimeFigureOut">
              <a:rPr lang="fa-IR" smtClean="0"/>
              <a:pPr/>
              <a:t>06/27/1434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DEE8B87-C114-425F-BE69-8384FDDFBC41}" type="slidenum">
              <a:rPr lang="fa-IR" smtClean="0"/>
              <a:pPr/>
              <a:t>‹#›</a:t>
            </a:fld>
            <a:endParaRPr lang="fa-IR"/>
          </a:p>
        </p:txBody>
      </p:sp>
    </p:spTree>
  </p:cSld>
  <p:clrMapOvr>
    <a:masterClrMapping/>
  </p:clrMapOvr>
  <p:transition spd="med">
    <p:push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48C8D5A-DAB3-4151-B149-DEA5F2A05B6B}" type="datetimeFigureOut">
              <a:rPr lang="fa-IR" smtClean="0"/>
              <a:pPr/>
              <a:t>06/27/1434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4DEE8B87-C114-425F-BE69-8384FDDFBC41}" type="slidenum">
              <a:rPr lang="fa-IR" smtClean="0"/>
              <a:pPr/>
              <a:t>‹#›</a:t>
            </a:fld>
            <a:endParaRPr lang="fa-IR"/>
          </a:p>
        </p:txBody>
      </p:sp>
    </p:spTree>
  </p:cSld>
  <p:clrMapOvr>
    <a:masterClrMapping/>
  </p:clrMapOvr>
  <p:transition spd="med">
    <p:push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48C8D5A-DAB3-4151-B149-DEA5F2A05B6B}" type="datetimeFigureOut">
              <a:rPr lang="fa-IR" smtClean="0"/>
              <a:pPr/>
              <a:t>06/27/1434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DEE8B87-C114-425F-BE69-8384FDDFBC41}" type="slidenum">
              <a:rPr lang="fa-IR" smtClean="0"/>
              <a:pPr/>
              <a:t>‹#›</a:t>
            </a:fld>
            <a:endParaRPr lang="fa-IR"/>
          </a:p>
        </p:txBody>
      </p:sp>
    </p:spTree>
  </p:cSld>
  <p:clrMapOvr>
    <a:masterClrMapping/>
  </p:clrMapOvr>
  <p:transition spd="med">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C8D5A-DAB3-4151-B149-DEA5F2A05B6B}" type="datetimeFigureOut">
              <a:rPr lang="fa-IR" smtClean="0"/>
              <a:pPr/>
              <a:t>06/27/1434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4DEE8B87-C114-425F-BE69-8384FDDFBC41}" type="slidenum">
              <a:rPr lang="fa-IR" smtClean="0"/>
              <a:pPr/>
              <a:t>‹#›</a:t>
            </a:fld>
            <a:endParaRPr lang="fa-IR"/>
          </a:p>
        </p:txBody>
      </p:sp>
    </p:spTree>
  </p:cSld>
  <p:clrMapOvr>
    <a:masterClrMapping/>
  </p:clrMapOvr>
  <p:transition spd="med">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48C8D5A-DAB3-4151-B149-DEA5F2A05B6B}" type="datetimeFigureOut">
              <a:rPr lang="fa-IR" smtClean="0"/>
              <a:pPr/>
              <a:t>06/27/1434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DEE8B87-C114-425F-BE69-8384FDDFBC41}" type="slidenum">
              <a:rPr lang="fa-IR" smtClean="0"/>
              <a:pPr/>
              <a:t>‹#›</a:t>
            </a:fld>
            <a:endParaRPr lang="fa-IR"/>
          </a:p>
        </p:txBody>
      </p:sp>
    </p:spTree>
  </p:cSld>
  <p:clrMapOvr>
    <a:masterClrMapping/>
  </p:clrMapOvr>
  <p:transition spd="med">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48C8D5A-DAB3-4151-B149-DEA5F2A05B6B}" type="datetimeFigureOut">
              <a:rPr lang="fa-IR" smtClean="0"/>
              <a:pPr/>
              <a:t>06/27/1434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DEE8B87-C114-425F-BE69-8384FDDFBC41}" type="slidenum">
              <a:rPr lang="fa-IR" smtClean="0"/>
              <a:pPr/>
              <a:t>‹#›</a:t>
            </a:fld>
            <a:endParaRPr lang="fa-IR"/>
          </a:p>
        </p:txBody>
      </p:sp>
    </p:spTree>
  </p:cSld>
  <p:clrMapOvr>
    <a:masterClrMapping/>
  </p:clrMapOvr>
  <p:transition spd="med">
    <p:push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48C8D5A-DAB3-4151-B149-DEA5F2A05B6B}" type="datetimeFigureOut">
              <a:rPr lang="fa-IR" smtClean="0"/>
              <a:pPr/>
              <a:t>06/27/1434</a:t>
            </a:fld>
            <a:endParaRPr lang="fa-I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a-I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DEE8B87-C114-425F-BE69-8384FDDFBC41}" type="slidenum">
              <a:rPr lang="fa-IR" smtClean="0"/>
              <a:pPr/>
              <a:t>‹#›</a:t>
            </a:fld>
            <a:endParaRPr lang="fa-I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push dir="d"/>
  </p:transition>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3357562"/>
            <a:ext cx="7472370" cy="3357586"/>
          </a:xfrm>
        </p:spPr>
        <p:txBody>
          <a:bodyPr>
            <a:noAutofit/>
          </a:bodyPr>
          <a:lstStyle/>
          <a:p>
            <a:pPr algn="r"/>
            <a:r>
              <a:rPr lang="fa-IR" sz="4000" dirty="0" smtClean="0">
                <a:solidFill>
                  <a:srgbClr val="FFFF00"/>
                </a:solidFill>
                <a:latin typeface="IranNastaliq" pitchFamily="18" charset="0"/>
                <a:cs typeface="IranNastaliq" pitchFamily="18" charset="0"/>
              </a:rPr>
              <a:t>موضوع:</a:t>
            </a:r>
            <a:r>
              <a:rPr lang="fa-IR" sz="4000" dirty="0" smtClean="0">
                <a:latin typeface="IranNastaliq" pitchFamily="18" charset="0"/>
                <a:cs typeface="IranNastaliq" pitchFamily="18" charset="0"/>
              </a:rPr>
              <a:t>پنجره</a:t>
            </a:r>
          </a:p>
          <a:p>
            <a:pPr algn="r"/>
            <a:r>
              <a:rPr lang="fa-IR" sz="4000" dirty="0" smtClean="0">
                <a:latin typeface="IranNastaliq" pitchFamily="18" charset="0"/>
                <a:cs typeface="IranNastaliq" pitchFamily="18" charset="0"/>
              </a:rPr>
              <a:t>                                                 </a:t>
            </a:r>
            <a:r>
              <a:rPr lang="fa-IR" sz="4000" dirty="0" smtClean="0">
                <a:solidFill>
                  <a:srgbClr val="FFFF00"/>
                </a:solidFill>
                <a:latin typeface="IranNastaliq" pitchFamily="18" charset="0"/>
                <a:cs typeface="IranNastaliq" pitchFamily="18" charset="0"/>
              </a:rPr>
              <a:t> استاد:</a:t>
            </a:r>
            <a:r>
              <a:rPr lang="fa-IR" sz="4000" dirty="0" smtClean="0">
                <a:latin typeface="IranNastaliq" pitchFamily="18" charset="0"/>
                <a:cs typeface="IranNastaliq" pitchFamily="18" charset="0"/>
              </a:rPr>
              <a:t>آقای ویسی</a:t>
            </a:r>
            <a:endParaRPr lang="fa-IR" sz="4000" dirty="0" smtClean="0">
              <a:latin typeface="IranNastaliq" pitchFamily="18" charset="0"/>
              <a:cs typeface="IranNastaliq" pitchFamily="18" charset="0"/>
            </a:endParaRPr>
          </a:p>
          <a:p>
            <a:pPr algn="r"/>
            <a:r>
              <a:rPr lang="fa-IR" sz="4000" dirty="0" smtClean="0">
                <a:latin typeface="IranNastaliq" pitchFamily="18" charset="0"/>
                <a:cs typeface="IranNastaliq" pitchFamily="18" charset="0"/>
              </a:rPr>
              <a:t>                                                                                            </a:t>
            </a:r>
            <a:r>
              <a:rPr lang="fa-IR" sz="4000" dirty="0" smtClean="0">
                <a:solidFill>
                  <a:srgbClr val="FFFF00"/>
                </a:solidFill>
                <a:latin typeface="IranNastaliq" pitchFamily="18" charset="0"/>
                <a:cs typeface="IranNastaliq" pitchFamily="18" charset="0"/>
              </a:rPr>
              <a:t>دانشجو:</a:t>
            </a:r>
            <a:r>
              <a:rPr lang="fa-IR" sz="4000" dirty="0" smtClean="0">
                <a:latin typeface="IranNastaliq" pitchFamily="18" charset="0"/>
                <a:cs typeface="IranNastaliq" pitchFamily="18" charset="0"/>
              </a:rPr>
              <a:t>کمال محمدی  باغ  وحمیدخسروپور</a:t>
            </a:r>
            <a:endParaRPr lang="fa-IR" sz="4000" dirty="0" smtClean="0">
              <a:latin typeface="IranNastaliq" pitchFamily="18" charset="0"/>
              <a:cs typeface="IranNastaliq" pitchFamily="18" charset="0"/>
            </a:endParaRPr>
          </a:p>
          <a:p>
            <a:pPr algn="r"/>
            <a:r>
              <a:rPr lang="fa-IR" sz="4000" dirty="0" smtClean="0">
                <a:latin typeface="IranNastaliq" pitchFamily="18" charset="0"/>
                <a:cs typeface="IranNastaliq" pitchFamily="18" charset="0"/>
              </a:rPr>
              <a:t>                                                                                                                                                   آموزشکده </a:t>
            </a:r>
            <a:r>
              <a:rPr lang="fa-IR" sz="4000" dirty="0" smtClean="0">
                <a:solidFill>
                  <a:srgbClr val="FFFF00"/>
                </a:solidFill>
                <a:latin typeface="IranNastaliq" pitchFamily="18" charset="0"/>
                <a:cs typeface="IranNastaliq" pitchFamily="18" charset="0"/>
              </a:rPr>
              <a:t>فنی مهندسی </a:t>
            </a:r>
            <a:r>
              <a:rPr lang="fa-IR" sz="4000" dirty="0" smtClean="0">
                <a:latin typeface="IranNastaliq" pitchFamily="18" charset="0"/>
                <a:cs typeface="IranNastaliq" pitchFamily="18" charset="0"/>
              </a:rPr>
              <a:t>سقز</a:t>
            </a:r>
            <a:endParaRPr lang="fa-IR" sz="4000" dirty="0">
              <a:latin typeface="IranNastaliq" pitchFamily="18" charset="0"/>
              <a:cs typeface="IranNastaliq" pitchFamily="18" charset="0"/>
            </a:endParaRPr>
          </a:p>
        </p:txBody>
      </p:sp>
      <p:pic>
        <p:nvPicPr>
          <p:cNvPr id="1026" name="Picture 2" descr="E:\بسم الا\besmella\099.jpg"/>
          <p:cNvPicPr>
            <a:picLocks noChangeAspect="1" noChangeArrowheads="1"/>
          </p:cNvPicPr>
          <p:nvPr/>
        </p:nvPicPr>
        <p:blipFill>
          <a:blip r:embed="rId2"/>
          <a:srcRect/>
          <a:stretch>
            <a:fillRect/>
          </a:stretch>
        </p:blipFill>
        <p:spPr bwMode="auto">
          <a:xfrm>
            <a:off x="428596" y="285728"/>
            <a:ext cx="8001056" cy="19732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20000"/>
          </a:bodyPr>
          <a:lstStyle/>
          <a:p>
            <a:pPr>
              <a:buNone/>
            </a:pPr>
            <a:r>
              <a:rPr lang="fa-IR" dirty="0" smtClean="0">
                <a:solidFill>
                  <a:srgbClr val="FFFF00"/>
                </a:solidFill>
              </a:rPr>
              <a:t>انتخاب پنجره برحسب محل قرارگیری:</a:t>
            </a:r>
          </a:p>
          <a:p>
            <a:pPr>
              <a:buNone/>
            </a:pPr>
            <a:r>
              <a:rPr lang="fa-IR" sz="2400" dirty="0" smtClean="0"/>
              <a:t>مهمترین عامل انتخاب نوع پنجره محل قرارگیری پنجره است. درنگاه کلی پنجره ها به دوگروه تقسیم می شوند.</a:t>
            </a:r>
          </a:p>
          <a:p>
            <a:pPr>
              <a:buNone/>
            </a:pPr>
            <a:r>
              <a:rPr lang="fa-IR" sz="2400" dirty="0" smtClean="0">
                <a:solidFill>
                  <a:srgbClr val="FFFF00"/>
                </a:solidFill>
              </a:rPr>
              <a:t>1-پنجره های خارجی:</a:t>
            </a:r>
            <a:r>
              <a:rPr lang="fa-IR" sz="2400" dirty="0" smtClean="0"/>
              <a:t>برای استفاده ازنورطبیعی ومناظر وهمچنین تهویه پنجره رادرنمای ساختمان قرارمی دهند.براساس شرایط خاص اقلیمی وهمچنین جبهه قرارگیری پنجره درساختمان (شمال ،جنوب،شرق،غرب)مشخصات ان می تواندتغیرکند.</a:t>
            </a:r>
          </a:p>
          <a:p>
            <a:pPr>
              <a:buNone/>
            </a:pPr>
            <a:r>
              <a:rPr lang="fa-IR" sz="2400" dirty="0" smtClean="0">
                <a:solidFill>
                  <a:srgbClr val="FFFF00"/>
                </a:solidFill>
              </a:rPr>
              <a:t>2-پنچره داخلی :</a:t>
            </a:r>
            <a:r>
              <a:rPr lang="fa-IR" sz="2400" dirty="0" smtClean="0"/>
              <a:t>بعضی اوقات به منظوراستفاده ازنوردرجه دوم ازسایر فضا های ساختمان ازپنجره های داخلی سودمی بریم .این گونه پنجره هاازطریق نورگیرها(پاسیو)نوررابه اتاق می رسانددربعضی ساختمان هانورگیری ازطریق کتیبه  بالای درها انجام می شود.</a:t>
            </a:r>
          </a:p>
          <a:p>
            <a:pPr>
              <a:buNone/>
            </a:pPr>
            <a:r>
              <a:rPr lang="fa-IR" sz="2400" dirty="0" smtClean="0">
                <a:solidFill>
                  <a:srgbClr val="FFFF00"/>
                </a:solidFill>
              </a:rPr>
              <a:t>تعدادلنگه ونحوه بازوبسته شدن:</a:t>
            </a:r>
          </a:p>
          <a:p>
            <a:pPr>
              <a:buNone/>
            </a:pPr>
            <a:r>
              <a:rPr lang="fa-IR" sz="2400" dirty="0" smtClean="0"/>
              <a:t>براساس ویژگی های نما وهمچنین به منظورتنظیم ورود هوای پنجره را به لنگه های متعدد تقسیم می نمایم لنگه های پنجره ممکن است ثابت یاباز شو باشندطراحی لنگه های پنجره از نظر نحو باز وبسته شدن به چهار دسته تقسیم می شوند:</a:t>
            </a:r>
          </a:p>
          <a:p>
            <a:pPr>
              <a:buNone/>
            </a:pPr>
            <a:endParaRPr lang="fa-IR" sz="2400" dirty="0"/>
          </a:p>
        </p:txBody>
      </p:sp>
      <p:pic>
        <p:nvPicPr>
          <p:cNvPr id="8194" name="Picture 2" descr="J:\پنجره\اجرهای شیشه ای نورشکن.jpg"/>
          <p:cNvPicPr>
            <a:picLocks noChangeAspect="1" noChangeArrowheads="1"/>
          </p:cNvPicPr>
          <p:nvPr/>
        </p:nvPicPr>
        <p:blipFill>
          <a:blip r:embed="rId2" cstate="print"/>
          <a:srcRect/>
          <a:stretch>
            <a:fillRect/>
          </a:stretch>
        </p:blipFill>
        <p:spPr bwMode="auto">
          <a:xfrm>
            <a:off x="357158" y="357166"/>
            <a:ext cx="3214710" cy="5572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algn="ctr">
              <a:buNone/>
            </a:pPr>
            <a:r>
              <a:rPr lang="fa-IR" sz="3200" dirty="0" smtClean="0">
                <a:solidFill>
                  <a:srgbClr val="FFFF00"/>
                </a:solidFill>
              </a:rPr>
              <a:t>انواع پنجره ازنظرنوع لنگه وبازشو:</a:t>
            </a:r>
            <a:endParaRPr lang="fa-IR" sz="3200" dirty="0">
              <a:solidFill>
                <a:srgbClr val="FFFF00"/>
              </a:solidFill>
            </a:endParaRPr>
          </a:p>
        </p:txBody>
      </p:sp>
      <p:pic>
        <p:nvPicPr>
          <p:cNvPr id="4098" name="Picture 2" descr="C:\Users\abidar\Documents\Scanned Documents\Image (7).jpg"/>
          <p:cNvPicPr>
            <a:picLocks noChangeAspect="1" noChangeArrowheads="1"/>
          </p:cNvPicPr>
          <p:nvPr/>
        </p:nvPicPr>
        <p:blipFill>
          <a:blip r:embed="rId2"/>
          <a:srcRect/>
          <a:stretch>
            <a:fillRect/>
          </a:stretch>
        </p:blipFill>
        <p:spPr bwMode="auto">
          <a:xfrm>
            <a:off x="214283" y="1285860"/>
            <a:ext cx="8501121" cy="535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fa-IR" dirty="0" smtClean="0"/>
              <a:t>-</a:t>
            </a:r>
            <a:r>
              <a:rPr lang="fa-IR" sz="2400" dirty="0" smtClean="0"/>
              <a:t>پنجره های لولایی</a:t>
            </a:r>
          </a:p>
          <a:p>
            <a:pPr>
              <a:buNone/>
            </a:pPr>
            <a:r>
              <a:rPr lang="fa-IR" sz="2400" dirty="0" smtClean="0"/>
              <a:t>- پنجره های محوری</a:t>
            </a:r>
          </a:p>
          <a:p>
            <a:pPr>
              <a:buNone/>
            </a:pPr>
            <a:r>
              <a:rPr lang="fa-IR" sz="2400" dirty="0" smtClean="0"/>
              <a:t>- پنجره های کشویی</a:t>
            </a:r>
          </a:p>
          <a:p>
            <a:pPr>
              <a:buNone/>
            </a:pPr>
            <a:r>
              <a:rPr lang="fa-IR" sz="2400" dirty="0" smtClean="0"/>
              <a:t>- پنجره های مرکب</a:t>
            </a:r>
          </a:p>
          <a:p>
            <a:pPr>
              <a:buNone/>
            </a:pPr>
            <a:r>
              <a:rPr lang="fa-IR" dirty="0" smtClean="0">
                <a:solidFill>
                  <a:srgbClr val="FFFF00"/>
                </a:solidFill>
              </a:rPr>
              <a:t>مصالح مورداستفاده درپنجره ها:</a:t>
            </a:r>
          </a:p>
          <a:p>
            <a:pPr>
              <a:buNone/>
            </a:pPr>
            <a:r>
              <a:rPr lang="fa-IR" dirty="0" smtClean="0"/>
              <a:t>تاریخ ساخت پنجره با چوب آغزمی شودبه علت محدودیت های ناشی ازطبیعت چوب وهمچنین با پیشرفت تکنولوِژی،به ترتیب پنجره ها رابا پروفیل های فولادی ،آلومینیوم وسپس پلاستیک ساختن هریک ازمصالح فوق به همراه مزایایی خاص خودمحدودیت های نیزبه همراه دارند.</a:t>
            </a:r>
          </a:p>
          <a:p>
            <a:pPr>
              <a:buNone/>
            </a:pPr>
            <a:r>
              <a:rPr lang="fa-IR" dirty="0" smtClean="0"/>
              <a:t>-پنجرهای چوبی اززیبای واصالت فراوانی برخوردارند.تکنولوژی امروز به مااین اجازه راداده است که بتوانیم نقایص طبیعی چوب مانند بادکردن ویاپوسیدن و.....برطرف نمایند. وهمچنین پنجره های جوبی گرانتر وحجیمترازانواع دیگرهستند.</a:t>
            </a:r>
          </a:p>
        </p:txBody>
      </p:sp>
      <p:pic>
        <p:nvPicPr>
          <p:cNvPr id="9218" name="Picture 2" descr="J:\پنجره\images8.jpg"/>
          <p:cNvPicPr>
            <a:picLocks noChangeAspect="1" noChangeArrowheads="1"/>
          </p:cNvPicPr>
          <p:nvPr/>
        </p:nvPicPr>
        <p:blipFill>
          <a:blip r:embed="rId2" cstate="print"/>
          <a:srcRect/>
          <a:stretch>
            <a:fillRect/>
          </a:stretch>
        </p:blipFill>
        <p:spPr bwMode="auto">
          <a:xfrm>
            <a:off x="785786" y="714356"/>
            <a:ext cx="4071966" cy="2571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85728"/>
            <a:ext cx="8229600" cy="4709160"/>
          </a:xfrm>
        </p:spPr>
        <p:txBody>
          <a:bodyPr/>
          <a:lstStyle/>
          <a:p>
            <a:pPr>
              <a:buNone/>
            </a:pPr>
            <a:endParaRPr lang="fa-IR" dirty="0" smtClean="0"/>
          </a:p>
          <a:p>
            <a:pPr>
              <a:buNone/>
            </a:pPr>
            <a:r>
              <a:rPr lang="fa-IR" dirty="0" smtClean="0"/>
              <a:t>*</a:t>
            </a:r>
            <a:r>
              <a:rPr lang="fa-IR" dirty="0" smtClean="0"/>
              <a:t>دونوع </a:t>
            </a:r>
            <a:r>
              <a:rPr lang="fa-IR" dirty="0" smtClean="0"/>
              <a:t>پنچره لولای چوبی در زیر نمایش داده شده است.این پنجره ها به کمک تسمه های فلزی ویا گوه های چوبی به دیوارمتصل می شوند.</a:t>
            </a:r>
            <a:endParaRPr lang="fa-IR" dirty="0"/>
          </a:p>
        </p:txBody>
      </p:sp>
      <p:pic>
        <p:nvPicPr>
          <p:cNvPr id="10242" name="Picture 2" descr="J:\Image (4).jpg"/>
          <p:cNvPicPr>
            <a:picLocks noChangeAspect="1" noChangeArrowheads="1"/>
          </p:cNvPicPr>
          <p:nvPr/>
        </p:nvPicPr>
        <p:blipFill>
          <a:blip r:embed="rId2" cstate="print"/>
          <a:srcRect/>
          <a:stretch>
            <a:fillRect/>
          </a:stretch>
        </p:blipFill>
        <p:spPr bwMode="auto">
          <a:xfrm>
            <a:off x="500034" y="2571744"/>
            <a:ext cx="3286148" cy="38750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43" name="Picture 3" descr="J:\Image (2).jpg"/>
          <p:cNvPicPr>
            <a:picLocks noChangeAspect="1" noChangeArrowheads="1"/>
          </p:cNvPicPr>
          <p:nvPr/>
        </p:nvPicPr>
        <p:blipFill>
          <a:blip r:embed="rId3" cstate="print"/>
          <a:srcRect/>
          <a:stretch>
            <a:fillRect/>
          </a:stretch>
        </p:blipFill>
        <p:spPr bwMode="auto">
          <a:xfrm>
            <a:off x="4000496" y="2643182"/>
            <a:ext cx="3216279" cy="39052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20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
            </a:r>
            <a:br>
              <a:rPr lang="fa-IR" dirty="0" smtClean="0"/>
            </a:br>
            <a:r>
              <a:rPr lang="fa-IR" dirty="0" smtClean="0"/>
              <a:t/>
            </a:r>
            <a:br>
              <a:rPr lang="fa-IR" dirty="0" smtClean="0"/>
            </a:br>
            <a:endParaRPr lang="fa-IR" dirty="0"/>
          </a:p>
        </p:txBody>
      </p:sp>
      <p:sp>
        <p:nvSpPr>
          <p:cNvPr id="3" name="Content Placeholder 2"/>
          <p:cNvSpPr>
            <a:spLocks noGrp="1"/>
          </p:cNvSpPr>
          <p:nvPr>
            <p:ph idx="1"/>
          </p:nvPr>
        </p:nvSpPr>
        <p:spPr>
          <a:xfrm>
            <a:off x="500034" y="0"/>
            <a:ext cx="8229600" cy="4709160"/>
          </a:xfrm>
        </p:spPr>
        <p:txBody>
          <a:bodyPr>
            <a:normAutofit fontScale="85000" lnSpcReduction="10000"/>
          </a:bodyPr>
          <a:lstStyle/>
          <a:p>
            <a:pPr>
              <a:buNone/>
            </a:pPr>
            <a:r>
              <a:rPr lang="fa-IR" dirty="0" smtClean="0">
                <a:solidFill>
                  <a:srgbClr val="FFFF00"/>
                </a:solidFill>
              </a:rPr>
              <a:t>-پنجره های فولادی:</a:t>
            </a:r>
          </a:p>
          <a:p>
            <a:pPr>
              <a:buNone/>
            </a:pPr>
            <a:r>
              <a:rPr lang="fa-IR" sz="2400" dirty="0" smtClean="0"/>
              <a:t>پنجره های فولادی بعلت استحکام وظرافت وهمچنین سرعت دراجرای کارازمحبوبیت زیادی برخوردارند.به منظورجلوگیری اززنگ زدن فولاد ازرنگ آمیزی استفاده می نمایند.لکن دراقلیم مرطوب ونقاطی که رطوبت در کنار پروفیل ها جمع می شود،پوسیدگی تقریبا غیر قابل جلوگیری است.</a:t>
            </a:r>
          </a:p>
          <a:p>
            <a:pPr>
              <a:buNone/>
            </a:pPr>
            <a:r>
              <a:rPr lang="fa-IR" sz="2400" dirty="0" smtClean="0">
                <a:solidFill>
                  <a:srgbClr val="FFFF00"/>
                </a:solidFill>
              </a:rPr>
              <a:t>-پنجره های آلومینیمی:</a:t>
            </a:r>
          </a:p>
          <a:p>
            <a:pPr>
              <a:buNone/>
            </a:pPr>
            <a:r>
              <a:rPr lang="fa-IR" sz="2400" dirty="0" smtClean="0"/>
              <a:t>توسعه آلومینیم درصنعت ساختمان به علت دوویژگی منحصربه فرداست اول عدم نیاز به رنگ امیزی بعلت آن که هرگزآلومینیم زنگ مخرب نمی زند.بنابرین ازآن می توان درمناطق فوق العاده مرطوب بدون نیاز به نگهداری زیاداستفاده کرددوم بعلت توانای ایجاد پروفیل هایی بااشکال بسیار پیچیده ازاین مصالح می توان پنجره های با هوابندی بسیارمطلوب ساخت.</a:t>
            </a:r>
          </a:p>
          <a:p>
            <a:pPr>
              <a:buNone/>
            </a:pPr>
            <a:r>
              <a:rPr lang="fa-IR" sz="2400" dirty="0" smtClean="0"/>
              <a:t>پنجره های آلومینیمی به کمک تسمه های فولادی به دیواراطراف محکم می شوند.</a:t>
            </a:r>
          </a:p>
          <a:p>
            <a:pPr>
              <a:buNone/>
            </a:pPr>
            <a:r>
              <a:rPr lang="fa-IR" sz="2400" dirty="0" smtClean="0">
                <a:solidFill>
                  <a:srgbClr val="FFFF00"/>
                </a:solidFill>
              </a:rPr>
              <a:t>پنجره های پلاستیکی:</a:t>
            </a:r>
          </a:p>
          <a:p>
            <a:pPr>
              <a:buNone/>
            </a:pPr>
            <a:r>
              <a:rPr lang="fa-IR" sz="2400" dirty="0" smtClean="0"/>
              <a:t>استفاده ازاین نوع پنجره پس ازجنگ جهانی دوم درساختمان رایج شد.ازپی وی سی خشک پروفیل های متنوعی با هوابندی بسیارعالی برای پنجره ها می سازند که به وسیله پروفیل ها فولادی گالوانیزه تقویت می شوداین پنجره هابه کمک تسمه های فولادی به دیوامتصل می گردند.</a:t>
            </a:r>
            <a:endParaRPr lang="fa-IR" sz="2400" dirty="0"/>
          </a:p>
        </p:txBody>
      </p:sp>
      <p:pic>
        <p:nvPicPr>
          <p:cNvPr id="11268" name="Picture 4" descr="J:\پنجره\images90.jpg"/>
          <p:cNvPicPr>
            <a:picLocks noChangeAspect="1" noChangeArrowheads="1"/>
          </p:cNvPicPr>
          <p:nvPr/>
        </p:nvPicPr>
        <p:blipFill>
          <a:blip r:embed="rId2" cstate="print"/>
          <a:srcRect/>
          <a:stretch>
            <a:fillRect/>
          </a:stretch>
        </p:blipFill>
        <p:spPr bwMode="auto">
          <a:xfrm>
            <a:off x="214282" y="4657725"/>
            <a:ext cx="3000396" cy="22002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269" name="Picture 5" descr="J:\پنجره\images.jpg"/>
          <p:cNvPicPr>
            <a:picLocks noChangeAspect="1" noChangeArrowheads="1"/>
          </p:cNvPicPr>
          <p:nvPr/>
        </p:nvPicPr>
        <p:blipFill>
          <a:blip r:embed="rId3" cstate="print"/>
          <a:srcRect/>
          <a:stretch>
            <a:fillRect/>
          </a:stretch>
        </p:blipFill>
        <p:spPr bwMode="auto">
          <a:xfrm>
            <a:off x="3857620" y="4643446"/>
            <a:ext cx="2247900" cy="20383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270" name="Picture 6" descr="J:\پنجره\index.jpg"/>
          <p:cNvPicPr>
            <a:picLocks noChangeAspect="1" noChangeArrowheads="1"/>
          </p:cNvPicPr>
          <p:nvPr/>
        </p:nvPicPr>
        <p:blipFill>
          <a:blip r:embed="rId4" cstate="print"/>
          <a:srcRect/>
          <a:stretch>
            <a:fillRect/>
          </a:stretch>
        </p:blipFill>
        <p:spPr bwMode="auto">
          <a:xfrm>
            <a:off x="6786578" y="4572008"/>
            <a:ext cx="1838325" cy="228599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20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9"/>
                                        </p:tgtEl>
                                        <p:attrNameLst>
                                          <p:attrName>style.visibility</p:attrName>
                                        </p:attrNameLst>
                                      </p:cBhvr>
                                      <p:to>
                                        <p:strVal val="visible"/>
                                      </p:to>
                                    </p:set>
                                    <p:animEffect transition="in" filter="fade">
                                      <p:cBhvr>
                                        <p:cTn id="12" dur="2000"/>
                                        <p:tgtEl>
                                          <p:spTgt spid="112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70"/>
                                        </p:tgtEl>
                                        <p:attrNameLst>
                                          <p:attrName>style.visibility</p:attrName>
                                        </p:attrNameLst>
                                      </p:cBhvr>
                                      <p:to>
                                        <p:strVal val="visible"/>
                                      </p:to>
                                    </p:set>
                                    <p:animEffect transition="in" filter="fade">
                                      <p:cBhvr>
                                        <p:cTn id="17" dur="20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0"/>
            <a:ext cx="8229600" cy="4709160"/>
          </a:xfrm>
        </p:spPr>
        <p:txBody>
          <a:bodyPr>
            <a:normAutofit fontScale="92500" lnSpcReduction="20000"/>
          </a:bodyPr>
          <a:lstStyle/>
          <a:p>
            <a:pPr>
              <a:buNone/>
            </a:pPr>
            <a:r>
              <a:rPr lang="fa-IR" dirty="0" smtClean="0">
                <a:solidFill>
                  <a:srgbClr val="FFFF00"/>
                </a:solidFill>
              </a:rPr>
              <a:t>ابعادواندازه پنجره ها:</a:t>
            </a:r>
          </a:p>
          <a:p>
            <a:pPr>
              <a:buNone/>
            </a:pPr>
            <a:r>
              <a:rPr lang="fa-IR" sz="2400" dirty="0" smtClean="0"/>
              <a:t>مسلئه عبورنورمهمترین خاصیت پنجره است لذامقدارنوری که ازپنجره می گذردباتناسب سطح وحجم اتاق می بایدمتناسب باشد.موقعیت جغرافیای ساختمان وجهت نورگیری آن درتعین سطح پنجره موثراست.سطح پنجره درشمال ایران درحدود 1 پنجم ودرجنوب حتی از1دهم  سطح اتاق هم کمتراست.</a:t>
            </a:r>
          </a:p>
          <a:p>
            <a:pPr>
              <a:buNone/>
            </a:pPr>
            <a:r>
              <a:rPr lang="fa-IR" sz="2400" dirty="0" smtClean="0">
                <a:solidFill>
                  <a:srgbClr val="FFFF00"/>
                </a:solidFill>
              </a:rPr>
              <a:t>مشخصات ویژه پنجره:</a:t>
            </a:r>
          </a:p>
          <a:p>
            <a:pPr>
              <a:buNone/>
            </a:pPr>
            <a:r>
              <a:rPr lang="fa-IR" sz="2400" dirty="0" smtClean="0"/>
              <a:t>براساس شرایط محیطی پنجره ها مشخصات ویژه ای راپیدا می کنند درمناطق سردسیرویاگرمسیر به منظور جلوگیری ازاتلاف حرارت ازشیشه های دوجداره استفاده می کنیم.</a:t>
            </a:r>
          </a:p>
          <a:p>
            <a:pPr>
              <a:buNone/>
            </a:pPr>
            <a:r>
              <a:rPr lang="fa-IR" sz="2400" dirty="0" smtClean="0">
                <a:solidFill>
                  <a:srgbClr val="FFFF00"/>
                </a:solidFill>
              </a:rPr>
              <a:t>انواع پنجره ازنظرفناوری:</a:t>
            </a:r>
          </a:p>
          <a:p>
            <a:pPr>
              <a:buNone/>
            </a:pPr>
            <a:r>
              <a:rPr lang="fa-IR" sz="2400" dirty="0" smtClean="0"/>
              <a:t>پنجره ها به منظوربهبودکارای وکاهش افت حرارتی  به صورت زیردسته بندی میشود:</a:t>
            </a:r>
          </a:p>
          <a:p>
            <a:pPr>
              <a:buNone/>
            </a:pPr>
            <a:r>
              <a:rPr lang="fa-IR" sz="2400" dirty="0" smtClean="0"/>
              <a:t>پنجر های که لایه بین دوشیشه با گازهای خنثی پر شده است.</a:t>
            </a:r>
          </a:p>
          <a:p>
            <a:pPr>
              <a:buNone/>
            </a:pPr>
            <a:r>
              <a:rPr lang="fa-IR" sz="2400" dirty="0" smtClean="0"/>
              <a:t>پنجره های که درآن(</a:t>
            </a:r>
            <a:r>
              <a:rPr lang="en-US" sz="2400" dirty="0" smtClean="0"/>
              <a:t>spacer</a:t>
            </a:r>
            <a:r>
              <a:rPr lang="fa-IR" sz="2400" dirty="0" smtClean="0"/>
              <a:t>)با ضریب انتقال حرارت هدایتی پائینی استفاده شده است پنجره های هوشمند.</a:t>
            </a:r>
          </a:p>
        </p:txBody>
      </p:sp>
      <p:pic>
        <p:nvPicPr>
          <p:cNvPr id="12290" name="Picture 2" descr="J:\پنجره\2009-4-19-hong-kong-bank-skecth.jpg"/>
          <p:cNvPicPr>
            <a:picLocks noChangeAspect="1" noChangeArrowheads="1"/>
          </p:cNvPicPr>
          <p:nvPr/>
        </p:nvPicPr>
        <p:blipFill>
          <a:blip r:embed="rId2" cstate="print"/>
          <a:srcRect/>
          <a:stretch>
            <a:fillRect/>
          </a:stretch>
        </p:blipFill>
        <p:spPr bwMode="auto">
          <a:xfrm>
            <a:off x="571472" y="4357694"/>
            <a:ext cx="5072098" cy="217486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20000"/>
          </a:bodyPr>
          <a:lstStyle/>
          <a:p>
            <a:pPr>
              <a:buNone/>
            </a:pPr>
            <a:r>
              <a:rPr lang="fa-IR" dirty="0" smtClean="0">
                <a:solidFill>
                  <a:srgbClr val="FFFF00"/>
                </a:solidFill>
              </a:rPr>
              <a:t>روش نصب پنجره:</a:t>
            </a:r>
          </a:p>
          <a:p>
            <a:pPr>
              <a:buNone/>
            </a:pPr>
            <a:r>
              <a:rPr lang="fa-IR" sz="2400" dirty="0" smtClean="0"/>
              <a:t>چارچوب پنجره قبلا به وسیله شاخهای دردیوارمحکم می شود چنانچه چهارجوب ازجنس پروفیل فولادی ساخته شده باشد قطعا بایستی قبل ازنصب رنگ آمیزی  وضدزنگ شده باشد.دراین حالت بایدکاملا گونیا وقائم باشد وتاب خوردگی نداشته باشد. </a:t>
            </a:r>
          </a:p>
          <a:p>
            <a:pPr>
              <a:buNone/>
            </a:pPr>
            <a:r>
              <a:rPr lang="fa-IR" sz="2400" dirty="0" smtClean="0"/>
              <a:t>پس از قراردادن لنگه های پنجره شیشه را برروی نصب می نمایم</a:t>
            </a:r>
          </a:p>
          <a:p>
            <a:pPr>
              <a:buNone/>
            </a:pPr>
            <a:r>
              <a:rPr lang="fa-IR" sz="2400" dirty="0" smtClean="0"/>
              <a:t>به منظور جلوگیری شکسته شدن  شیشه بعلت انقباص وانبساط ناشی ازتغیردرجه حرارت دریال پایین </a:t>
            </a:r>
            <a:r>
              <a:rPr lang="fa-IR" sz="2400" dirty="0" smtClean="0">
                <a:solidFill>
                  <a:srgbClr val="FFFF00"/>
                </a:solidFill>
              </a:rPr>
              <a:t>(شیشه خورهای بزرگ)</a:t>
            </a:r>
            <a:r>
              <a:rPr lang="fa-IR" sz="2400" dirty="0" smtClean="0"/>
              <a:t>ودرهرلنگه ،دوعددچوب نرم به طول10سانتی متر وضخامت 3تا5 میلیمتر یامصالح دیگرقرارمیدهند تاشیشه برروی آن تکیه کند.عمق شیشه خوربایدحداقل 2/5برابرضخامت شیشه باشد. </a:t>
            </a:r>
          </a:p>
          <a:p>
            <a:pPr>
              <a:buNone/>
            </a:pPr>
            <a:r>
              <a:rPr lang="fa-IR" dirty="0" smtClean="0"/>
              <a:t>پیچ های که درپنجره بکاربرده می شودبایدگالوانیزه بوده  ودربرابر رطوبت هوازنگ نزند</a:t>
            </a:r>
            <a:r>
              <a:rPr lang="fa-IR" dirty="0" smtClean="0"/>
              <a:t>. </a:t>
            </a:r>
            <a:endParaRPr lang="en-US" dirty="0" smtClean="0"/>
          </a:p>
          <a:p>
            <a:pPr>
              <a:buNone/>
            </a:pPr>
            <a:endParaRPr lang="fa-IR" dirty="0"/>
          </a:p>
        </p:txBody>
      </p:sp>
      <p:pic>
        <p:nvPicPr>
          <p:cNvPr id="3074" name="Picture 2" descr="C:\Users\abidar\Downloads\پنجره\2009-4-19-Menil-Houston.jpg"/>
          <p:cNvPicPr>
            <a:picLocks noChangeAspect="1" noChangeArrowheads="1"/>
          </p:cNvPicPr>
          <p:nvPr/>
        </p:nvPicPr>
        <p:blipFill>
          <a:blip r:embed="rId2"/>
          <a:srcRect/>
          <a:stretch>
            <a:fillRect/>
          </a:stretch>
        </p:blipFill>
        <p:spPr bwMode="auto">
          <a:xfrm>
            <a:off x="428596" y="642918"/>
            <a:ext cx="3000396" cy="56261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285728"/>
            <a:ext cx="8229600" cy="6000792"/>
          </a:xfrm>
        </p:spPr>
        <p:txBody>
          <a:bodyPr>
            <a:normAutofit lnSpcReduction="10000"/>
          </a:bodyPr>
          <a:lstStyle/>
          <a:p>
            <a:pPr>
              <a:buNone/>
            </a:pPr>
            <a:r>
              <a:rPr lang="fa-IR" sz="2000" dirty="0" smtClean="0">
                <a:solidFill>
                  <a:srgbClr val="FFFF00"/>
                </a:solidFill>
              </a:rPr>
              <a:t>انواع پنجره ازنظر قاب:</a:t>
            </a:r>
          </a:p>
          <a:p>
            <a:pPr>
              <a:buNone/>
            </a:pPr>
            <a:r>
              <a:rPr lang="fa-IR" sz="2000" dirty="0" smtClean="0"/>
              <a:t>باپیشرفت صنعت ساختمان،پنجره باقابهای متعددی تولید می شودکه مهمترین آنهبه شرح زیرمی باشد.</a:t>
            </a:r>
          </a:p>
          <a:p>
            <a:pPr>
              <a:buNone/>
            </a:pPr>
            <a:r>
              <a:rPr lang="fa-IR" sz="2000" dirty="0" smtClean="0"/>
              <a:t>*پنجره باقاب آلومینیمی</a:t>
            </a:r>
          </a:p>
          <a:p>
            <a:pPr>
              <a:buNone/>
            </a:pPr>
            <a:r>
              <a:rPr lang="fa-IR" sz="2000" dirty="0" smtClean="0"/>
              <a:t>*پنجره باقاب فیبرگلاس</a:t>
            </a:r>
          </a:p>
          <a:p>
            <a:pPr>
              <a:buNone/>
            </a:pPr>
            <a:r>
              <a:rPr lang="fa-IR" sz="2000" dirty="0" smtClean="0"/>
              <a:t>*پنجره باقاب ترکیبی وکامپوزتیج</a:t>
            </a:r>
          </a:p>
          <a:p>
            <a:pPr>
              <a:buNone/>
            </a:pPr>
            <a:r>
              <a:rPr lang="fa-IR" sz="2000" dirty="0" smtClean="0"/>
              <a:t>*پنجره باقاب چوبی</a:t>
            </a:r>
          </a:p>
          <a:p>
            <a:pPr>
              <a:buNone/>
            </a:pPr>
            <a:r>
              <a:rPr lang="fa-IR" sz="2000" dirty="0" smtClean="0"/>
              <a:t>*پنجره باقاب وپنیلی عایق شده</a:t>
            </a:r>
          </a:p>
          <a:p>
            <a:pPr>
              <a:buNone/>
            </a:pPr>
            <a:r>
              <a:rPr lang="fa-IR" sz="2000" dirty="0" smtClean="0"/>
              <a:t>*پنجره باقاب آهنی</a:t>
            </a:r>
          </a:p>
          <a:p>
            <a:pPr>
              <a:buNone/>
            </a:pPr>
            <a:r>
              <a:rPr lang="fa-IR" sz="2000" dirty="0" smtClean="0">
                <a:solidFill>
                  <a:srgbClr val="FFFF00"/>
                </a:solidFill>
              </a:rPr>
              <a:t>پنجره ها باتوجه به نوع شیشه وتعداد لایه های شیشه به صورت زیر تقسیم می شوند:</a:t>
            </a:r>
          </a:p>
          <a:p>
            <a:pPr>
              <a:buNone/>
            </a:pPr>
            <a:r>
              <a:rPr lang="fa-IR" sz="2000" dirty="0" smtClean="0"/>
              <a:t>*پنجره تک جداره باشیشه شفاف ساده</a:t>
            </a:r>
          </a:p>
          <a:p>
            <a:pPr>
              <a:buNone/>
            </a:pPr>
            <a:r>
              <a:rPr lang="fa-IR" sz="2000" dirty="0" smtClean="0"/>
              <a:t>* پنجره </a:t>
            </a:r>
            <a:r>
              <a:rPr lang="fa-IR" sz="2000" dirty="0" smtClean="0"/>
              <a:t>تک جداره باشیشه </a:t>
            </a:r>
            <a:r>
              <a:rPr lang="fa-IR" sz="2000" dirty="0" smtClean="0"/>
              <a:t>دودی یا برنزی</a:t>
            </a:r>
          </a:p>
          <a:p>
            <a:pPr>
              <a:buNone/>
            </a:pPr>
            <a:r>
              <a:rPr lang="fa-IR" sz="2000" dirty="0" smtClean="0"/>
              <a:t>*</a:t>
            </a:r>
            <a:r>
              <a:rPr lang="fa-IR" sz="2000" dirty="0" smtClean="0"/>
              <a:t> پنجره </a:t>
            </a:r>
            <a:r>
              <a:rPr lang="fa-IR" sz="2000" dirty="0" smtClean="0"/>
              <a:t>دو </a:t>
            </a:r>
            <a:r>
              <a:rPr lang="fa-IR" sz="2000" dirty="0" smtClean="0"/>
              <a:t>جداره باشیشه </a:t>
            </a:r>
            <a:r>
              <a:rPr lang="fa-IR" sz="2000" dirty="0" smtClean="0"/>
              <a:t> شفاف</a:t>
            </a:r>
          </a:p>
          <a:p>
            <a:pPr>
              <a:buNone/>
            </a:pPr>
            <a:r>
              <a:rPr lang="fa-IR" sz="2000" dirty="0" smtClean="0"/>
              <a:t>*</a:t>
            </a:r>
            <a:r>
              <a:rPr lang="fa-IR" sz="2000" dirty="0" smtClean="0"/>
              <a:t> پنجره </a:t>
            </a:r>
            <a:r>
              <a:rPr lang="fa-IR" sz="2000" dirty="0" smtClean="0"/>
              <a:t>دو </a:t>
            </a:r>
            <a:r>
              <a:rPr lang="fa-IR" sz="2000" dirty="0" smtClean="0"/>
              <a:t>جداره باشیشه </a:t>
            </a:r>
            <a:r>
              <a:rPr lang="fa-IR" sz="2000" dirty="0" smtClean="0"/>
              <a:t> دودی ویابرنزی</a:t>
            </a:r>
          </a:p>
          <a:p>
            <a:pPr>
              <a:buNone/>
            </a:pPr>
            <a:r>
              <a:rPr lang="fa-IR" sz="2000" dirty="0" smtClean="0"/>
              <a:t>* پنجره های دوجداره باپوشش های خاص شیشه جاذب گرمای خورشید</a:t>
            </a:r>
          </a:p>
          <a:p>
            <a:pPr>
              <a:buNone/>
            </a:pPr>
            <a:r>
              <a:rPr lang="fa-IR" sz="2000" dirty="0" smtClean="0"/>
              <a:t>*پنجره دوجداره باشیشه های ترکیبی</a:t>
            </a:r>
          </a:p>
          <a:p>
            <a:pPr>
              <a:buNone/>
            </a:pPr>
            <a:r>
              <a:rPr lang="fa-IR" sz="2000" dirty="0" smtClean="0"/>
              <a:t>*پنجره های سه جداره باشیشه های ترکیبی</a:t>
            </a:r>
          </a:p>
        </p:txBody>
      </p:sp>
      <p:pic>
        <p:nvPicPr>
          <p:cNvPr id="2050" name="Picture 2" descr="C:\Users\abidar\Documents\Scanned Documents\Image (5).jpg"/>
          <p:cNvPicPr>
            <a:picLocks noChangeAspect="1" noChangeArrowheads="1"/>
          </p:cNvPicPr>
          <p:nvPr/>
        </p:nvPicPr>
        <p:blipFill>
          <a:blip r:embed="rId2"/>
          <a:srcRect/>
          <a:stretch>
            <a:fillRect/>
          </a:stretch>
        </p:blipFill>
        <p:spPr bwMode="auto">
          <a:xfrm>
            <a:off x="500034" y="1000108"/>
            <a:ext cx="4786346" cy="2249487"/>
          </a:xfrm>
          <a:prstGeom prst="rect">
            <a:avLst/>
          </a:prstGeom>
          <a:ln>
            <a:noFill/>
          </a:ln>
          <a:effectLst>
            <a:softEdge rad="112500"/>
          </a:effectLst>
        </p:spPr>
      </p:pic>
      <p:pic>
        <p:nvPicPr>
          <p:cNvPr id="2051" name="Picture 3" descr="C:\Users\abidar\Downloads\پنجره\image1.jpg"/>
          <p:cNvPicPr>
            <a:picLocks noChangeAspect="1" noChangeArrowheads="1"/>
          </p:cNvPicPr>
          <p:nvPr/>
        </p:nvPicPr>
        <p:blipFill>
          <a:blip r:embed="rId3"/>
          <a:srcRect/>
          <a:stretch>
            <a:fillRect/>
          </a:stretch>
        </p:blipFill>
        <p:spPr bwMode="auto">
          <a:xfrm>
            <a:off x="428596" y="3714752"/>
            <a:ext cx="2238375" cy="20383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85728"/>
            <a:ext cx="8229600" cy="4709160"/>
          </a:xfrm>
        </p:spPr>
        <p:txBody>
          <a:bodyPr/>
          <a:lstStyle/>
          <a:p>
            <a:r>
              <a:rPr lang="fa-IR" sz="2400" dirty="0" smtClean="0">
                <a:solidFill>
                  <a:srgbClr val="FFFF00"/>
                </a:solidFill>
              </a:rPr>
              <a:t>پنجره</a:t>
            </a:r>
            <a:r>
              <a:rPr lang="fa-IR" sz="2400" dirty="0" smtClean="0"/>
              <a:t> یک ورودی دردیواراست که برای عبورنور وهوا ساخته شده است.داخل قابهای فلزیٰچوبی وغیره...</a:t>
            </a:r>
          </a:p>
          <a:p>
            <a:r>
              <a:rPr lang="fa-IR" sz="2400" dirty="0" smtClean="0">
                <a:solidFill>
                  <a:srgbClr val="FFFF00"/>
                </a:solidFill>
              </a:rPr>
              <a:t>پنجره</a:t>
            </a:r>
            <a:r>
              <a:rPr lang="fa-IR" sz="2400" dirty="0" smtClean="0"/>
              <a:t> بخش مهمی ازپوشش ساختمان بشمارمی رود وبایدعملکردهای چندی راانجام دهند.علاوه برعملکردهای اولیه که عبارت است ازتامین ورودنورطبیعی به داخل وارتباط بصری یاخارج-پنجره هاحفاظی هستند دربرابرباران  باد گرما وسرماوهمچنین عایقی دربرابر صداهای ناهنجارساختمان.</a:t>
            </a:r>
          </a:p>
          <a:p>
            <a:endParaRPr lang="fa-IR" dirty="0"/>
          </a:p>
        </p:txBody>
      </p:sp>
      <p:pic>
        <p:nvPicPr>
          <p:cNvPr id="1027" name="Picture 3" descr="J:\پنجره\images2.jpg"/>
          <p:cNvPicPr>
            <a:picLocks noChangeAspect="1" noChangeArrowheads="1"/>
          </p:cNvPicPr>
          <p:nvPr/>
        </p:nvPicPr>
        <p:blipFill>
          <a:blip r:embed="rId2" cstate="print"/>
          <a:srcRect/>
          <a:stretch>
            <a:fillRect/>
          </a:stretch>
        </p:blipFill>
        <p:spPr bwMode="auto">
          <a:xfrm>
            <a:off x="928662" y="2928934"/>
            <a:ext cx="5357850" cy="2857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1000108"/>
            <a:ext cx="8229600" cy="4709160"/>
          </a:xfrm>
        </p:spPr>
        <p:txBody>
          <a:bodyPr>
            <a:normAutofit/>
          </a:bodyPr>
          <a:lstStyle/>
          <a:p>
            <a:pPr>
              <a:buNone/>
            </a:pPr>
            <a:r>
              <a:rPr lang="fa-IR" sz="2400" dirty="0" smtClean="0">
                <a:solidFill>
                  <a:srgbClr val="FFFF00"/>
                </a:solidFill>
              </a:rPr>
              <a:t>خصوصیات پنجره:</a:t>
            </a:r>
          </a:p>
          <a:p>
            <a:pPr>
              <a:buNone/>
            </a:pPr>
            <a:r>
              <a:rPr lang="fa-IR" sz="2400" dirty="0" smtClean="0"/>
              <a:t>فراهم ساختن امکان ورودنورطبیعی</a:t>
            </a:r>
          </a:p>
          <a:p>
            <a:pPr>
              <a:buNone/>
            </a:pPr>
            <a:r>
              <a:rPr lang="fa-IR" sz="2400" dirty="0" smtClean="0"/>
              <a:t>امکان رؤیت منظره خارجی</a:t>
            </a:r>
          </a:p>
          <a:p>
            <a:pPr>
              <a:buNone/>
            </a:pPr>
            <a:r>
              <a:rPr lang="fa-IR" sz="2400" dirty="0" smtClean="0"/>
              <a:t>ایجادتهویه</a:t>
            </a:r>
          </a:p>
          <a:p>
            <a:pPr>
              <a:buNone/>
            </a:pPr>
            <a:r>
              <a:rPr lang="fa-IR" sz="2400" dirty="0" smtClean="0"/>
              <a:t>مقاومت مصالح</a:t>
            </a:r>
          </a:p>
          <a:p>
            <a:pPr>
              <a:buNone/>
            </a:pPr>
            <a:r>
              <a:rPr lang="fa-IR" sz="2400" dirty="0" smtClean="0"/>
              <a:t>حفاظت دربرابربادوباران</a:t>
            </a:r>
          </a:p>
          <a:p>
            <a:pPr>
              <a:buNone/>
            </a:pPr>
            <a:r>
              <a:rPr lang="fa-IR" sz="2400" dirty="0" smtClean="0"/>
              <a:t>عایق بندی حرارتی</a:t>
            </a:r>
          </a:p>
          <a:p>
            <a:pPr>
              <a:buNone/>
            </a:pPr>
            <a:r>
              <a:rPr lang="fa-IR" sz="2400" dirty="0" smtClean="0"/>
              <a:t>عایق بندی صوتی</a:t>
            </a:r>
          </a:p>
          <a:p>
            <a:pPr>
              <a:buNone/>
            </a:pPr>
            <a:r>
              <a:rPr lang="fa-IR" sz="2400" dirty="0" smtClean="0"/>
              <a:t>پنجره نیز مانند ساختمان باید درطول عمرمفیدش؛اقتصادی؛نیازمند به حداقل نگهداری وزیبا بوده ودرایجادسبک وهویت برای ساختمان سهمی داشته باشد.</a:t>
            </a:r>
            <a:endParaRPr lang="fa-IR" sz="2400" dirty="0"/>
          </a:p>
        </p:txBody>
      </p:sp>
      <p:pic>
        <p:nvPicPr>
          <p:cNvPr id="2052" name="Picture 4" descr="J:\پنجره\image2.jpg"/>
          <p:cNvPicPr>
            <a:picLocks noChangeAspect="1" noChangeArrowheads="1"/>
          </p:cNvPicPr>
          <p:nvPr/>
        </p:nvPicPr>
        <p:blipFill>
          <a:blip r:embed="rId2" cstate="print"/>
          <a:srcRect/>
          <a:stretch>
            <a:fillRect/>
          </a:stretch>
        </p:blipFill>
        <p:spPr bwMode="auto">
          <a:xfrm>
            <a:off x="1000100" y="571480"/>
            <a:ext cx="3143272" cy="3357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14290"/>
            <a:ext cx="8229600" cy="4709160"/>
          </a:xfrm>
        </p:spPr>
        <p:txBody>
          <a:bodyPr/>
          <a:lstStyle/>
          <a:p>
            <a:pPr>
              <a:buNone/>
            </a:pPr>
            <a:r>
              <a:rPr lang="fa-IR" dirty="0" smtClean="0">
                <a:solidFill>
                  <a:srgbClr val="FFFF00"/>
                </a:solidFill>
              </a:rPr>
              <a:t>استفاده ازنورطبیعی روز:</a:t>
            </a:r>
          </a:p>
          <a:p>
            <a:pPr>
              <a:buNone/>
            </a:pPr>
            <a:r>
              <a:rPr lang="fa-IR" sz="2400" dirty="0" smtClean="0"/>
              <a:t>وظیفه اولیه پنجره فراهم ساختن امکان ورود نورکافی برای اجرای موثرفعالیت های روزانه است که باتوجه به هزینه تامین نورالکتریکی وهدررفتن مقدارزیادی ازمنابع سوخت طبیعی؛ازاین منبع رایگان روشنایی حداکثر استفاده بعمل آید.</a:t>
            </a:r>
          </a:p>
          <a:p>
            <a:pPr>
              <a:buNone/>
            </a:pPr>
            <a:r>
              <a:rPr lang="fa-IR" sz="2400" dirty="0" smtClean="0"/>
              <a:t>مقدارنورورودی به طورکلی به ابعادومحل پنجره وهمچنین شکل آن بستگی دارد.عمق اتاق نیز ازنظر توزیع نوردرتمام سطح آن مؤثر است.توزیع نوربه نحوی است که هرچه ازپنجره دورمی شویم این درصدکاهش می یابد این مسئله به ضریب انعکاس رنگ دیواروکف وسقف نیز مرتبط می شود.</a:t>
            </a:r>
            <a:endParaRPr lang="fa-IR" sz="2400" dirty="0"/>
          </a:p>
        </p:txBody>
      </p:sp>
      <p:pic>
        <p:nvPicPr>
          <p:cNvPr id="4" name="Picture 2" descr="J:\پنجره\images9.jpg"/>
          <p:cNvPicPr>
            <a:picLocks noChangeAspect="1" noChangeArrowheads="1"/>
          </p:cNvPicPr>
          <p:nvPr/>
        </p:nvPicPr>
        <p:blipFill>
          <a:blip r:embed="rId2" cstate="print"/>
          <a:srcRect/>
          <a:stretch>
            <a:fillRect/>
          </a:stretch>
        </p:blipFill>
        <p:spPr bwMode="auto">
          <a:xfrm>
            <a:off x="428596" y="3571852"/>
            <a:ext cx="3643338" cy="32861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214290"/>
            <a:ext cx="8229600" cy="4709160"/>
          </a:xfrm>
        </p:spPr>
        <p:txBody>
          <a:bodyPr>
            <a:normAutofit/>
          </a:bodyPr>
          <a:lstStyle/>
          <a:p>
            <a:pPr>
              <a:buNone/>
            </a:pPr>
            <a:r>
              <a:rPr lang="fa-IR" sz="2400" dirty="0" smtClean="0"/>
              <a:t>درعمل به منظورتوزیع مناسب نوردرسطح اتاق راه حلهای مختلفی وجوددارد.یکی ازاین راه حل ها هدایت نورآفتاب به سقف وانعکاس آن درسطح اتاق است.این عمل معمولا برای دفاترکار که وجودنوریکسان درسطح مدنظر است انجام می گیرد.</a:t>
            </a:r>
          </a:p>
          <a:p>
            <a:pPr>
              <a:buNone/>
            </a:pPr>
            <a:r>
              <a:rPr lang="fa-IR" sz="2400" dirty="0" smtClean="0"/>
              <a:t>به منظور جلوگیری ازورودنورمزاحم وتوزیع آن درسطح اتاق ازسایه بانهای مشبک وتیغه های عمودی وافقی درجلوپنجره .</a:t>
            </a:r>
          </a:p>
          <a:p>
            <a:pPr>
              <a:buNone/>
            </a:pPr>
            <a:r>
              <a:rPr lang="fa-IR" sz="2400" dirty="0" smtClean="0"/>
              <a:t>درسالنهای بزرگ(مثل کارخانه ها)نیز برای حداکثر استفاده ازنئرروزروشهای دیگری رایج است وآن استفاده ازسقف برای نورگیری است.</a:t>
            </a:r>
            <a:endParaRPr lang="fa-IR" sz="2400" dirty="0"/>
          </a:p>
        </p:txBody>
      </p:sp>
      <p:pic>
        <p:nvPicPr>
          <p:cNvPr id="3074" name="Picture 2" descr="J:\پنجره\inde.jpg"/>
          <p:cNvPicPr>
            <a:picLocks noChangeAspect="1" noChangeArrowheads="1"/>
          </p:cNvPicPr>
          <p:nvPr/>
        </p:nvPicPr>
        <p:blipFill>
          <a:blip r:embed="rId2" cstate="print"/>
          <a:srcRect/>
          <a:stretch>
            <a:fillRect/>
          </a:stretch>
        </p:blipFill>
        <p:spPr bwMode="auto">
          <a:xfrm>
            <a:off x="714348" y="4071942"/>
            <a:ext cx="4714908" cy="251936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77500" lnSpcReduction="20000"/>
          </a:bodyPr>
          <a:lstStyle/>
          <a:p>
            <a:pPr>
              <a:buNone/>
            </a:pPr>
            <a:r>
              <a:rPr lang="fa-IR" sz="2400" dirty="0" smtClean="0">
                <a:solidFill>
                  <a:srgbClr val="FFFF00"/>
                </a:solidFill>
              </a:rPr>
              <a:t>دید مناسب</a:t>
            </a:r>
            <a:r>
              <a:rPr lang="fa-IR" sz="2400" dirty="0" smtClean="0">
                <a:solidFill>
                  <a:srgbClr val="FFFF00"/>
                </a:solidFill>
              </a:rPr>
              <a:t>:</a:t>
            </a:r>
          </a:p>
          <a:p>
            <a:pPr>
              <a:buNone/>
            </a:pPr>
            <a:r>
              <a:rPr lang="fa-IR" dirty="0" smtClean="0"/>
              <a:t>برای دستیابی به دید مناسب عرض وارتفاع پنجره اهمیت زیادی دارد فاصله کف پنجره نیز ازکف اتاق بسیار مهم است.درمکان هایی که ازمبل وصندلی استفاده می شود؛ارتفاع مناسب کف پنجره با فضاهایی که افرادبروی زمین مینشینند.بایدمتفاوت انتخاب شود.</a:t>
            </a:r>
          </a:p>
          <a:p>
            <a:pPr>
              <a:buNone/>
            </a:pPr>
            <a:r>
              <a:rPr lang="fa-IR" sz="3000" dirty="0" smtClean="0">
                <a:solidFill>
                  <a:srgbClr val="FFFF00"/>
                </a:solidFill>
              </a:rPr>
              <a:t>حفاظت دربرابر بادوباران:</a:t>
            </a:r>
          </a:p>
          <a:p>
            <a:pPr>
              <a:buNone/>
            </a:pPr>
            <a:r>
              <a:rPr lang="fa-IR" dirty="0" smtClean="0"/>
              <a:t>باد با سرعت به نمای ساختمان می کوبد وازطریق منافذ پنجره وارداتاق می شود به غیر ازنفوذ هوای سردیاگرم باد به همراه خودگرد وغبار والودگیهای مختلف راوارد فضای  داخلی ساختمان می نماید.قطرات آب باران به علت اختلاف فشار مابین خارج وداخل ازکوچترین روزنه ای وارد می شود وخرابیهایی راباعث  می شود.</a:t>
            </a:r>
          </a:p>
          <a:p>
            <a:pPr>
              <a:buNone/>
            </a:pPr>
            <a:r>
              <a:rPr lang="fa-IR" dirty="0" smtClean="0"/>
              <a:t>برای حفظ گرما واجتاب ازکوران سرما پنجره رابایدطوری طراحی کرد که نشت هوای ناچیزی وجودداشته باشد.درزمان بسته بودن پنجره جابجایی هوا ازمیان چارجوب پنجره ودیوارمحیطی شکافهای میان شیشه وقالب بندی وازهمه بیشتر ازشکاف باز میان لنگه های بازشو وچارچوب پنجره صورت می گیرد. </a:t>
            </a:r>
          </a:p>
          <a:p>
            <a:pPr>
              <a:buNone/>
            </a:pPr>
            <a:endParaRPr lang="fa-IR" dirty="0"/>
          </a:p>
        </p:txBody>
      </p:sp>
      <p:pic>
        <p:nvPicPr>
          <p:cNvPr id="4098" name="Picture 2" descr="J:\پنجره\im.jpg"/>
          <p:cNvPicPr>
            <a:picLocks noChangeAspect="1" noChangeArrowheads="1"/>
          </p:cNvPicPr>
          <p:nvPr/>
        </p:nvPicPr>
        <p:blipFill>
          <a:blip r:embed="rId2" cstate="print"/>
          <a:srcRect/>
          <a:stretch>
            <a:fillRect/>
          </a:stretch>
        </p:blipFill>
        <p:spPr bwMode="auto">
          <a:xfrm>
            <a:off x="500034" y="1000108"/>
            <a:ext cx="2928958" cy="562929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85728"/>
            <a:ext cx="8229600" cy="4709160"/>
          </a:xfrm>
        </p:spPr>
        <p:txBody>
          <a:bodyPr>
            <a:normAutofit fontScale="92500" lnSpcReduction="10000"/>
          </a:bodyPr>
          <a:lstStyle/>
          <a:p>
            <a:pPr>
              <a:buNone/>
            </a:pPr>
            <a:r>
              <a:rPr lang="fa-IR" sz="2400" dirty="0" smtClean="0">
                <a:solidFill>
                  <a:srgbClr val="FFFF00"/>
                </a:solidFill>
              </a:rPr>
              <a:t>عایق بندی حرارتی:</a:t>
            </a:r>
          </a:p>
          <a:p>
            <a:pPr>
              <a:buNone/>
            </a:pPr>
            <a:r>
              <a:rPr lang="fa-IR" sz="2400" dirty="0" smtClean="0"/>
              <a:t>پنجره به عنوان جزئی ازدیواربه دو صورت زیرپرروی آسایش حرارتی داخلی تاثیر می گذارد:</a:t>
            </a:r>
          </a:p>
          <a:p>
            <a:pPr>
              <a:buNone/>
            </a:pPr>
            <a:r>
              <a:rPr lang="fa-IR" sz="2400" dirty="0" smtClean="0"/>
              <a:t>-ازطریق  ضریب هدایت گرمایی شیشه که حرارت وبرودت رابه راحتی ازخود عبور می دهد.</a:t>
            </a:r>
          </a:p>
          <a:p>
            <a:pPr>
              <a:buNone/>
            </a:pPr>
            <a:r>
              <a:rPr lang="fa-IR" sz="2400" dirty="0" smtClean="0"/>
              <a:t>-ازراه نفوذ گرمای تابشی خورشید که موجب افزایش دمای داخل می گردد.</a:t>
            </a:r>
          </a:p>
          <a:p>
            <a:pPr>
              <a:buNone/>
            </a:pPr>
            <a:r>
              <a:rPr lang="fa-IR" sz="2400" dirty="0" smtClean="0"/>
              <a:t>باتوجه به اینکه ضریب هدایت حرارتی شیشه های دوجداره تقریبا نصف یک جداره است بنابراین استفاده ازاینگونه شیشه هابه منظور جلوگیری ازنفوذ حرارت حائز اهمیت می باشد.</a:t>
            </a:r>
          </a:p>
          <a:p>
            <a:pPr>
              <a:buNone/>
            </a:pPr>
            <a:r>
              <a:rPr lang="fa-IR" sz="2400" dirty="0" smtClean="0"/>
              <a:t>درمناطق سردسیربه منظورجلوگیری ازتبادل حرارت درفصل سرما استفاده ازاین پنجره توصیه می شود.به منظور جلوگیری ازنفوذ گرمای تابشی خورشیدنیز علاوه براستفاده ازتیغه های افقی وعمودی درنمای بیرونی ازشیشه آینه ای نیز بهره می بریم.</a:t>
            </a:r>
            <a:endParaRPr lang="fa-IR" sz="2400" dirty="0"/>
          </a:p>
        </p:txBody>
      </p:sp>
      <p:pic>
        <p:nvPicPr>
          <p:cNvPr id="5122" name="Picture 2" descr="J:\پنجره\ima1.jpg"/>
          <p:cNvPicPr>
            <a:picLocks noChangeAspect="1" noChangeArrowheads="1"/>
          </p:cNvPicPr>
          <p:nvPr/>
        </p:nvPicPr>
        <p:blipFill>
          <a:blip r:embed="rId2" cstate="print"/>
          <a:srcRect/>
          <a:stretch>
            <a:fillRect/>
          </a:stretch>
        </p:blipFill>
        <p:spPr bwMode="auto">
          <a:xfrm>
            <a:off x="428596" y="4572008"/>
            <a:ext cx="4786346" cy="1981200"/>
          </a:xfrm>
          <a:prstGeom prst="rect">
            <a:avLst/>
          </a:prstGeom>
          <a:ln>
            <a:noFill/>
          </a:ln>
          <a:effectLst>
            <a:outerShdw blurRad="190500" algn="tl" rotWithShape="0">
              <a:srgbClr val="000000">
                <a:alpha val="70000"/>
              </a:srgbClr>
            </a:outerShdw>
          </a:effectLst>
        </p:spPr>
      </p:pic>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20000"/>
          </a:bodyPr>
          <a:lstStyle/>
          <a:p>
            <a:pPr>
              <a:buNone/>
            </a:pPr>
            <a:r>
              <a:rPr lang="fa-IR" sz="2400" dirty="0" smtClean="0">
                <a:solidFill>
                  <a:srgbClr val="FFFF00"/>
                </a:solidFill>
              </a:rPr>
              <a:t>عایق بندی صوتی:</a:t>
            </a:r>
          </a:p>
          <a:p>
            <a:pPr>
              <a:buNone/>
            </a:pPr>
            <a:r>
              <a:rPr lang="fa-IR" sz="2400" dirty="0" smtClean="0"/>
              <a:t>انتقال صوت ازطریق مواد به وزن آنها بستگی دارد،به طوری که هرچه موادمتراکمتر وسنگینتر باشد.به همان نسبت درکاهش انتقال صوت نقش مؤثرتری خواهند داشت البته بافت وتوانایی جذب امواج صوتی نیز به کاهش انتقال صوت صوت مؤثر است که درموردشیشه صدق نمی نماید.</a:t>
            </a:r>
          </a:p>
          <a:p>
            <a:pPr>
              <a:buNone/>
            </a:pPr>
            <a:r>
              <a:rPr lang="fa-IR" sz="2400" dirty="0" smtClean="0"/>
              <a:t>به علت نازکی شیشه پنجرها وشکاف های باز ضروری اطراف لنگه های باز شو،پنجره ها عایق بندی ضعیفی دربرابر سروصدا ی خارجی ایجادمی کنند.درضمن پنجره های باز مسیربدون مانعی برای صداهای مزاحم فراهم می سازد وگاهی موجب انعکاس صداهای خارجی درداخل اتاق ها می شوند. با استفاده از شیشه ضخیم تر ،مید توان عایق بندی صوتی را کمی افزایش داد .درصورت استفاده ازشیشه دوجداره برخلاف بهبود عایق بندی حرارتی ،کاهش صوت قابل توجهی روی نمی دهد وفضای کم مابین دوجام هیج مزیتی ایجاد نمی نماید.</a:t>
            </a:r>
          </a:p>
          <a:p>
            <a:pPr>
              <a:buNone/>
            </a:pPr>
            <a:r>
              <a:rPr lang="fa-IR" sz="2400" dirty="0" smtClean="0"/>
              <a:t>برای کاهش قابل توجه صوت بایدازپنجره مضاعف استفاده کرد.فاصله دوجام شیشه دراین حالت10تا30سانتی متراست.دراین حالت بایدامکان تمیز کردن فضای مابین دو.شیشه درنظرگرفته شود.</a:t>
            </a:r>
            <a:endParaRPr lang="fa-IR" sz="2400" dirty="0"/>
          </a:p>
        </p:txBody>
      </p:sp>
      <p:pic>
        <p:nvPicPr>
          <p:cNvPr id="6146" name="Picture 2" descr="J:\پنجره\images5.jpg"/>
          <p:cNvPicPr>
            <a:picLocks noChangeAspect="1" noChangeArrowheads="1"/>
          </p:cNvPicPr>
          <p:nvPr/>
        </p:nvPicPr>
        <p:blipFill>
          <a:blip r:embed="rId2" cstate="print"/>
          <a:srcRect/>
          <a:stretch>
            <a:fillRect/>
          </a:stretch>
        </p:blipFill>
        <p:spPr bwMode="auto">
          <a:xfrm>
            <a:off x="428596" y="785794"/>
            <a:ext cx="2786082" cy="50244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42852"/>
            <a:ext cx="8229600" cy="4709160"/>
          </a:xfrm>
        </p:spPr>
        <p:txBody>
          <a:bodyPr>
            <a:normAutofit fontScale="92500" lnSpcReduction="20000"/>
          </a:bodyPr>
          <a:lstStyle/>
          <a:p>
            <a:pPr>
              <a:buNone/>
            </a:pPr>
            <a:r>
              <a:rPr lang="fa-IR" dirty="0" smtClean="0">
                <a:solidFill>
                  <a:srgbClr val="FFFF00"/>
                </a:solidFill>
              </a:rPr>
              <a:t>تعاریف وساختمان پنجره:</a:t>
            </a:r>
          </a:p>
          <a:p>
            <a:pPr>
              <a:buNone/>
            </a:pPr>
            <a:r>
              <a:rPr lang="fa-IR" sz="2400" dirty="0" smtClean="0"/>
              <a:t>برای طراحی وساخت پنجره باید اجزا وقسمت های مختلف آن راشناخت.</a:t>
            </a:r>
          </a:p>
          <a:p>
            <a:pPr>
              <a:buNone/>
            </a:pPr>
            <a:r>
              <a:rPr lang="fa-IR" sz="2400" dirty="0" smtClean="0">
                <a:solidFill>
                  <a:srgbClr val="FFFF00"/>
                </a:solidFill>
              </a:rPr>
              <a:t>انواع پنجره:</a:t>
            </a:r>
          </a:p>
          <a:p>
            <a:pPr>
              <a:buNone/>
            </a:pPr>
            <a:r>
              <a:rPr lang="fa-IR" sz="2400" dirty="0" smtClean="0"/>
              <a:t>پنجره ها اقسام مختلف دارند.به علت آنکه پنجره معمولاجزی ازنما است،لذادرهنگام طراحی ،تاثیرات متقابلی راکه پنجره وکل نمای ساختمان برروی یکدیگر می گذارند،بایددرنظرداشت پنجره ها برحسب نکات زیردارای انواع متنوعی هستند.</a:t>
            </a:r>
          </a:p>
          <a:p>
            <a:pPr>
              <a:buNone/>
            </a:pPr>
            <a:r>
              <a:rPr lang="fa-IR" sz="2400" dirty="0" smtClean="0"/>
              <a:t>-محل قرارگیری</a:t>
            </a:r>
          </a:p>
          <a:p>
            <a:pPr>
              <a:buNone/>
            </a:pPr>
            <a:r>
              <a:rPr lang="fa-IR" sz="2400" dirty="0" smtClean="0"/>
              <a:t>-تعدادلنگه وطریقه باز وبسته شدن</a:t>
            </a:r>
          </a:p>
          <a:p>
            <a:pPr>
              <a:buNone/>
            </a:pPr>
            <a:r>
              <a:rPr lang="fa-IR" sz="2400" dirty="0" smtClean="0"/>
              <a:t>-مصالح</a:t>
            </a:r>
          </a:p>
          <a:p>
            <a:pPr>
              <a:buNone/>
            </a:pPr>
            <a:r>
              <a:rPr lang="fa-IR" sz="2400" dirty="0" smtClean="0"/>
              <a:t>-نحوه ساخت ومشخصات ظاهری</a:t>
            </a:r>
          </a:p>
          <a:p>
            <a:pPr>
              <a:buNone/>
            </a:pPr>
            <a:r>
              <a:rPr lang="fa-IR" sz="2400" dirty="0" smtClean="0"/>
              <a:t>-ابعادواندازه</a:t>
            </a:r>
          </a:p>
          <a:p>
            <a:pPr>
              <a:buNone/>
            </a:pPr>
            <a:r>
              <a:rPr lang="fa-IR" sz="2400" dirty="0" smtClean="0"/>
              <a:t>-مشخصات ویِژه</a:t>
            </a:r>
          </a:p>
          <a:p>
            <a:pPr>
              <a:buNone/>
            </a:pPr>
            <a:r>
              <a:rPr lang="fa-IR" sz="2400" dirty="0" smtClean="0"/>
              <a:t>به دلیل تاثیر نیروهای محیطی(ماننداقلیم،تابش آفتاب،صوت،مناظرخارجی و...)انتخاب پنجره مناسب رادشوارترمی نماید.</a:t>
            </a:r>
          </a:p>
          <a:p>
            <a:pPr>
              <a:buNone/>
            </a:pPr>
            <a:endParaRPr lang="fa-IR" sz="2400" dirty="0" smtClean="0"/>
          </a:p>
          <a:p>
            <a:pPr>
              <a:buNone/>
            </a:pPr>
            <a:endParaRPr lang="fa-IR" dirty="0"/>
          </a:p>
        </p:txBody>
      </p:sp>
      <p:pic>
        <p:nvPicPr>
          <p:cNvPr id="7170" name="Picture 2" descr="J:\پنجره\images1.jpg"/>
          <p:cNvPicPr>
            <a:picLocks noChangeAspect="1" noChangeArrowheads="1"/>
          </p:cNvPicPr>
          <p:nvPr/>
        </p:nvPicPr>
        <p:blipFill>
          <a:blip r:embed="rId2" cstate="print"/>
          <a:srcRect/>
          <a:stretch>
            <a:fillRect/>
          </a:stretch>
        </p:blipFill>
        <p:spPr bwMode="auto">
          <a:xfrm>
            <a:off x="642910" y="4643446"/>
            <a:ext cx="4929222" cy="2000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305</TotalTime>
  <Words>1540</Words>
  <Application>Microsoft Office PowerPoint</Application>
  <PresentationFormat>On-screen Show (4:3)</PresentationFormat>
  <Paragraphs>100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  </vt:lpstr>
      <vt:lpstr>Slide 15</vt:lpstr>
      <vt:lpstr>Slide 16</vt:lpstr>
      <vt:lpstr>Slide 17</vt:lpstr>
    </vt:vector>
  </TitlesOfParts>
  <Company>2222</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1111</dc:creator>
  <cp:lastModifiedBy>MRT</cp:lastModifiedBy>
  <cp:revision>52</cp:revision>
  <dcterms:created xsi:type="dcterms:W3CDTF">2013-06-19T21:29:25Z</dcterms:created>
  <dcterms:modified xsi:type="dcterms:W3CDTF">2013-05-07T05:24:47Z</dcterms:modified>
</cp:coreProperties>
</file>