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6" r:id="rId5"/>
    <p:sldId id="267" r:id="rId6"/>
    <p:sldId id="268" r:id="rId7"/>
    <p:sldId id="269" r:id="rId8"/>
    <p:sldId id="260" r:id="rId9"/>
    <p:sldId id="270" r:id="rId10"/>
    <p:sldId id="262" r:id="rId11"/>
    <p:sldId id="263" r:id="rId12"/>
    <p:sldId id="275" r:id="rId13"/>
    <p:sldId id="264" r:id="rId14"/>
    <p:sldId id="265" r:id="rId15"/>
    <p:sldId id="271" r:id="rId16"/>
    <p:sldId id="272" r:id="rId17"/>
    <p:sldId id="258" r:id="rId18"/>
    <p:sldId id="273" r:id="rId19"/>
    <p:sldId id="261" r:id="rId20"/>
    <p:sldId id="274" r:id="rId21"/>
    <p:sldId id="276" r:id="rId22"/>
    <p:sldId id="277" r:id="rId23"/>
    <p:sldId id="278" r:id="rId24"/>
    <p:sldId id="279" r:id="rId25"/>
    <p:sldId id="280" r:id="rId26"/>
    <p:sldId id="281" r:id="rId27"/>
    <p:sldId id="282" r:id="rId28"/>
    <p:sldId id="283"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284" r:id="rId53"/>
    <p:sldId id="285" r:id="rId54"/>
    <p:sldId id="286" r:id="rId55"/>
    <p:sldId id="287" r:id="rId56"/>
    <p:sldId id="311" r:id="rId57"/>
    <p:sldId id="312" r:id="rId58"/>
    <p:sldId id="313" r:id="rId59"/>
    <p:sldId id="314" r:id="rId60"/>
    <p:sldId id="315" r:id="rId61"/>
    <p:sldId id="316" r:id="rId62"/>
    <p:sldId id="317" r:id="rId63"/>
    <p:sldId id="319" r:id="rId64"/>
    <p:sldId id="320" r:id="rId65"/>
    <p:sldId id="321" r:id="rId66"/>
    <p:sldId id="322" r:id="rId67"/>
    <p:sldId id="323" r:id="rId68"/>
    <p:sldId id="325" r:id="rId69"/>
    <p:sldId id="324" r:id="rId70"/>
    <p:sldId id="31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11/26/2012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ainar.net/architecture/?attachment_id=2296"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ainar.net/architecture/?attachment_id=2295"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ccyarchitects.com/" TargetMode="External"/><Relationship Id="rId2" Type="http://schemas.openxmlformats.org/officeDocument/2006/relationships/hyperlink" Target="http://archland.mihanblog.com/post/76" TargetMode="Externa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hyperlink" Target="http://www.digsdigs.com/photos/magnifico-residence-1.jpg" TargetMode="External"/><Relationship Id="rId4" Type="http://schemas.openxmlformats.org/officeDocument/2006/relationships/hyperlink" Target="http://www.bandgdesign.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digsdigs.com/photos/magnifico-residence-0.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digsdigs.com/photos/magnifico-residence-3.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0"/>
            <a:ext cx="1776448" cy="1200329"/>
          </a:xfrm>
          <a:prstGeom prst="rect">
            <a:avLst/>
          </a:prstGeom>
          <a:noFill/>
        </p:spPr>
        <p:txBody>
          <a:bodyPr wrap="none" rtlCol="0">
            <a:spAutoFit/>
          </a:bodyPr>
          <a:lstStyle/>
          <a:p>
            <a:pPr algn="r" rtl="1"/>
            <a:r>
              <a:rPr lang="fa-IR" sz="3600" dirty="0" smtClean="0"/>
              <a:t>بنام </a:t>
            </a:r>
            <a:r>
              <a:rPr lang="fa-IR" sz="7200" dirty="0" smtClean="0">
                <a:solidFill>
                  <a:srgbClr val="00B050"/>
                </a:solidFill>
              </a:rPr>
              <a:t>خدا</a:t>
            </a:r>
            <a:endParaRPr lang="en-US" sz="7200" dirty="0">
              <a:solidFill>
                <a:srgbClr val="00B050"/>
              </a:solidFill>
            </a:endParaRPr>
          </a:p>
        </p:txBody>
      </p:sp>
      <p:sp>
        <p:nvSpPr>
          <p:cNvPr id="3" name="TextBox 2"/>
          <p:cNvSpPr txBox="1"/>
          <p:nvPr/>
        </p:nvSpPr>
        <p:spPr>
          <a:xfrm>
            <a:off x="4572000" y="1524000"/>
            <a:ext cx="3962400" cy="1323439"/>
          </a:xfrm>
          <a:prstGeom prst="rect">
            <a:avLst/>
          </a:prstGeom>
          <a:noFill/>
        </p:spPr>
        <p:txBody>
          <a:bodyPr wrap="square" rtlCol="0">
            <a:spAutoFit/>
          </a:bodyPr>
          <a:lstStyle/>
          <a:p>
            <a:pPr algn="r" rtl="1"/>
            <a:r>
              <a:rPr lang="fa-IR" sz="3200" dirty="0" smtClean="0"/>
              <a:t>آشنایی با </a:t>
            </a:r>
            <a:r>
              <a:rPr lang="fa-IR" sz="8000" dirty="0" smtClean="0">
                <a:solidFill>
                  <a:schemeClr val="tx1">
                    <a:lumMod val="65000"/>
                  </a:schemeClr>
                </a:solidFill>
              </a:rPr>
              <a:t>بتن</a:t>
            </a:r>
            <a:endParaRPr lang="en-US" sz="8000" dirty="0">
              <a:solidFill>
                <a:schemeClr val="tx1">
                  <a:lumMod val="65000"/>
                </a:schemeClr>
              </a:solidFill>
            </a:endParaRPr>
          </a:p>
        </p:txBody>
      </p:sp>
      <p:sp>
        <p:nvSpPr>
          <p:cNvPr id="5" name="TextBox 4"/>
          <p:cNvSpPr txBox="1"/>
          <p:nvPr/>
        </p:nvSpPr>
        <p:spPr>
          <a:xfrm rot="18844047">
            <a:off x="-21977" y="3197237"/>
            <a:ext cx="4247963" cy="1107996"/>
          </a:xfrm>
          <a:prstGeom prst="rect">
            <a:avLst/>
          </a:prstGeom>
          <a:noFill/>
        </p:spPr>
        <p:txBody>
          <a:bodyPr wrap="square" rtlCol="0">
            <a:spAutoFit/>
          </a:bodyPr>
          <a:lstStyle/>
          <a:p>
            <a:pPr algn="r" rtl="1"/>
            <a:r>
              <a:rPr lang="fa-IR" sz="2800" dirty="0" smtClean="0"/>
              <a:t>شناخت مواد و </a:t>
            </a:r>
            <a:r>
              <a:rPr lang="fa-IR" sz="6600" dirty="0" smtClean="0">
                <a:solidFill>
                  <a:srgbClr val="92D050"/>
                </a:solidFill>
              </a:rPr>
              <a:t>م</a:t>
            </a:r>
            <a:r>
              <a:rPr lang="fa-IR" sz="6600" dirty="0" smtClean="0">
                <a:solidFill>
                  <a:srgbClr val="FFFF00"/>
                </a:solidFill>
              </a:rPr>
              <a:t>ص</a:t>
            </a:r>
            <a:r>
              <a:rPr lang="fa-IR" sz="6600" dirty="0" smtClean="0">
                <a:solidFill>
                  <a:srgbClr val="FFC000"/>
                </a:solidFill>
              </a:rPr>
              <a:t>ا</a:t>
            </a:r>
            <a:r>
              <a:rPr lang="fa-IR" sz="6600" dirty="0" smtClean="0">
                <a:solidFill>
                  <a:srgbClr val="FF0000"/>
                </a:solidFill>
              </a:rPr>
              <a:t>ل</a:t>
            </a:r>
            <a:r>
              <a:rPr lang="fa-IR" sz="6600" dirty="0" smtClean="0">
                <a:solidFill>
                  <a:srgbClr val="00B0F0"/>
                </a:solidFill>
              </a:rPr>
              <a:t>ح</a:t>
            </a:r>
            <a:endParaRPr lang="en-US" sz="6600" dirty="0">
              <a:solidFill>
                <a:srgbClr val="00B0F0"/>
              </a:solidFill>
            </a:endParaRPr>
          </a:p>
        </p:txBody>
      </p:sp>
      <p:sp>
        <p:nvSpPr>
          <p:cNvPr id="6" name="TextBox 5"/>
          <p:cNvSpPr txBox="1"/>
          <p:nvPr/>
        </p:nvSpPr>
        <p:spPr>
          <a:xfrm>
            <a:off x="4572000" y="3505200"/>
            <a:ext cx="3505200" cy="830997"/>
          </a:xfrm>
          <a:prstGeom prst="rect">
            <a:avLst/>
          </a:prstGeom>
          <a:noFill/>
        </p:spPr>
        <p:txBody>
          <a:bodyPr wrap="square" rtlCol="0">
            <a:spAutoFit/>
          </a:bodyPr>
          <a:lstStyle/>
          <a:p>
            <a:pPr algn="r" rtl="1"/>
            <a:r>
              <a:rPr lang="fa-IR" sz="2800" dirty="0" smtClean="0"/>
              <a:t>استاد: جناب مهندس </a:t>
            </a:r>
            <a:r>
              <a:rPr lang="fa-IR" sz="4800" dirty="0" smtClean="0">
                <a:solidFill>
                  <a:srgbClr val="FFC000"/>
                </a:solidFill>
              </a:rPr>
              <a:t>تقوی</a:t>
            </a:r>
            <a:endParaRPr lang="en-US" sz="4800" dirty="0">
              <a:solidFill>
                <a:srgbClr val="FFC000"/>
              </a:solidFill>
            </a:endParaRPr>
          </a:p>
        </p:txBody>
      </p:sp>
      <p:sp>
        <p:nvSpPr>
          <p:cNvPr id="7" name="TextBox 6"/>
          <p:cNvSpPr txBox="1"/>
          <p:nvPr/>
        </p:nvSpPr>
        <p:spPr>
          <a:xfrm>
            <a:off x="2286000" y="5181600"/>
            <a:ext cx="3048000" cy="830997"/>
          </a:xfrm>
          <a:prstGeom prst="rect">
            <a:avLst/>
          </a:prstGeom>
          <a:noFill/>
        </p:spPr>
        <p:txBody>
          <a:bodyPr wrap="square" rtlCol="0">
            <a:spAutoFit/>
          </a:bodyPr>
          <a:lstStyle/>
          <a:p>
            <a:pPr algn="r" rtl="1"/>
            <a:r>
              <a:rPr lang="fa-IR" sz="2800" dirty="0" smtClean="0"/>
              <a:t>دانشجو: </a:t>
            </a:r>
            <a:r>
              <a:rPr lang="fa-IR" sz="4800" dirty="0" smtClean="0">
                <a:solidFill>
                  <a:srgbClr val="FF0000"/>
                </a:solidFill>
              </a:rPr>
              <a:t>حقگو</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228600"/>
            <a:ext cx="3810000" cy="461665"/>
          </a:xfrm>
          <a:prstGeom prst="rect">
            <a:avLst/>
          </a:prstGeom>
          <a:noFill/>
        </p:spPr>
        <p:txBody>
          <a:bodyPr wrap="square" rtlCol="0">
            <a:spAutoFit/>
          </a:bodyPr>
          <a:lstStyle/>
          <a:p>
            <a:pPr algn="r" rtl="1"/>
            <a:r>
              <a:rPr lang="fa-IR" sz="2400" b="1" dirty="0" smtClean="0"/>
              <a:t>سنگدانه ها</a:t>
            </a:r>
            <a:endParaRPr lang="en-US" sz="2400" b="1" dirty="0"/>
          </a:p>
        </p:txBody>
      </p:sp>
      <p:sp>
        <p:nvSpPr>
          <p:cNvPr id="3" name="TextBox 2"/>
          <p:cNvSpPr txBox="1"/>
          <p:nvPr/>
        </p:nvSpPr>
        <p:spPr>
          <a:xfrm>
            <a:off x="685800" y="990600"/>
            <a:ext cx="8153400" cy="1477328"/>
          </a:xfrm>
          <a:prstGeom prst="rect">
            <a:avLst/>
          </a:prstGeom>
          <a:noFill/>
        </p:spPr>
        <p:txBody>
          <a:bodyPr wrap="square" rtlCol="0">
            <a:spAutoFit/>
          </a:bodyPr>
          <a:lstStyle/>
          <a:p>
            <a:pPr algn="r" rtl="1"/>
            <a:r>
              <a:rPr lang="fa-IR" dirty="0" smtClean="0"/>
              <a:t>مصالح سنگی یا سنگدانه ها یا مصالح خنثی به مصالحی گفته می شود که توسط لعاب سیمان به یکدیگر چسبیده و استخوان بندی بتن را تشکیل می دهند. این مصالح خنثی نیستند و از این لحاظ اسم ”خنثی“ به آنها اطلاق می شود که در واکنش های گرفتن و سخت شدن بتن وارد نمی شوند در واقع سنگدانه ها دارای خواص شیمیا یی و فیزیکی هستند که بر کیفیت و عملکرد بتن کاملاٌ موثرند و از آنجا که در حدود سه چهارم وزن بتن را تشکیل می دهند شناخت آنها از اهمیت ویژه ای برخوردار است.</a:t>
            </a:r>
            <a:endParaRPr lang="en-US" dirty="0"/>
          </a:p>
        </p:txBody>
      </p:sp>
      <p:sp>
        <p:nvSpPr>
          <p:cNvPr id="4" name="TextBox 3"/>
          <p:cNvSpPr txBox="1"/>
          <p:nvPr/>
        </p:nvSpPr>
        <p:spPr>
          <a:xfrm>
            <a:off x="3810000" y="3048000"/>
            <a:ext cx="5334000" cy="1200329"/>
          </a:xfrm>
          <a:prstGeom prst="rect">
            <a:avLst/>
          </a:prstGeom>
          <a:noFill/>
        </p:spPr>
        <p:txBody>
          <a:bodyPr wrap="square" rtlCol="0">
            <a:spAutoFit/>
          </a:bodyPr>
          <a:lstStyle/>
          <a:p>
            <a:pPr algn="r" rtl="1"/>
            <a:r>
              <a:rPr lang="fa-IR" dirty="0" smtClean="0"/>
              <a:t>انواع سنگدانه ها:</a:t>
            </a:r>
          </a:p>
          <a:p>
            <a:pPr algn="r" rtl="1"/>
            <a:r>
              <a:rPr lang="fa-IR" dirty="0" smtClean="0"/>
              <a:t>از آذرین: گرانیت ، دیوریت ، گابرو و پرفیر</a:t>
            </a:r>
          </a:p>
          <a:p>
            <a:pPr algn="r" rtl="1"/>
            <a:r>
              <a:rPr lang="fa-IR" dirty="0" smtClean="0"/>
              <a:t>از رسوبی: سنگ آهگ ، ماسه سنگ، </a:t>
            </a:r>
          </a:p>
          <a:p>
            <a:pPr algn="r" rtl="1"/>
            <a:r>
              <a:rPr lang="fa-IR" dirty="0" smtClean="0"/>
              <a:t>از دگرگون: نظیر شیستها می باشد.</a:t>
            </a:r>
          </a:p>
        </p:txBody>
      </p:sp>
      <p:pic>
        <p:nvPicPr>
          <p:cNvPr id="1026" name="Picture 2" descr="C:\Users\fox\Desktop\prod_sand.jpg"/>
          <p:cNvPicPr>
            <a:picLocks noChangeAspect="1" noChangeArrowheads="1"/>
          </p:cNvPicPr>
          <p:nvPr/>
        </p:nvPicPr>
        <p:blipFill>
          <a:blip r:embed="rId2"/>
          <a:srcRect/>
          <a:stretch>
            <a:fillRect/>
          </a:stretch>
        </p:blipFill>
        <p:spPr bwMode="auto">
          <a:xfrm>
            <a:off x="457200" y="2590800"/>
            <a:ext cx="4724400" cy="403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8001000" cy="2031325"/>
          </a:xfrm>
          <a:prstGeom prst="rect">
            <a:avLst/>
          </a:prstGeom>
        </p:spPr>
        <p:txBody>
          <a:bodyPr wrap="square">
            <a:spAutoFit/>
          </a:bodyPr>
          <a:lstStyle/>
          <a:p>
            <a:pPr algn="r" rtl="1"/>
            <a:r>
              <a:rPr lang="fa-IR" dirty="0" smtClean="0"/>
              <a:t>شکل و بافت سطحی مصالح سنگی درشت دانه بر کیفیت بتن موثر است از این لحاظ می توان مصالح را به صورت زیر رده بندی کرد:</a:t>
            </a:r>
          </a:p>
          <a:p>
            <a:pPr algn="r" rtl="1"/>
            <a:r>
              <a:rPr lang="fa-IR" dirty="0" smtClean="0"/>
              <a:t>1- مصالح غلتیده که کاملاٌ توسط آب غلتیده و گرد گوشه شده باشند مثل شن رودخانه ای و دریایی </a:t>
            </a:r>
          </a:p>
          <a:p>
            <a:pPr algn="r" rtl="1"/>
            <a:r>
              <a:rPr lang="fa-IR" dirty="0" smtClean="0"/>
              <a:t>2- مصالح تیز گوشه ای که دارای لبه های کاملاٌ مشخص در محل برخورد سطوح جانبی مختلف با یکدیگر هستند . مثل سنگ های شکسته  و سنگ های گدازه ای </a:t>
            </a:r>
          </a:p>
          <a:p>
            <a:pPr algn="r" rtl="1"/>
            <a:r>
              <a:rPr lang="fa-IR" dirty="0" smtClean="0"/>
              <a:t>3- مصالح پولکی که ضخامت آنها نسبت به دو بعد دیگرشان بسیار کم است مثل سنگ های متورق شده</a:t>
            </a:r>
          </a:p>
          <a:p>
            <a:pPr algn="r" rtl="1"/>
            <a:r>
              <a:rPr lang="fa-IR" dirty="0" smtClean="0"/>
              <a:t>4- مصالح سوزنی که طول آنها نسبت به دو بعد دیگرشان بسیار زیاد است.</a:t>
            </a:r>
            <a:endParaRPr lang="en-US" dirty="0"/>
          </a:p>
        </p:txBody>
      </p:sp>
      <p:pic>
        <p:nvPicPr>
          <p:cNvPr id="2050" name="Picture 2" descr="C:\Users\fox\Desktop\Pennine-Pebbles-Decorative-Garden-Aggregate.jpg"/>
          <p:cNvPicPr>
            <a:picLocks noChangeAspect="1" noChangeArrowheads="1"/>
          </p:cNvPicPr>
          <p:nvPr/>
        </p:nvPicPr>
        <p:blipFill>
          <a:blip r:embed="rId2"/>
          <a:srcRect/>
          <a:stretch>
            <a:fillRect/>
          </a:stretch>
        </p:blipFill>
        <p:spPr bwMode="auto">
          <a:xfrm>
            <a:off x="0" y="2971800"/>
            <a:ext cx="3962400" cy="3886200"/>
          </a:xfrm>
          <a:prstGeom prst="rect">
            <a:avLst/>
          </a:prstGeom>
          <a:noFill/>
        </p:spPr>
      </p:pic>
      <p:pic>
        <p:nvPicPr>
          <p:cNvPr id="2051" name="Picture 3" descr="C:\Users\fox\Desktop\تیز گوشه.jpg"/>
          <p:cNvPicPr>
            <a:picLocks noChangeAspect="1" noChangeArrowheads="1"/>
          </p:cNvPicPr>
          <p:nvPr/>
        </p:nvPicPr>
        <p:blipFill>
          <a:blip r:embed="rId3"/>
          <a:srcRect/>
          <a:stretch>
            <a:fillRect/>
          </a:stretch>
        </p:blipFill>
        <p:spPr bwMode="auto">
          <a:xfrm>
            <a:off x="4648200" y="4267200"/>
            <a:ext cx="38100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Desktop\book-35.jpg"/>
          <p:cNvPicPr>
            <a:picLocks noChangeAspect="1" noChangeArrowheads="1"/>
          </p:cNvPicPr>
          <p:nvPr/>
        </p:nvPicPr>
        <p:blipFill>
          <a:blip r:embed="rId2"/>
          <a:srcRect/>
          <a:stretch>
            <a:fillRect/>
          </a:stretch>
        </p:blipFill>
        <p:spPr bwMode="auto">
          <a:xfrm>
            <a:off x="609600" y="762000"/>
            <a:ext cx="8153400" cy="533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152400"/>
            <a:ext cx="4572000" cy="523220"/>
          </a:xfrm>
          <a:prstGeom prst="rect">
            <a:avLst/>
          </a:prstGeom>
          <a:noFill/>
        </p:spPr>
        <p:txBody>
          <a:bodyPr wrap="square" rtlCol="0">
            <a:spAutoFit/>
          </a:bodyPr>
          <a:lstStyle/>
          <a:p>
            <a:pPr algn="r" rtl="1"/>
            <a:r>
              <a:rPr lang="fa-IR" sz="2800" dirty="0" smtClean="0"/>
              <a:t>آب</a:t>
            </a:r>
          </a:p>
        </p:txBody>
      </p:sp>
      <p:sp>
        <p:nvSpPr>
          <p:cNvPr id="3" name="TextBox 2"/>
          <p:cNvSpPr txBox="1"/>
          <p:nvPr/>
        </p:nvSpPr>
        <p:spPr>
          <a:xfrm>
            <a:off x="1371600" y="914400"/>
            <a:ext cx="7772400" cy="646331"/>
          </a:xfrm>
          <a:prstGeom prst="rect">
            <a:avLst/>
          </a:prstGeom>
          <a:noFill/>
        </p:spPr>
        <p:txBody>
          <a:bodyPr wrap="square" rtlCol="0">
            <a:spAutoFit/>
          </a:bodyPr>
          <a:lstStyle/>
          <a:p>
            <a:pPr algn="r" rtl="1"/>
            <a:r>
              <a:rPr lang="fa-IR" dirty="0" smtClean="0"/>
              <a:t>تقریباٌ تمام آبهای قابل آشامیدن و بدون طعم خاص برای ساختن بتن قابل استفاده هستند . در برخی موارد آبهای غیر قابل آشامیدن نیز برای بتن سازی مناسب هستند.</a:t>
            </a:r>
            <a:endParaRPr lang="en-US" dirty="0"/>
          </a:p>
        </p:txBody>
      </p:sp>
      <p:pic>
        <p:nvPicPr>
          <p:cNvPr id="3074" name="Picture 2" descr="C:\Users\fox\Desktop\624757.jpeg"/>
          <p:cNvPicPr>
            <a:picLocks noChangeAspect="1" noChangeArrowheads="1"/>
          </p:cNvPicPr>
          <p:nvPr/>
        </p:nvPicPr>
        <p:blipFill>
          <a:blip r:embed="rId2"/>
          <a:srcRect/>
          <a:stretch>
            <a:fillRect/>
          </a:stretch>
        </p:blipFill>
        <p:spPr bwMode="auto">
          <a:xfrm>
            <a:off x="5105400" y="2667000"/>
            <a:ext cx="3733800" cy="3810000"/>
          </a:xfrm>
          <a:prstGeom prst="rect">
            <a:avLst/>
          </a:prstGeom>
          <a:noFill/>
        </p:spPr>
      </p:pic>
      <p:pic>
        <p:nvPicPr>
          <p:cNvPr id="3075" name="Picture 3" descr="C:\Users\fox\Desktop\آب.jpg"/>
          <p:cNvPicPr>
            <a:picLocks noChangeAspect="1" noChangeArrowheads="1"/>
          </p:cNvPicPr>
          <p:nvPr/>
        </p:nvPicPr>
        <p:blipFill>
          <a:blip r:embed="rId3"/>
          <a:srcRect/>
          <a:stretch>
            <a:fillRect/>
          </a:stretch>
        </p:blipFill>
        <p:spPr bwMode="auto">
          <a:xfrm>
            <a:off x="533400" y="2667000"/>
            <a:ext cx="3886200" cy="37528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305800" cy="3877985"/>
          </a:xfrm>
          <a:prstGeom prst="rect">
            <a:avLst/>
          </a:prstGeom>
        </p:spPr>
        <p:txBody>
          <a:bodyPr wrap="square">
            <a:spAutoFit/>
          </a:bodyPr>
          <a:lstStyle/>
          <a:p>
            <a:pPr algn="r" rtl="1"/>
            <a:r>
              <a:rPr lang="fa-IR" sz="2400" dirty="0" smtClean="0"/>
              <a:t>آثار برخی از ناخالصی های آب بر روی بتن</a:t>
            </a:r>
            <a:endParaRPr lang="en-US" sz="2400" dirty="0" smtClean="0"/>
          </a:p>
          <a:p>
            <a:pPr algn="r" rtl="1"/>
            <a:endParaRPr lang="en-US" sz="2400" dirty="0" smtClean="0"/>
          </a:p>
          <a:p>
            <a:pPr algn="r" rtl="1"/>
            <a:endParaRPr lang="fa-IR" dirty="0" smtClean="0"/>
          </a:p>
          <a:p>
            <a:pPr algn="r" rtl="1"/>
            <a:r>
              <a:rPr lang="fa-IR" dirty="0" smtClean="0"/>
              <a:t>کربنات ها و بی کربنات های قلیایی: کربنات سدیم گیرش سیمان را تسریع می کند.</a:t>
            </a:r>
            <a:endParaRPr lang="en-US" dirty="0" smtClean="0"/>
          </a:p>
          <a:p>
            <a:pPr algn="r" rtl="1"/>
            <a:endParaRPr lang="en-US" dirty="0" smtClean="0"/>
          </a:p>
          <a:p>
            <a:pPr algn="r" rtl="1"/>
            <a:r>
              <a:rPr lang="fa-IR" dirty="0" smtClean="0"/>
              <a:t>کلرورها: یون کلر باعث زنگ زدگی آرماتور و کابل های فولادی بتن می شود.</a:t>
            </a:r>
            <a:endParaRPr lang="en-US" dirty="0" smtClean="0"/>
          </a:p>
          <a:p>
            <a:pPr algn="r" rtl="1"/>
            <a:endParaRPr lang="en-US" dirty="0" smtClean="0"/>
          </a:p>
          <a:p>
            <a:pPr algn="r" rtl="1"/>
            <a:r>
              <a:rPr lang="fa-IR" dirty="0" smtClean="0"/>
              <a:t>سولفات ها: آبی که سخت باشد و یا مزه تلخ داشته باشد ممکن است دارای مقادیری سولفات باشد. سولفات ها بر مقاومت بتن اثرات نامطلوبی دارد.</a:t>
            </a:r>
            <a:endParaRPr lang="en-US" dirty="0" smtClean="0"/>
          </a:p>
          <a:p>
            <a:pPr algn="r" rtl="1"/>
            <a:endParaRPr lang="en-US" dirty="0" smtClean="0"/>
          </a:p>
          <a:p>
            <a:pPr algn="r" rtl="1"/>
            <a:r>
              <a:rPr lang="fa-IR" dirty="0" smtClean="0"/>
              <a:t>نمک ها و نمک های آهن: این ناخالصی ها برای بتن بی ضررند.</a:t>
            </a:r>
            <a:endParaRPr lang="en-US" dirty="0" smtClean="0"/>
          </a:p>
          <a:p>
            <a:pPr algn="r" rtl="1"/>
            <a:endParaRPr lang="fa-IR" dirty="0" smtClean="0"/>
          </a:p>
          <a:p>
            <a:pPr algn="r" rtl="1"/>
            <a:endParaRPr lang="en-US" dirty="0"/>
          </a:p>
        </p:txBody>
      </p:sp>
      <p:pic>
        <p:nvPicPr>
          <p:cNvPr id="4098" name="Picture 2" descr="C:\Users\fox\Desktop\سدیم.jpg"/>
          <p:cNvPicPr>
            <a:picLocks noChangeAspect="1" noChangeArrowheads="1"/>
          </p:cNvPicPr>
          <p:nvPr/>
        </p:nvPicPr>
        <p:blipFill>
          <a:blip r:embed="rId2" cstate="print"/>
          <a:srcRect/>
          <a:stretch>
            <a:fillRect/>
          </a:stretch>
        </p:blipFill>
        <p:spPr bwMode="auto">
          <a:xfrm>
            <a:off x="6019800" y="3886200"/>
            <a:ext cx="2051539" cy="2667000"/>
          </a:xfrm>
          <a:prstGeom prst="rect">
            <a:avLst/>
          </a:prstGeom>
          <a:noFill/>
        </p:spPr>
      </p:pic>
      <p:pic>
        <p:nvPicPr>
          <p:cNvPr id="4099" name="Picture 3" descr="C:\Users\fox\Desktop\یون کلر.jpg"/>
          <p:cNvPicPr>
            <a:picLocks noChangeAspect="1" noChangeArrowheads="1"/>
          </p:cNvPicPr>
          <p:nvPr/>
        </p:nvPicPr>
        <p:blipFill>
          <a:blip r:embed="rId3"/>
          <a:srcRect/>
          <a:stretch>
            <a:fillRect/>
          </a:stretch>
        </p:blipFill>
        <p:spPr bwMode="auto">
          <a:xfrm>
            <a:off x="1447800" y="4267200"/>
            <a:ext cx="2606040" cy="1958340"/>
          </a:xfrm>
          <a:prstGeom prst="rect">
            <a:avLst/>
          </a:prstGeom>
          <a:noFill/>
        </p:spPr>
      </p:pic>
      <p:sp>
        <p:nvSpPr>
          <p:cNvPr id="5" name="TextBox 4"/>
          <p:cNvSpPr txBox="1"/>
          <p:nvPr/>
        </p:nvSpPr>
        <p:spPr>
          <a:xfrm>
            <a:off x="1676400" y="6324600"/>
            <a:ext cx="1905000" cy="369332"/>
          </a:xfrm>
          <a:prstGeom prst="rect">
            <a:avLst/>
          </a:prstGeom>
          <a:noFill/>
        </p:spPr>
        <p:txBody>
          <a:bodyPr wrap="square" rtlCol="0">
            <a:spAutoFit/>
          </a:bodyPr>
          <a:lstStyle/>
          <a:p>
            <a:pPr algn="r" rtl="1"/>
            <a:r>
              <a:rPr lang="fa-IR" dirty="0" smtClean="0"/>
              <a:t>اثرات یون کلر</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534400" cy="3693319"/>
          </a:xfrm>
          <a:prstGeom prst="rect">
            <a:avLst/>
          </a:prstGeom>
        </p:spPr>
        <p:txBody>
          <a:bodyPr wrap="square">
            <a:spAutoFit/>
          </a:bodyPr>
          <a:lstStyle/>
          <a:p>
            <a:pPr algn="r" rtl="1"/>
            <a:r>
              <a:rPr lang="fa-IR" dirty="0" smtClean="0"/>
              <a:t>آبهای اسیدی: با آبهای اسیدی با </a:t>
            </a:r>
            <a:r>
              <a:rPr lang="en-US" dirty="0" smtClean="0"/>
              <a:t>ph</a:t>
            </a:r>
            <a:r>
              <a:rPr lang="fa-IR" dirty="0" smtClean="0"/>
              <a:t> کمتر از 3 به خاطر مشکلات احتمالی برای نقل و انتقال نباید بتن ساخت.</a:t>
            </a:r>
          </a:p>
          <a:p>
            <a:pPr algn="r" rtl="1"/>
            <a:r>
              <a:rPr lang="fa-IR" dirty="0" smtClean="0"/>
              <a:t>آبهای قلیایی: مقاومت بتن را تقلیل می کنند.</a:t>
            </a:r>
            <a:endParaRPr lang="en-US" dirty="0" smtClean="0"/>
          </a:p>
          <a:p>
            <a:pPr algn="r" rtl="1"/>
            <a:endParaRPr lang="fa-IR" dirty="0" smtClean="0"/>
          </a:p>
          <a:p>
            <a:pPr algn="r" rtl="1"/>
            <a:r>
              <a:rPr lang="fa-IR" dirty="0" smtClean="0"/>
              <a:t>مواد آلی فاضلاب: اگر مقدار این مواد کم باشد برای ساختن بتن مناسب است.</a:t>
            </a:r>
            <a:endParaRPr lang="en-US" dirty="0" smtClean="0"/>
          </a:p>
          <a:p>
            <a:pPr algn="r" rtl="1"/>
            <a:endParaRPr lang="fa-IR" dirty="0" smtClean="0"/>
          </a:p>
          <a:p>
            <a:pPr algn="r" rtl="1"/>
            <a:r>
              <a:rPr lang="fa-IR" dirty="0" smtClean="0"/>
              <a:t>رس و لای و مواد معلق: وجود مواد معلق با مقدار 2000 قسمت در ملیون بر مقاومت بتن اثری ندارد. برای آبهای گل آلود استفاده از حوضچه های ته نشین کننده ضروری است. شاید مقاومت را کاهش ندهد اما ممکن است مطلوبیت بتن را از دست دهد.</a:t>
            </a:r>
            <a:endParaRPr lang="en-US" dirty="0" smtClean="0"/>
          </a:p>
          <a:p>
            <a:pPr algn="r" rtl="1"/>
            <a:endParaRPr lang="fa-IR" dirty="0" smtClean="0"/>
          </a:p>
          <a:p>
            <a:pPr algn="r" rtl="1"/>
            <a:r>
              <a:rPr lang="fa-IR" dirty="0" smtClean="0"/>
              <a:t>جلبک ها: آب حاوی جلبک برای بتن سازی مناسب نیست زیرا جلبک ها مقادی زیادی هوا داخل بتن آزاد می کنند و باعث کاهش مقاومت آن می شوند.</a:t>
            </a:r>
            <a:endParaRPr lang="en-US" dirty="0" smtClean="0"/>
          </a:p>
          <a:p>
            <a:pPr algn="r" rtl="1"/>
            <a:endParaRPr lang="fa-IR" dirty="0" smtClean="0"/>
          </a:p>
          <a:p>
            <a:pPr algn="r" rtl="1"/>
            <a:r>
              <a:rPr lang="fa-IR" dirty="0" smtClean="0"/>
              <a:t>چربیها: وجود چربی های معدنی تا حدود 2 درصد وزن سیمان باعث کاهش مقاومت 20 درصدی بتن می شود.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457200"/>
            <a:ext cx="4343400" cy="461665"/>
          </a:xfrm>
          <a:prstGeom prst="rect">
            <a:avLst/>
          </a:prstGeom>
          <a:noFill/>
        </p:spPr>
        <p:txBody>
          <a:bodyPr wrap="square" rtlCol="0">
            <a:spAutoFit/>
          </a:bodyPr>
          <a:lstStyle/>
          <a:p>
            <a:pPr algn="r" rtl="1"/>
            <a:r>
              <a:rPr lang="fa-IR" sz="2400" dirty="0" smtClean="0"/>
              <a:t>سایر افزودنی ها</a:t>
            </a:r>
            <a:endParaRPr lang="en-US" sz="2400" dirty="0"/>
          </a:p>
        </p:txBody>
      </p:sp>
      <p:sp>
        <p:nvSpPr>
          <p:cNvPr id="3" name="TextBox 2"/>
          <p:cNvSpPr txBox="1"/>
          <p:nvPr/>
        </p:nvSpPr>
        <p:spPr>
          <a:xfrm>
            <a:off x="762000" y="1371600"/>
            <a:ext cx="7924800" cy="646331"/>
          </a:xfrm>
          <a:prstGeom prst="rect">
            <a:avLst/>
          </a:prstGeom>
          <a:noFill/>
        </p:spPr>
        <p:txBody>
          <a:bodyPr wrap="square" rtlCol="0">
            <a:spAutoFit/>
          </a:bodyPr>
          <a:lstStyle/>
          <a:p>
            <a:pPr algn="r" rtl="1"/>
            <a:r>
              <a:rPr lang="fa-IR" dirty="0" smtClean="0"/>
              <a:t>مواد افزودنی علاوه بر شن و ماسه و آب و سیمان قبل از شروع اختلاط و یا در حین اختلاط به مخلوط مصالح بتن اضافه می شوند.</a:t>
            </a:r>
            <a:endParaRPr lang="en-US" dirty="0"/>
          </a:p>
        </p:txBody>
      </p:sp>
      <p:sp>
        <p:nvSpPr>
          <p:cNvPr id="4" name="TextBox 3"/>
          <p:cNvSpPr txBox="1"/>
          <p:nvPr/>
        </p:nvSpPr>
        <p:spPr>
          <a:xfrm>
            <a:off x="1981200" y="2667000"/>
            <a:ext cx="6705600" cy="369332"/>
          </a:xfrm>
          <a:prstGeom prst="rect">
            <a:avLst/>
          </a:prstGeom>
          <a:noFill/>
        </p:spPr>
        <p:txBody>
          <a:bodyPr wrap="square" rtlCol="0">
            <a:spAutoFit/>
          </a:bodyPr>
          <a:lstStyle/>
          <a:p>
            <a:pPr algn="r" rtl="1"/>
            <a:r>
              <a:rPr lang="fa-IR" dirty="0" smtClean="0"/>
              <a:t>انواع مواد افزودنی </a:t>
            </a:r>
            <a:endParaRPr lang="en-US" dirty="0"/>
          </a:p>
        </p:txBody>
      </p:sp>
      <p:sp>
        <p:nvSpPr>
          <p:cNvPr id="5" name="TextBox 4"/>
          <p:cNvSpPr txBox="1"/>
          <p:nvPr/>
        </p:nvSpPr>
        <p:spPr>
          <a:xfrm>
            <a:off x="1143000" y="3581400"/>
            <a:ext cx="7467600" cy="2585323"/>
          </a:xfrm>
          <a:prstGeom prst="rect">
            <a:avLst/>
          </a:prstGeom>
          <a:noFill/>
        </p:spPr>
        <p:txBody>
          <a:bodyPr wrap="square" rtlCol="0">
            <a:spAutoFit/>
          </a:bodyPr>
          <a:lstStyle/>
          <a:p>
            <a:pPr algn="r" rtl="1"/>
            <a:r>
              <a:rPr lang="fa-IR" dirty="0" smtClean="0"/>
              <a:t>1- مواد حباب ساز</a:t>
            </a:r>
          </a:p>
          <a:p>
            <a:pPr algn="r" rtl="1"/>
            <a:r>
              <a:rPr lang="fa-IR" dirty="0" smtClean="0"/>
              <a:t>2- مواد تقلیل دهنده آب</a:t>
            </a:r>
          </a:p>
          <a:p>
            <a:pPr algn="r" rtl="1"/>
            <a:r>
              <a:rPr lang="fa-IR" dirty="0" smtClean="0"/>
              <a:t>3-مواد دیر گیر کننده</a:t>
            </a:r>
          </a:p>
          <a:p>
            <a:pPr algn="r" rtl="1"/>
            <a:r>
              <a:rPr lang="fa-IR" dirty="0" smtClean="0"/>
              <a:t>4-مواد زود گیر کننده</a:t>
            </a:r>
          </a:p>
          <a:p>
            <a:pPr algn="r" rtl="1"/>
            <a:r>
              <a:rPr lang="fa-IR" dirty="0" smtClean="0"/>
              <a:t>5-پوزولان ها</a:t>
            </a:r>
          </a:p>
          <a:p>
            <a:pPr algn="r" rtl="1"/>
            <a:r>
              <a:rPr lang="fa-IR" dirty="0" smtClean="0"/>
              <a:t>6-مواد آب بند کننده</a:t>
            </a:r>
          </a:p>
          <a:p>
            <a:pPr algn="r" rtl="1"/>
            <a:r>
              <a:rPr lang="fa-IR" dirty="0" smtClean="0"/>
              <a:t>7-مواد خمیری کننده</a:t>
            </a:r>
          </a:p>
          <a:p>
            <a:pPr algn="r" rtl="1"/>
            <a:r>
              <a:rPr lang="fa-IR" dirty="0" smtClean="0"/>
              <a:t>8-مواد رنگی</a:t>
            </a:r>
          </a:p>
          <a:p>
            <a:pPr algn="r" rtl="1"/>
            <a:endParaRPr lang="en-US" dirty="0"/>
          </a:p>
        </p:txBody>
      </p:sp>
      <p:pic>
        <p:nvPicPr>
          <p:cNvPr id="31746" name="Picture 2" descr="http://www.konjkav.com/siman.jpg"/>
          <p:cNvPicPr>
            <a:picLocks noChangeAspect="1" noChangeArrowheads="1"/>
          </p:cNvPicPr>
          <p:nvPr/>
        </p:nvPicPr>
        <p:blipFill>
          <a:blip r:embed="rId2"/>
          <a:srcRect/>
          <a:stretch>
            <a:fillRect/>
          </a:stretch>
        </p:blipFill>
        <p:spPr bwMode="auto">
          <a:xfrm>
            <a:off x="457200" y="4886324"/>
            <a:ext cx="5181600" cy="1971676"/>
          </a:xfrm>
          <a:prstGeom prst="rect">
            <a:avLst/>
          </a:prstGeom>
          <a:noFill/>
        </p:spPr>
      </p:pic>
      <p:pic>
        <p:nvPicPr>
          <p:cNvPr id="31748" name="Picture 4" descr="http://www.niazmandi.com/wp-content/uploads/2011/08/317325-500x367.jpg"/>
          <p:cNvPicPr>
            <a:picLocks noChangeAspect="1" noChangeArrowheads="1"/>
          </p:cNvPicPr>
          <p:nvPr/>
        </p:nvPicPr>
        <p:blipFill>
          <a:blip r:embed="rId3"/>
          <a:srcRect/>
          <a:stretch>
            <a:fillRect/>
          </a:stretch>
        </p:blipFill>
        <p:spPr bwMode="auto">
          <a:xfrm>
            <a:off x="685800" y="1981200"/>
            <a:ext cx="4762500" cy="2895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533400"/>
            <a:ext cx="3581400" cy="523220"/>
          </a:xfrm>
          <a:prstGeom prst="rect">
            <a:avLst/>
          </a:prstGeom>
          <a:noFill/>
        </p:spPr>
        <p:txBody>
          <a:bodyPr wrap="square" rtlCol="0">
            <a:spAutoFit/>
          </a:bodyPr>
          <a:lstStyle/>
          <a:p>
            <a:pPr algn="r" rtl="1"/>
            <a:r>
              <a:rPr lang="fa-IR" sz="2800" b="1" dirty="0" smtClean="0">
                <a:cs typeface="B Lotus" pitchFamily="2" charset="-78"/>
              </a:rPr>
              <a:t>خواص بتن</a:t>
            </a:r>
            <a:endParaRPr lang="en-US" sz="2800" b="1" dirty="0">
              <a:cs typeface="B Lotus" pitchFamily="2" charset="-78"/>
            </a:endParaRPr>
          </a:p>
        </p:txBody>
      </p:sp>
      <p:sp>
        <p:nvSpPr>
          <p:cNvPr id="3" name="TextBox 2"/>
          <p:cNvSpPr txBox="1"/>
          <p:nvPr/>
        </p:nvSpPr>
        <p:spPr>
          <a:xfrm>
            <a:off x="762000" y="1143000"/>
            <a:ext cx="8077200" cy="3046988"/>
          </a:xfrm>
          <a:prstGeom prst="rect">
            <a:avLst/>
          </a:prstGeom>
          <a:noFill/>
        </p:spPr>
        <p:txBody>
          <a:bodyPr wrap="square" rtlCol="0">
            <a:spAutoFit/>
          </a:bodyPr>
          <a:lstStyle/>
          <a:p>
            <a:pPr algn="r" rtl="1"/>
            <a:r>
              <a:rPr lang="fa-IR" sz="2400" dirty="0" smtClean="0">
                <a:cs typeface="B Lotus" pitchFamily="2" charset="-78"/>
              </a:rPr>
              <a:t>ویژگی های مطلوب بتن تازه</a:t>
            </a:r>
          </a:p>
          <a:p>
            <a:pPr algn="r" rtl="1"/>
            <a:r>
              <a:rPr lang="fa-IR" sz="2400" dirty="0" smtClean="0">
                <a:cs typeface="B Lotus" pitchFamily="2" charset="-78"/>
              </a:rPr>
              <a:t>قابلیت حمل: بتن باید در عین روانی بصورت خمیری نسبتاٌ سفت باشد تا ضمن حمل و نقل اجزای تشکیل دهنده آن از هم جدا نشوند و در یک گوشه جمع نشوند.</a:t>
            </a:r>
          </a:p>
          <a:p>
            <a:pPr algn="r" rtl="1"/>
            <a:r>
              <a:rPr lang="fa-IR" sz="2400" dirty="0" smtClean="0">
                <a:cs typeface="B Lotus" pitchFamily="2" charset="-78"/>
              </a:rPr>
              <a:t>قابلیت ریختن: باید بتوان براحتی بتن را بدون اینکه انسجام آن بهم بخورد در محل مورد نظر خالی کرد.</a:t>
            </a:r>
          </a:p>
          <a:p>
            <a:pPr algn="r" rtl="1"/>
            <a:r>
              <a:rPr lang="fa-IR" sz="2400" dirty="0" smtClean="0">
                <a:cs typeface="B Lotus" pitchFamily="2" charset="-78"/>
              </a:rPr>
              <a:t>قابلیت جا دادن: باید بتوان براحتی بتن را در قالب جا دادبطوری که تمام گوشه ها و زوایای قالب ها و دور میلگرد ها توسط بتن پر شود.</a:t>
            </a:r>
          </a:p>
          <a:p>
            <a:pPr algn="r" rtl="1"/>
            <a:r>
              <a:rPr lang="fa-IR" sz="2400" dirty="0" smtClean="0">
                <a:cs typeface="B Lotus" pitchFamily="2" charset="-78"/>
              </a:rPr>
              <a:t>قابلیت تراکم: باید بتوان حدالمقدور: هوای موجود در بتن تازه را خارج کرده و آن را تراکم نمود.</a:t>
            </a:r>
          </a:p>
          <a:p>
            <a:pPr algn="r" rtl="1"/>
            <a:r>
              <a:rPr lang="fa-IR" sz="2400" dirty="0" smtClean="0">
                <a:cs typeface="B Lotus" pitchFamily="2" charset="-78"/>
              </a:rPr>
              <a:t>قابلیت پرداخت: باید بتوان براحتی سطح بتن تازه را صاف نمود و یا روی آن نقش مورد نظر را ایجاد کرد.</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57200"/>
            <a:ext cx="6400800" cy="369332"/>
          </a:xfrm>
          <a:prstGeom prst="rect">
            <a:avLst/>
          </a:prstGeom>
          <a:noFill/>
        </p:spPr>
        <p:txBody>
          <a:bodyPr wrap="square" rtlCol="0">
            <a:spAutoFit/>
          </a:bodyPr>
          <a:lstStyle/>
          <a:p>
            <a:pPr algn="r" rtl="1"/>
            <a:r>
              <a:rPr lang="fa-IR" dirty="0" smtClean="0"/>
              <a:t>ویژگی های مطلوب بتن سخت شده:</a:t>
            </a:r>
            <a:endParaRPr lang="en-US" dirty="0"/>
          </a:p>
        </p:txBody>
      </p:sp>
      <p:sp>
        <p:nvSpPr>
          <p:cNvPr id="3" name="TextBox 2"/>
          <p:cNvSpPr txBox="1"/>
          <p:nvPr/>
        </p:nvSpPr>
        <p:spPr>
          <a:xfrm>
            <a:off x="838200" y="1371600"/>
            <a:ext cx="7848600" cy="2862322"/>
          </a:xfrm>
          <a:prstGeom prst="rect">
            <a:avLst/>
          </a:prstGeom>
          <a:noFill/>
        </p:spPr>
        <p:txBody>
          <a:bodyPr wrap="square" rtlCol="0">
            <a:spAutoFit/>
          </a:bodyPr>
          <a:lstStyle/>
          <a:p>
            <a:pPr algn="r" rtl="1"/>
            <a:r>
              <a:rPr lang="fa-IR" dirty="0" smtClean="0"/>
              <a:t>1- مقاومت به نیرو های وارده و تلاش های حاصله.</a:t>
            </a:r>
          </a:p>
          <a:p>
            <a:pPr algn="r" rtl="1"/>
            <a:r>
              <a:rPr lang="fa-IR" dirty="0" smtClean="0"/>
              <a:t>2- پایایی به عبارت دیگر حفظ کیفیت و قابلیت بهره برداری در طی زمان.</a:t>
            </a:r>
          </a:p>
          <a:p>
            <a:pPr algn="r" rtl="1"/>
            <a:r>
              <a:rPr lang="fa-IR" dirty="0" smtClean="0"/>
              <a:t>3- مقاومت به عوامل طبیعی که عبارتند از عوامل شیمیایی ،یخبندان ، تر و خشک شدن های متوالی و غیره.</a:t>
            </a:r>
          </a:p>
          <a:p>
            <a:pPr algn="r" rtl="1"/>
            <a:r>
              <a:rPr lang="fa-IR" dirty="0" smtClean="0"/>
              <a:t>4- ثبات حجم ، یعنی عدم تغییر حجم به نحوی که در سازه تنش های بیش از حد ایجاد گردد.</a:t>
            </a:r>
          </a:p>
          <a:p>
            <a:pPr algn="r" rtl="1"/>
            <a:r>
              <a:rPr lang="fa-IR" dirty="0" smtClean="0"/>
              <a:t>5- مقاومت با سایش </a:t>
            </a:r>
          </a:p>
          <a:p>
            <a:pPr algn="r" rtl="1"/>
            <a:r>
              <a:rPr lang="fa-IR" dirty="0" smtClean="0"/>
              <a:t>6- ناتراوایی . یعنی  آب هر چه کمتر به درون آن نفوذ کرده و یا از آن عبور نماید ، این امر بر پایایی بتن تاثیر بسزایی دارد.</a:t>
            </a:r>
          </a:p>
          <a:p>
            <a:pPr algn="r" rtl="1"/>
            <a:r>
              <a:rPr lang="fa-IR" dirty="0" smtClean="0"/>
              <a:t>7- مقاومت به اثر تخریبی آب اعم از سایش یا اثر خلا زایی .</a:t>
            </a:r>
          </a:p>
          <a:p>
            <a:pPr algn="r" rtl="1"/>
            <a:r>
              <a:rPr lang="fa-IR" dirty="0" smtClean="0"/>
              <a:t>8- مقاومت در برابر حرارت یا برودت زیاد.</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8534400" cy="1477328"/>
          </a:xfrm>
          <a:prstGeom prst="rect">
            <a:avLst/>
          </a:prstGeom>
        </p:spPr>
        <p:txBody>
          <a:bodyPr wrap="square">
            <a:spAutoFit/>
          </a:bodyPr>
          <a:lstStyle/>
          <a:p>
            <a:pPr algn="r" rtl="1"/>
            <a:r>
              <a:rPr lang="fa-IR" dirty="0" smtClean="0"/>
              <a:t>بتنی که توسط سولفاتها مورد حمله قرار گرفته ، دارای ظاهری سفیدرنگ می باشد . معمولا" خرابی از لبه ها و گوشه ها شروع شده و با ترک خوردن و تجزیه بتن ادامه می یابد . دلیل بروز این علائم آن است که حمله سولفاتها باعث تشکیل سولفات کلسیم ( گچ ) و سولفوآلومیناؠ ? کلسیم ( اترینگایت ) می گردد . هر دوی این محصولات نسبت به ترکیباتی که جایگزین آنها شده اند ، دارای حجم بیشتری بوده و باعث انبساط و ریختن بتن سخت شده می </a:t>
            </a:r>
            <a:r>
              <a:rPr lang="fa-IR" dirty="0" smtClean="0"/>
              <a:t>گردند.</a:t>
            </a:r>
            <a:endParaRPr lang="en-US" dirty="0"/>
          </a:p>
        </p:txBody>
      </p:sp>
      <p:sp>
        <p:nvSpPr>
          <p:cNvPr id="3" name="TextBox 2"/>
          <p:cNvSpPr txBox="1"/>
          <p:nvPr/>
        </p:nvSpPr>
        <p:spPr>
          <a:xfrm>
            <a:off x="5181600" y="304800"/>
            <a:ext cx="3352800" cy="523220"/>
          </a:xfrm>
          <a:prstGeom prst="rect">
            <a:avLst/>
          </a:prstGeom>
          <a:noFill/>
        </p:spPr>
        <p:txBody>
          <a:bodyPr wrap="square" rtlCol="0">
            <a:spAutoFit/>
          </a:bodyPr>
          <a:lstStyle/>
          <a:p>
            <a:pPr algn="r" rtl="1"/>
            <a:r>
              <a:rPr lang="fa-IR" sz="2800" dirty="0" smtClean="0"/>
              <a:t>سولفات ها</a:t>
            </a:r>
            <a:endParaRPr lang="en-US" sz="2800" dirty="0"/>
          </a:p>
        </p:txBody>
      </p:sp>
      <p:pic>
        <p:nvPicPr>
          <p:cNvPr id="1026" name="Picture 2" descr="C:\Users\Administrator\Desktop\V2hVcFNwVCVcNVcoUXxYfQk7A3hUcAM6ADUGPwkzAGpWbVhsWiMAYlRoDTAMIVlpVD0GPwIzC3RWNwZjDmZRZlcwVTFTNFRtXDpXMVF8WEgJaAMkVHMDPAAyBjUJMgBqVjJYJ1pnAHFUYA,,.jpg"/>
          <p:cNvPicPr>
            <a:picLocks noChangeAspect="1" noChangeArrowheads="1"/>
          </p:cNvPicPr>
          <p:nvPr/>
        </p:nvPicPr>
        <p:blipFill>
          <a:blip r:embed="rId2"/>
          <a:srcRect/>
          <a:stretch>
            <a:fillRect/>
          </a:stretch>
        </p:blipFill>
        <p:spPr bwMode="auto">
          <a:xfrm>
            <a:off x="762000" y="2895600"/>
            <a:ext cx="5715000" cy="36861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772400" cy="461665"/>
          </a:xfrm>
          <a:prstGeom prst="rect">
            <a:avLst/>
          </a:prstGeom>
          <a:noFill/>
        </p:spPr>
        <p:txBody>
          <a:bodyPr wrap="square" rtlCol="0">
            <a:spAutoFit/>
          </a:bodyPr>
          <a:lstStyle/>
          <a:p>
            <a:pPr algn="r" rtl="1"/>
            <a:r>
              <a:rPr lang="fa-IR" sz="2400" b="1" dirty="0" smtClean="0"/>
              <a:t>تعریف بتن</a:t>
            </a:r>
            <a:endParaRPr lang="en-US" sz="2400" b="1" dirty="0"/>
          </a:p>
        </p:txBody>
      </p:sp>
      <p:sp>
        <p:nvSpPr>
          <p:cNvPr id="3" name="TextBox 2"/>
          <p:cNvSpPr txBox="1"/>
          <p:nvPr/>
        </p:nvSpPr>
        <p:spPr>
          <a:xfrm>
            <a:off x="762000" y="1219200"/>
            <a:ext cx="7696200" cy="1323439"/>
          </a:xfrm>
          <a:prstGeom prst="rect">
            <a:avLst/>
          </a:prstGeom>
          <a:noFill/>
        </p:spPr>
        <p:txBody>
          <a:bodyPr wrap="square" rtlCol="0">
            <a:spAutoFit/>
          </a:bodyPr>
          <a:lstStyle/>
          <a:p>
            <a:pPr algn="r" rtl="1"/>
            <a:r>
              <a:rPr lang="fa-IR" sz="2000" dirty="0" smtClean="0">
                <a:cs typeface="B Lotus" pitchFamily="2" charset="-78"/>
              </a:rPr>
              <a:t>بتن سنگی است مصنوعی که از اختلاط سیمان، آب و سنگدانه های ریز و درشت ، به نسبت های معین به وجود می آید ، به این ترتیب که از واکنش های شیمیایی آب و سیمان یک لعاب چسبانده بوجود می آید که این توده جدا از هم را به یکدیگر چسبانده و سخت شدن لعاب باعث استحکام این مجموعه می شود.</a:t>
            </a:r>
            <a:endParaRPr lang="en-US" sz="2000" dirty="0">
              <a:cs typeface="B Lotus" pitchFamily="2" charset="-78"/>
            </a:endParaRPr>
          </a:p>
        </p:txBody>
      </p:sp>
      <p:pic>
        <p:nvPicPr>
          <p:cNvPr id="1027" name="Picture 3" descr="C:\Users\fox\Desktop\ee8ce_%D8%A7%D8%AC%D8%B1%D8%A7%DB%8C_%D8%B3%D8%AA%D9%88%D9%86.jpg"/>
          <p:cNvPicPr>
            <a:picLocks noChangeAspect="1" noChangeArrowheads="1"/>
          </p:cNvPicPr>
          <p:nvPr/>
        </p:nvPicPr>
        <p:blipFill>
          <a:blip r:embed="rId2"/>
          <a:srcRect/>
          <a:stretch>
            <a:fillRect/>
          </a:stretch>
        </p:blipFill>
        <p:spPr bwMode="auto">
          <a:xfrm>
            <a:off x="4495800" y="2819400"/>
            <a:ext cx="4114800" cy="3276600"/>
          </a:xfrm>
          <a:prstGeom prst="rect">
            <a:avLst/>
          </a:prstGeom>
          <a:noFill/>
        </p:spPr>
      </p:pic>
      <p:pic>
        <p:nvPicPr>
          <p:cNvPr id="1028" name="Picture 4" descr="C:\Users\fox\Desktop\Concrete-Concrete_Foudations.jpg"/>
          <p:cNvPicPr>
            <a:picLocks noChangeAspect="1" noChangeArrowheads="1"/>
          </p:cNvPicPr>
          <p:nvPr/>
        </p:nvPicPr>
        <p:blipFill>
          <a:blip r:embed="rId3"/>
          <a:srcRect/>
          <a:stretch>
            <a:fillRect/>
          </a:stretch>
        </p:blipFill>
        <p:spPr bwMode="auto">
          <a:xfrm>
            <a:off x="533400" y="2819400"/>
            <a:ext cx="3810000" cy="33147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5181600" cy="646331"/>
          </a:xfrm>
          <a:prstGeom prst="rect">
            <a:avLst/>
          </a:prstGeom>
          <a:noFill/>
        </p:spPr>
        <p:txBody>
          <a:bodyPr wrap="square" rtlCol="0">
            <a:spAutoFit/>
          </a:bodyPr>
          <a:lstStyle/>
          <a:p>
            <a:pPr algn="r" rtl="1"/>
            <a:r>
              <a:rPr lang="fa-IR" sz="3600" dirty="0" smtClean="0"/>
              <a:t>مراقبت از بتن </a:t>
            </a:r>
            <a:endParaRPr lang="en-US" sz="3600" dirty="0"/>
          </a:p>
        </p:txBody>
      </p:sp>
      <p:sp>
        <p:nvSpPr>
          <p:cNvPr id="3" name="Rectangle 2"/>
          <p:cNvSpPr/>
          <p:nvPr/>
        </p:nvSpPr>
        <p:spPr>
          <a:xfrm>
            <a:off x="838200" y="1371600"/>
            <a:ext cx="8153400" cy="923330"/>
          </a:xfrm>
          <a:prstGeom prst="rect">
            <a:avLst/>
          </a:prstGeom>
        </p:spPr>
        <p:txBody>
          <a:bodyPr wrap="square">
            <a:spAutoFit/>
          </a:bodyPr>
          <a:lstStyle/>
          <a:p>
            <a:pPr algn="r" rtl="1"/>
            <a:r>
              <a:rPr lang="fa-IR" b="1" dirty="0" smtClean="0"/>
              <a:t>به عمل آوردن يا مراقبت ازبتن علمي است كه سازنده بتن بايد در طول 7 الي 10 روز اول بعد از بتن ريزي انجام دهد . مراقبت از بتن در طول 7 الي 10 روز سبب دست يافتن به مقاومت 28 روزه مورد نظر مي شود و هرچه اين مراقبت باتأخير شروع شودسبب كاهش بيشتر مقاومت 28 روزه بتن مي شود.</a:t>
            </a:r>
            <a:endParaRPr lang="en-US" dirty="0"/>
          </a:p>
        </p:txBody>
      </p:sp>
      <p:sp>
        <p:nvSpPr>
          <p:cNvPr id="4" name="Rectangle 3"/>
          <p:cNvSpPr/>
          <p:nvPr/>
        </p:nvSpPr>
        <p:spPr>
          <a:xfrm>
            <a:off x="304800" y="2690336"/>
            <a:ext cx="8458200" cy="1477328"/>
          </a:xfrm>
          <a:prstGeom prst="rect">
            <a:avLst/>
          </a:prstGeom>
        </p:spPr>
        <p:txBody>
          <a:bodyPr wrap="square">
            <a:spAutoFit/>
          </a:bodyPr>
          <a:lstStyle/>
          <a:p>
            <a:pPr algn="r" rtl="1"/>
            <a:r>
              <a:rPr lang="fa-IR" b="1" dirty="0" smtClean="0"/>
              <a:t>الف - رطوبت كافي و مناسب براي بتن </a:t>
            </a:r>
            <a:endParaRPr lang="fa-IR" dirty="0" smtClean="0"/>
          </a:p>
          <a:p>
            <a:pPr marL="342900" indent="-342900" algn="r" rtl="1">
              <a:buAutoNum type="arabic1Minus" startAt="2"/>
            </a:pPr>
            <a:r>
              <a:rPr lang="fa-IR" b="1" dirty="0" smtClean="0"/>
              <a:t>دماي </a:t>
            </a:r>
            <a:r>
              <a:rPr lang="fa-IR" b="1" dirty="0" smtClean="0"/>
              <a:t>مناسب و كافي براي </a:t>
            </a:r>
            <a:r>
              <a:rPr lang="fa-IR" b="1" dirty="0" smtClean="0"/>
              <a:t>بتن</a:t>
            </a:r>
          </a:p>
          <a:p>
            <a:pPr marL="342900" indent="-342900" algn="r" rtl="1">
              <a:buAutoNum type="arabic1Minus" startAt="2"/>
            </a:pPr>
            <a:endParaRPr lang="fa-IR" dirty="0" smtClean="0"/>
          </a:p>
          <a:p>
            <a:pPr algn="r" rtl="1"/>
            <a:r>
              <a:rPr lang="fa-IR" b="1" dirty="0" smtClean="0"/>
              <a:t>كنترل دما ورطوبت بتن در روزهاي بسيارگرم يا درهواي سردتراز 4 درجه سانتي گرادضروري است و بايد تدبير ويژه اي اتخاذ شود.</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pPr algn="r" rtl="1"/>
            <a:r>
              <a:rPr lang="fa-IR" b="1" dirty="0" smtClean="0"/>
              <a:t>روشهاي مراقبت از بتن درهواي گرم </a:t>
            </a:r>
            <a:endParaRPr lang="fa-IR" dirty="0" smtClean="0"/>
          </a:p>
          <a:p>
            <a:pPr algn="r" rtl="1"/>
            <a:r>
              <a:rPr lang="fa-IR" b="1" dirty="0" smtClean="0"/>
              <a:t>1 - ايجادبركه آب :</a:t>
            </a:r>
            <a:endParaRPr lang="fa-IR" dirty="0" smtClean="0"/>
          </a:p>
          <a:p>
            <a:pPr algn="r" rtl="1"/>
            <a:r>
              <a:rPr lang="fa-IR" b="1" dirty="0" smtClean="0"/>
              <a:t>به اين صورت كه شرايط مناسبي فراهم شودكه آب روي سطح بتن باقي بماند. به اين كاربا ايجاد يك حفاظ 10 تا15 سانتي متري از مصالحي مانند رس قابل اجرا مي باشد و عيب اين روش از طرف بالاي آب در اين روش است .</a:t>
            </a:r>
            <a:endParaRPr lang="fa-IR" dirty="0" smtClean="0"/>
          </a:p>
          <a:p>
            <a:pPr algn="r" rtl="1"/>
            <a:r>
              <a:rPr lang="fa-IR" b="1" dirty="0" smtClean="0"/>
              <a:t>2- پاشيدن آب بروي سطح بتن :</a:t>
            </a:r>
            <a:endParaRPr lang="fa-IR" dirty="0" smtClean="0"/>
          </a:p>
          <a:p>
            <a:pPr algn="r" rtl="1"/>
            <a:r>
              <a:rPr lang="fa-IR" b="1" dirty="0" smtClean="0"/>
              <a:t>اين كار به وسيله شلنگ يا آب پاشي هاي </a:t>
            </a:r>
            <a:r>
              <a:rPr lang="fa-IR" b="1" dirty="0" smtClean="0"/>
              <a:t>زمینی </a:t>
            </a:r>
            <a:r>
              <a:rPr lang="fa-IR" b="1" dirty="0" smtClean="0"/>
              <a:t>قابل اجرا مي باشد همچنين براي سطح قائم مي توان از شلنگ هاي سوراخ را نيز استفاده نمود.</a:t>
            </a:r>
            <a:endParaRPr lang="fa-IR" dirty="0" smtClean="0"/>
          </a:p>
          <a:p>
            <a:pPr algn="r" rtl="1"/>
            <a:r>
              <a:rPr lang="fa-IR" b="1" dirty="0" smtClean="0"/>
              <a:t>3- استفاده از پوشش هاي خيس :</a:t>
            </a:r>
            <a:endParaRPr lang="fa-IR" dirty="0" smtClean="0"/>
          </a:p>
          <a:p>
            <a:pPr algn="r" rtl="1"/>
            <a:r>
              <a:rPr lang="fa-IR" b="1" dirty="0" smtClean="0"/>
              <a:t>پوششهاي نظير گوني </a:t>
            </a:r>
            <a:r>
              <a:rPr lang="fa-IR" b="1" dirty="0" smtClean="0"/>
              <a:t>، </a:t>
            </a:r>
            <a:r>
              <a:rPr lang="fa-IR" b="1" dirty="0" smtClean="0"/>
              <a:t>موكت و يا حتي علف و خاك را مي توان به صورت خيس شده روي بتن قرارداد. حسن اين پوشش ها در اين است كه نور خورشيد مستقيماً به بتن نمي تابد و تبخيرآب كمتري صورت مي گيرد و همچنين اين پوششها مقداري آب را در خود جذب مي كنند آب داخل آنها ديرتر تبخير مي شود. البته قابل ذكراست پوشش ه مانند خاك اره و علف و خاك براي سطوح وسطوحي كه نماي سازه است قابل استفاده نمي باشند</a:t>
            </a:r>
            <a:r>
              <a:rPr lang="fa-IR" b="1" dirty="0" smtClean="0"/>
              <a:t>.</a:t>
            </a:r>
            <a:endParaRPr lang="fa-IR" dirty="0" smtClean="0"/>
          </a:p>
        </p:txBody>
      </p:sp>
      <p:pic>
        <p:nvPicPr>
          <p:cNvPr id="14338" name="Picture 2" descr="http://epg.modot.mo.gov/files/thumb/b/b2/1055.jpg/400px-1055.jpg"/>
          <p:cNvPicPr>
            <a:picLocks noChangeAspect="1" noChangeArrowheads="1"/>
          </p:cNvPicPr>
          <p:nvPr/>
        </p:nvPicPr>
        <p:blipFill>
          <a:blip r:embed="rId2"/>
          <a:srcRect/>
          <a:stretch>
            <a:fillRect/>
          </a:stretch>
        </p:blipFill>
        <p:spPr bwMode="auto">
          <a:xfrm>
            <a:off x="228600" y="3505200"/>
            <a:ext cx="3810000" cy="3352800"/>
          </a:xfrm>
          <a:prstGeom prst="rect">
            <a:avLst/>
          </a:prstGeom>
          <a:noFill/>
        </p:spPr>
      </p:pic>
      <p:pic>
        <p:nvPicPr>
          <p:cNvPr id="14340" name="Picture 4" descr="http://www.builderbill-diy-help.com/image-files/curing-concrete.jpg"/>
          <p:cNvPicPr>
            <a:picLocks noChangeAspect="1" noChangeArrowheads="1"/>
          </p:cNvPicPr>
          <p:nvPr/>
        </p:nvPicPr>
        <p:blipFill>
          <a:blip r:embed="rId3"/>
          <a:srcRect/>
          <a:stretch>
            <a:fillRect/>
          </a:stretch>
        </p:blipFill>
        <p:spPr bwMode="auto">
          <a:xfrm>
            <a:off x="4114800" y="3505200"/>
            <a:ext cx="4762500" cy="31908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077200" cy="3416320"/>
          </a:xfrm>
          <a:prstGeom prst="rect">
            <a:avLst/>
          </a:prstGeom>
        </p:spPr>
        <p:txBody>
          <a:bodyPr wrap="square">
            <a:spAutoFit/>
          </a:bodyPr>
          <a:lstStyle/>
          <a:p>
            <a:pPr algn="r" rtl="1"/>
            <a:r>
              <a:rPr lang="fa-IR" b="1" dirty="0" smtClean="0"/>
              <a:t>4- پوششهاي نايلوني :</a:t>
            </a:r>
            <a:endParaRPr lang="fa-IR" dirty="0" smtClean="0"/>
          </a:p>
          <a:p>
            <a:pPr algn="r" rtl="1"/>
            <a:r>
              <a:rPr lang="fa-IR" b="1" dirty="0" smtClean="0"/>
              <a:t>اين روش ، روش مناسبي است ولي عيب آن در آسيب پذيروغيرقابل ترميم بودن پلاستيك است .</a:t>
            </a:r>
            <a:endParaRPr lang="fa-IR" dirty="0" smtClean="0"/>
          </a:p>
          <a:p>
            <a:pPr algn="r" rtl="1"/>
            <a:r>
              <a:rPr lang="fa-IR" b="1" dirty="0" smtClean="0"/>
              <a:t>5- نگه داشتن  قالب :</a:t>
            </a:r>
            <a:endParaRPr lang="fa-IR" dirty="0" smtClean="0"/>
          </a:p>
          <a:p>
            <a:pPr algn="r" rtl="1"/>
            <a:r>
              <a:rPr lang="fa-IR" b="1" dirty="0" smtClean="0"/>
              <a:t>قالب هاي فلزي اين فرصت را دارند كه مانع ازتبخيرآب مي شوند. لذا با نگه داشتن قالب ه روي سطح بتن و آب دادن بتن ها مي توان آب مورد نياز بتن را تأمين گرد.  </a:t>
            </a:r>
            <a:endParaRPr lang="fa-IR" dirty="0" smtClean="0"/>
          </a:p>
          <a:p>
            <a:pPr algn="r" rtl="1"/>
            <a:r>
              <a:rPr lang="fa-IR" b="1" dirty="0" smtClean="0"/>
              <a:t>قابل ذكر است قالب هاي چوبي نه تنها مانع ازتبخيرآب نمي شوند بلكه مقداري ازآب بتن را جذب مي كنند.</a:t>
            </a:r>
            <a:endParaRPr lang="fa-IR" dirty="0" smtClean="0"/>
          </a:p>
          <a:p>
            <a:pPr algn="r" rtl="1"/>
            <a:r>
              <a:rPr lang="fa-IR" b="1" dirty="0" smtClean="0"/>
              <a:t>6- استفاده از موادمحافظ:</a:t>
            </a:r>
            <a:endParaRPr lang="fa-IR" dirty="0" smtClean="0"/>
          </a:p>
          <a:p>
            <a:pPr algn="r" rtl="1"/>
            <a:r>
              <a:rPr lang="fa-IR" b="1" dirty="0" smtClean="0"/>
              <a:t>اين مواد جنس سوم يا چربي يا جسب هستند كه معمولاً با دستگاههاي نظير رنگ پاش روي سطح بتن پاشيده مي شوند. البته هزينه ي اجراي آنها بالا مي باشد.</a:t>
            </a:r>
            <a:endParaRPr lang="fa-IR" dirty="0" smtClean="0"/>
          </a:p>
          <a:p>
            <a:pPr algn="r" rtl="1"/>
            <a:r>
              <a:rPr lang="fa-IR" b="1" dirty="0" smtClean="0"/>
              <a:t>7- استفاده از سيستم بخار آب :</a:t>
            </a:r>
            <a:endParaRPr lang="fa-IR" dirty="0" smtClean="0"/>
          </a:p>
          <a:p>
            <a:pPr algn="r" rtl="1"/>
            <a:r>
              <a:rPr lang="fa-IR" b="1" dirty="0" smtClean="0"/>
              <a:t>اين روش اكثراً دركارخانه هاي بتن پيش ساخته استفاده مي شود و در عرض قراردادن بتن با بخارآب همراه با فشار باعث مي شود بتن زودتر مقاومت نهايي  خود برسد.</a:t>
            </a:r>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8305800" cy="3693319"/>
          </a:xfrm>
          <a:prstGeom prst="rect">
            <a:avLst/>
          </a:prstGeom>
        </p:spPr>
        <p:txBody>
          <a:bodyPr wrap="square">
            <a:spAutoFit/>
          </a:bodyPr>
          <a:lstStyle/>
          <a:p>
            <a:pPr algn="r" rtl="1"/>
            <a:r>
              <a:rPr lang="fa-IR" b="1" dirty="0" smtClean="0"/>
              <a:t>روشهاي مراقبت از بتن در هواي سرد.</a:t>
            </a:r>
            <a:endParaRPr lang="fa-IR" dirty="0" smtClean="0"/>
          </a:p>
          <a:p>
            <a:pPr algn="r" rtl="1"/>
            <a:r>
              <a:rPr lang="fa-IR" b="1" dirty="0" smtClean="0"/>
              <a:t>در هواي سرد احتمال يخ زدگي بتن وجود دارد و اگر بتن يخ هم نزند به دليل كافي نبودن درجه حرارت ، زمان بتن و مراقبتهاي بعد ازبتن ريزي نيز طولاني تر مي شود . در نتيجه در هواي سرد بايد </a:t>
            </a:r>
            <a:r>
              <a:rPr lang="fa-IR" b="1" dirty="0" smtClean="0"/>
              <a:t>حرارت </a:t>
            </a:r>
            <a:r>
              <a:rPr lang="fa-IR" b="1" dirty="0" smtClean="0"/>
              <a:t>كافي را براي بتن فراهم نمودو </a:t>
            </a:r>
            <a:r>
              <a:rPr lang="fa-IR" b="1" dirty="0" smtClean="0"/>
              <a:t>برای اين </a:t>
            </a:r>
            <a:r>
              <a:rPr lang="fa-IR" b="1" dirty="0" smtClean="0"/>
              <a:t>كار روشهاي مختلفي وجود دارد كه در ذيل به آنها اشاره مي كنيم .</a:t>
            </a:r>
            <a:endParaRPr lang="fa-IR" dirty="0" smtClean="0"/>
          </a:p>
          <a:p>
            <a:pPr algn="r" rtl="1"/>
            <a:r>
              <a:rPr lang="fa-IR" b="1" dirty="0" smtClean="0"/>
              <a:t>الف )استفاده از لحاف عايق :</a:t>
            </a:r>
            <a:endParaRPr lang="fa-IR" dirty="0" smtClean="0"/>
          </a:p>
          <a:p>
            <a:pPr algn="r" rtl="1"/>
            <a:r>
              <a:rPr lang="fa-IR" b="1" dirty="0" smtClean="0"/>
              <a:t>كه بهترين نمونه آنها عايق پشم شيشه مي باشد اين عايق ه باعث مي شوند دماي ُآزاد شده ازبتن محفوظ بماند و دماي محدوده ي خود بتن را بالا ببرد.</a:t>
            </a:r>
            <a:endParaRPr lang="fa-IR" dirty="0" smtClean="0"/>
          </a:p>
          <a:p>
            <a:pPr algn="r" rtl="1"/>
            <a:r>
              <a:rPr lang="fa-IR" b="1" dirty="0" smtClean="0"/>
              <a:t>ب ) استفاده از المنت هاي برقي :</a:t>
            </a:r>
            <a:endParaRPr lang="fa-IR" dirty="0" smtClean="0"/>
          </a:p>
          <a:p>
            <a:pPr algn="r" rtl="1"/>
            <a:r>
              <a:rPr lang="fa-IR" b="1" dirty="0" smtClean="0"/>
              <a:t>در اين روش مي توان يك فضاي در بسته را حتي با نايلون و پلاستيك روي بتن ايجاد كرد و توسط المنت هاي برقي داخل محفوظه را گرم نگه داشت .</a:t>
            </a:r>
            <a:endParaRPr lang="fa-IR" dirty="0" smtClean="0"/>
          </a:p>
          <a:p>
            <a:pPr algn="r" rtl="1"/>
            <a:r>
              <a:rPr lang="fa-IR" b="1" dirty="0" smtClean="0"/>
              <a:t>ج ) استفاده از شعله يا بخاري : </a:t>
            </a:r>
            <a:endParaRPr lang="fa-IR" dirty="0" smtClean="0"/>
          </a:p>
          <a:p>
            <a:pPr algn="r" rtl="1"/>
            <a:r>
              <a:rPr lang="fa-IR" b="1" dirty="0" smtClean="0"/>
              <a:t>در اين روش نيز مي توان با ايجاد يك محيط بسته اطراف بتن و روشن كردن بخاري يا ايجاد شعله مي توان دماي مورد نياز بتن را تأمين نمود. </a:t>
            </a:r>
            <a:endParaRPr lang="fa-IR" dirty="0"/>
          </a:p>
        </p:txBody>
      </p:sp>
      <p:pic>
        <p:nvPicPr>
          <p:cNvPr id="12290" name="Picture 2" descr="http://www.everitts.co.nz/images/prodpic_transguard1.jpg"/>
          <p:cNvPicPr>
            <a:picLocks noChangeAspect="1" noChangeArrowheads="1"/>
          </p:cNvPicPr>
          <p:nvPr/>
        </p:nvPicPr>
        <p:blipFill>
          <a:blip r:embed="rId2"/>
          <a:srcRect/>
          <a:stretch>
            <a:fillRect/>
          </a:stretch>
        </p:blipFill>
        <p:spPr bwMode="auto">
          <a:xfrm>
            <a:off x="0" y="3581400"/>
            <a:ext cx="6096000" cy="3276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28600" y="1447800"/>
            <a:ext cx="8915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 سازه های بتنی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طراحی این سازه ها در کشور به روش های حدی نهایی بوده که در این روش ضرایب تقلیل بار بترتیب به مقاومت بتن و فولاد اعمال می گردد و ضرایب افزایش بار نیز براساس ترکیب بار منظور می گردد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حال به بررسی مزایا و معایب این نوع سازه ها می پردازیم :</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مزایا</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بدلیل امکان شکل پذیری آرماتور و بتن تازه و قالب ، اعضاء این سازه ها را می توان در مقاطع مختلف اجرا نمود .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این سازه ها در مقابل آتش سوزی از خود مقاومت نشان می دهند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این سازه ها در مقابل شرایط مختلف آب و هوایی مقاوم بوده ودر صورت اجرای صحیح پوشش بتن ، رطوبت هیچ آسیبی به آن وارد نخواهد کرد .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این سازه ها نسبت به سازه های فلزی از یک صلبیت بیشتری برخوردار هستند .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مصالح سنگی و سیمان معمولاً آسان تر از سایر مصالح در دسترس می باشد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عمر این سازه ها بدلیل مقاومت در مقابل شرایط آب و هوا ، معمولاً بیشتراز سایر سازه بوده است .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اتصال تیر و دیافراگم سقف بدلیل همگن بودن مناسب تر از سایر سازه ها می باشد</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371600" y="381000"/>
            <a:ext cx="5867400" cy="584775"/>
          </a:xfrm>
          <a:prstGeom prst="rect">
            <a:avLst/>
          </a:prstGeom>
          <a:noFill/>
        </p:spPr>
        <p:txBody>
          <a:bodyPr wrap="square" rtlCol="0">
            <a:spAutoFit/>
          </a:bodyPr>
          <a:lstStyle/>
          <a:p>
            <a:pPr algn="r" rtl="1"/>
            <a:r>
              <a:rPr lang="fa-IR" sz="3200" dirty="0" smtClean="0"/>
              <a:t>مقایسه سازه های فولای و بتنی</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1000"/>
            <a:ext cx="6934200" cy="1754326"/>
          </a:xfrm>
          <a:prstGeom prst="rect">
            <a:avLst/>
          </a:prstGeom>
        </p:spPr>
        <p:txBody>
          <a:bodyPr wrap="square">
            <a:spAutoFit/>
          </a:bodyPr>
          <a:lstStyle/>
          <a:p>
            <a:pPr algn="r" rtl="1"/>
            <a:r>
              <a:rPr lang="fa-IR" b="1" dirty="0" smtClean="0"/>
              <a:t>معایب :</a:t>
            </a:r>
            <a:br>
              <a:rPr lang="fa-IR" b="1" dirty="0" smtClean="0"/>
            </a:br>
            <a:r>
              <a:rPr lang="fa-IR" dirty="0" smtClean="0"/>
              <a:t>1- اجرای آرماتور بندی و قالب بندی در این سازه ها نیاز به تخصص و صرف زمان بیشتری نسبت به سایر سازه ها دارد .</a:t>
            </a:r>
            <a:br>
              <a:rPr lang="fa-IR" dirty="0" smtClean="0"/>
            </a:br>
            <a:r>
              <a:rPr lang="fa-IR" dirty="0" smtClean="0"/>
              <a:t>2- بدلیل افزایش مقطع اعضاء این سازه ها ، وزن آن بیشتر از سازه های فلزی می باشد .</a:t>
            </a:r>
            <a:br>
              <a:rPr lang="fa-IR" dirty="0" smtClean="0"/>
            </a:br>
            <a:r>
              <a:rPr lang="fa-IR" dirty="0" smtClean="0"/>
              <a:t>3- بدلیل نیاز به آزمایش مستمر بتن ، در محل اجرای این سازه ها باید آزمایشگاه های مکانیک خاک در دسترس باشد .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304800"/>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 سازه های فلزی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مزایا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سازه های فلزی بعلت امکان مونتاژ اسکلت قبل از نصب و لزوم اجرای همزمان و بدون وقفه اسکلت ، در مقایسه با سایر سازه ها از سرعت عمل بالاتری برخوردار می باشد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بدلیل همگن بودن تیروستون و بادبند بعنوان اعضاء اصلی، اسکلت این نوع سازه ها دارای یکپارچگی مناسبت تری نسبت به سایر سازه های میباشد و بهمین دلیلی نیز نتیجه محاسبات سازه ای فاصله نزدیکتری به مقاومت واقعی این نوع سازه ها دارد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بدلیل نوع اتصال اعضاء تیر و ستون ، امکان توسعه طبقات در این نوع سازه های به شکل مناسبتر و قابل قبول تری وجود دارد . </a:t>
            </a:r>
            <a:b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fa-IR"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مقاومت زیاد:</a:t>
            </a: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مقاومت قطعات فلزی زیاد بوده و نسبت مقاومت به وزن از مصالح بتن بزرگتر است ، به این علت در دهانه های بزرگ سوله ها و ساختمان های مرتفع ، ساختمانهائی که برزمینهای سست قرارمیگیرند ، حائز اهمیت فراوان میباشد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خواص یکنواخت :</a:t>
            </a: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فلز در کارخانجات بزرگ تحت نظارت دقیق تهیه میشود ، یکنواخت بودن خواص آن میتوان اطمینان کرد و خواص آن بر خلاف بتن با عوامل خارجی تحت تاثیر قرار نمی گیرد ، اطمینان در یکنواختی خواص مصالح در انتخاب ضریب اطمینان کوچک مؤثر است که خود صرفه جو یی در مصرف مصالح را باعث میشود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دوام :</a:t>
            </a: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دوام فولاد بسیار خوب است ، اگر در نگهداری ساختمانهای فلزی دقت گردد  برای مدت طولانی قابل بهره برداری خواهند بود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شکل پذیری :</a:t>
            </a: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از خاصیت مثبت مصالح فلزی شکل پذیری ان است که قادرند تمرکز تنش را که در واقع علت شروع خرابی است ونیروی دینامیکی و ضربه ای را تحمل نماید ،در حالیکه مصالح بتن ترد و شکننده در مقابل این نیروها فوق العاده ضعیف اند. یکی از عواملی که در هنگام خرابی ، خود خبر داده و ازخرابی ناگهانی وخطرات آن عضو جلوگیری میکند. و پیوستگی مصالح ، تقویت پذیری و امکان مقاوم سازی ( بهسازی لرزه ای ) ، وزن کم  </a:t>
            </a:r>
            <a:r>
              <a:rPr kumimoji="0" lang="fa-IR" sz="16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و اشغال </a:t>
            </a: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فضای کمتر</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457200"/>
            <a:ext cx="9144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معایب :</a:t>
            </a:r>
            <a:b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تجربه و مطالعات بعمل آمده بر روی زلزله های دهه های اخیر در نقاط مختلف دنیا این نتیجه را در برداشته است که علی رغم اینکه از نظر طراحی و محاسبات ، سازه های فلزی مطلوبتر و مقاوم تر از سازه های دیگر بنظر می رسند و لیکن در عمل بیشتر تخریب های ناشی از زلزله متوجه این نوع سازه ها بوده است و براساس این تحقیقات دلیل اصلی ضعف این نوع سازه ها در مقابل زلزله عدم اجرای صحیح اتصالات بوده است چرا که اجرای جوش در تمام اتصالات براساس محاسبات مربوط و رعایت آئین نامه اجرای جوش شامل انتخاب نوع باری ، آمپر مناسب ، شرایط آب و هوا و تخصص کافی جوشکاران ، مخصوصاً در مناطق محروم و کشورهای در حال توسعه تقریباً غیر ممکن بنظر می رسد و بر همین اساس اتصالات جوش را در سازه های فلزی باید بعنوان ضعف اصلی این نوع سازه ها به حساب آورد و راهکار برطرف نمودن این نقطه ضعف اساسی ، استقاده از پیچ و مهره در اتصالات این نوع سازه ها می باشد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با توجه به اینکه تیرو ستون و بادبند این نوع سازه ها فلزی بوده و لیکن دیافراگم سقف بصورت بتنی دال یک طرفه یا دو طرفه اجرا می گردد این موضوع باعث ایجاد یک نوع ناهمگنی میان تیر و سقف گردیده که اتصال صحیح و کامل آنها را با مشکل مواجه می نماید و جهت رفع این نقص می بایست تمام نکات فنی و آئین نامه ای محل اتصال تیر و سقف رعایت گردد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بدلیل تأثیر شرایط آب و هوایی بر کیفیت جوش و افزایش سرعت زنگ زدگی اسکلت و لزوم اجرای اتصالات در شرایط مناسب آب و هوایی ، معمولاً اجرای اسکلت این نوع سازه ها با یک محدودیت آب و هوایی مواجه می گردد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بدلیل تغییر شکل اسکلت فلزی در حرارت بالا ، در زمان آتش سوزی این نوع سازه ها با یک تغییر شکل و تخریب ناشی از آن مواجه خواهند شد . </a:t>
            </a:r>
            <a:b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بدلیل زنگ زدگی و پوسیدگی ناشی از اکسید شدن ، این نوع سازه ها در دراز مدت دچار پوسیدگی عمیق و کاهش سطح مقطع شده وبا کاهش مقاومت این نوع سازه ها نسبت به بارهای وارده مواجه خواهند شد .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5392654" y="304800"/>
            <a:ext cx="37513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مجموعه تصاویر اجرای ستون بتنی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www.iiiwe.com/image/internal/600x0/attachment/blog/images_concrete_columns/Slide1.JPG"/>
          <p:cNvPicPr/>
          <p:nvPr/>
        </p:nvPicPr>
        <p:blipFill>
          <a:blip r:embed="rId2"/>
          <a:srcRect/>
          <a:stretch>
            <a:fillRect/>
          </a:stretch>
        </p:blipFill>
        <p:spPr bwMode="auto">
          <a:xfrm>
            <a:off x="685800" y="1286510"/>
            <a:ext cx="7315200" cy="4657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0.JPG"/>
          <p:cNvPicPr/>
          <p:nvPr/>
        </p:nvPicPr>
        <p:blipFill>
          <a:blip r:embed="rId2"/>
          <a:srcRect/>
          <a:stretch>
            <a:fillRect/>
          </a:stretch>
        </p:blipFill>
        <p:spPr bwMode="auto">
          <a:xfrm>
            <a:off x="609600" y="1286510"/>
            <a:ext cx="7391400" cy="4504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04800"/>
            <a:ext cx="6248400" cy="461665"/>
          </a:xfrm>
          <a:prstGeom prst="rect">
            <a:avLst/>
          </a:prstGeom>
          <a:noFill/>
        </p:spPr>
        <p:txBody>
          <a:bodyPr wrap="square" rtlCol="0">
            <a:spAutoFit/>
          </a:bodyPr>
          <a:lstStyle/>
          <a:p>
            <a:pPr algn="r" rtl="1"/>
            <a:r>
              <a:rPr lang="fa-IR" sz="2400" dirty="0" smtClean="0">
                <a:cs typeface="B Lotus" pitchFamily="2" charset="-78"/>
              </a:rPr>
              <a:t>مواد تشکیل دهنده بتن</a:t>
            </a:r>
            <a:endParaRPr lang="en-US" sz="2400" dirty="0">
              <a:cs typeface="B Lotus" pitchFamily="2" charset="-78"/>
            </a:endParaRPr>
          </a:p>
        </p:txBody>
      </p:sp>
      <p:sp>
        <p:nvSpPr>
          <p:cNvPr id="4" name="TextBox 3"/>
          <p:cNvSpPr txBox="1"/>
          <p:nvPr/>
        </p:nvSpPr>
        <p:spPr>
          <a:xfrm>
            <a:off x="304800" y="1219200"/>
            <a:ext cx="8534400" cy="1200329"/>
          </a:xfrm>
          <a:prstGeom prst="rect">
            <a:avLst/>
          </a:prstGeom>
          <a:noFill/>
        </p:spPr>
        <p:txBody>
          <a:bodyPr wrap="square" rtlCol="0">
            <a:spAutoFit/>
          </a:bodyPr>
          <a:lstStyle/>
          <a:p>
            <a:pPr algn="r" rtl="1"/>
            <a:r>
              <a:rPr lang="fa-IR" dirty="0" smtClean="0"/>
              <a:t>سیمان</a:t>
            </a:r>
          </a:p>
          <a:p>
            <a:pPr algn="r" rtl="1"/>
            <a:endParaRPr lang="fa-IR" dirty="0" smtClean="0"/>
          </a:p>
          <a:p>
            <a:pPr algn="r" rtl="1"/>
            <a:r>
              <a:rPr lang="fa-IR" dirty="0" smtClean="0"/>
              <a:t>سیمان جسم چسبنده و چسباننده ای است که اختلاط آن با آب تولید لعابی می کند که دور دانه های سنگی را می گیرد . سخت شدن این لعاب باعث بهم پیوستن توده ی مصالح می شود.</a:t>
            </a:r>
            <a:endParaRPr lang="en-US" dirty="0"/>
          </a:p>
        </p:txBody>
      </p:sp>
      <p:pic>
        <p:nvPicPr>
          <p:cNvPr id="2050" name="Picture 2" descr="C:\Users\fox\Desktop\Cement.jpg"/>
          <p:cNvPicPr>
            <a:picLocks noChangeAspect="1" noChangeArrowheads="1"/>
          </p:cNvPicPr>
          <p:nvPr/>
        </p:nvPicPr>
        <p:blipFill>
          <a:blip r:embed="rId2"/>
          <a:srcRect/>
          <a:stretch>
            <a:fillRect/>
          </a:stretch>
        </p:blipFill>
        <p:spPr bwMode="auto">
          <a:xfrm>
            <a:off x="762000" y="3048000"/>
            <a:ext cx="3886200" cy="2971800"/>
          </a:xfrm>
          <a:prstGeom prst="rect">
            <a:avLst/>
          </a:prstGeom>
          <a:noFill/>
        </p:spPr>
      </p:pic>
      <p:pic>
        <p:nvPicPr>
          <p:cNvPr id="2052" name="Picture 4" descr="http://www.consbank.com/files/fa/news/1391/5/1/3146_714.jpg"/>
          <p:cNvPicPr>
            <a:picLocks noChangeAspect="1" noChangeArrowheads="1"/>
          </p:cNvPicPr>
          <p:nvPr/>
        </p:nvPicPr>
        <p:blipFill>
          <a:blip r:embed="rId3"/>
          <a:srcRect/>
          <a:stretch>
            <a:fillRect/>
          </a:stretch>
        </p:blipFill>
        <p:spPr bwMode="auto">
          <a:xfrm>
            <a:off x="4876800" y="3048000"/>
            <a:ext cx="3810000" cy="2971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2.JPG"/>
          <p:cNvPicPr/>
          <p:nvPr/>
        </p:nvPicPr>
        <p:blipFill>
          <a:blip r:embed="rId2"/>
          <a:srcRect/>
          <a:stretch>
            <a:fillRect/>
          </a:stretch>
        </p:blipFill>
        <p:spPr bwMode="auto">
          <a:xfrm>
            <a:off x="1219200" y="1362710"/>
            <a:ext cx="6781800" cy="4657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4.JPG"/>
          <p:cNvPicPr/>
          <p:nvPr/>
        </p:nvPicPr>
        <p:blipFill>
          <a:blip r:embed="rId2"/>
          <a:srcRect/>
          <a:stretch>
            <a:fillRect/>
          </a:stretch>
        </p:blipFill>
        <p:spPr bwMode="auto">
          <a:xfrm>
            <a:off x="1219200" y="990600"/>
            <a:ext cx="6858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5.JPG"/>
          <p:cNvPicPr/>
          <p:nvPr/>
        </p:nvPicPr>
        <p:blipFill>
          <a:blip r:embed="rId2"/>
          <a:srcRect/>
          <a:stretch>
            <a:fillRect/>
          </a:stretch>
        </p:blipFill>
        <p:spPr bwMode="auto">
          <a:xfrm>
            <a:off x="1066800" y="1286510"/>
            <a:ext cx="7010400" cy="4276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6.JPG"/>
          <p:cNvPicPr/>
          <p:nvPr/>
        </p:nvPicPr>
        <p:blipFill>
          <a:blip r:embed="rId2"/>
          <a:srcRect/>
          <a:stretch>
            <a:fillRect/>
          </a:stretch>
        </p:blipFill>
        <p:spPr bwMode="auto">
          <a:xfrm>
            <a:off x="990600" y="1066800"/>
            <a:ext cx="6781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7.JPG"/>
          <p:cNvPicPr/>
          <p:nvPr/>
        </p:nvPicPr>
        <p:blipFill>
          <a:blip r:embed="rId2"/>
          <a:srcRect/>
          <a:stretch>
            <a:fillRect/>
          </a:stretch>
        </p:blipFill>
        <p:spPr bwMode="auto">
          <a:xfrm>
            <a:off x="1219200" y="1286510"/>
            <a:ext cx="7010400" cy="4733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18.JPG"/>
          <p:cNvPicPr/>
          <p:nvPr/>
        </p:nvPicPr>
        <p:blipFill>
          <a:blip r:embed="rId2"/>
          <a:srcRect/>
          <a:stretch>
            <a:fillRect/>
          </a:stretch>
        </p:blipFill>
        <p:spPr bwMode="auto">
          <a:xfrm>
            <a:off x="1066800" y="1286510"/>
            <a:ext cx="7239000" cy="4504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JPG"/>
          <p:cNvPicPr/>
          <p:nvPr/>
        </p:nvPicPr>
        <p:blipFill>
          <a:blip r:embed="rId2"/>
          <a:srcRect/>
          <a:stretch>
            <a:fillRect/>
          </a:stretch>
        </p:blipFill>
        <p:spPr bwMode="auto">
          <a:xfrm>
            <a:off x="1066800" y="1286510"/>
            <a:ext cx="7467600" cy="4657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0.JPG"/>
          <p:cNvPicPr/>
          <p:nvPr/>
        </p:nvPicPr>
        <p:blipFill>
          <a:blip r:embed="rId2"/>
          <a:srcRect/>
          <a:stretch>
            <a:fillRect/>
          </a:stretch>
        </p:blipFill>
        <p:spPr bwMode="auto">
          <a:xfrm>
            <a:off x="990600" y="838200"/>
            <a:ext cx="7086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1.JPG"/>
          <p:cNvPicPr/>
          <p:nvPr/>
        </p:nvPicPr>
        <p:blipFill>
          <a:blip r:embed="rId2"/>
          <a:srcRect/>
          <a:stretch>
            <a:fillRect/>
          </a:stretch>
        </p:blipFill>
        <p:spPr bwMode="auto">
          <a:xfrm>
            <a:off x="1143000" y="1286510"/>
            <a:ext cx="6781800" cy="4580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2.JPG"/>
          <p:cNvPicPr/>
          <p:nvPr/>
        </p:nvPicPr>
        <p:blipFill>
          <a:blip r:embed="rId2"/>
          <a:srcRect/>
          <a:stretch>
            <a:fillRect/>
          </a:stretch>
        </p:blipFill>
        <p:spPr bwMode="auto">
          <a:xfrm>
            <a:off x="990600" y="1286510"/>
            <a:ext cx="7086600" cy="4580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10123" y="304800"/>
            <a:ext cx="1431802" cy="461665"/>
          </a:xfrm>
          <a:prstGeom prst="rect">
            <a:avLst/>
          </a:prstGeom>
        </p:spPr>
        <p:txBody>
          <a:bodyPr wrap="none">
            <a:spAutoFit/>
          </a:bodyPr>
          <a:lstStyle/>
          <a:p>
            <a:pPr algn="r" rtl="1"/>
            <a:r>
              <a:rPr lang="fa-IR" sz="2400" b="1" dirty="0" smtClean="0"/>
              <a:t>انواع سیمان</a:t>
            </a:r>
          </a:p>
        </p:txBody>
      </p:sp>
      <p:sp>
        <p:nvSpPr>
          <p:cNvPr id="4" name="Rectangle 3"/>
          <p:cNvSpPr/>
          <p:nvPr/>
        </p:nvSpPr>
        <p:spPr>
          <a:xfrm>
            <a:off x="838200" y="1371600"/>
            <a:ext cx="7772400" cy="646331"/>
          </a:xfrm>
          <a:prstGeom prst="rect">
            <a:avLst/>
          </a:prstGeom>
        </p:spPr>
        <p:txBody>
          <a:bodyPr wrap="square">
            <a:spAutoFit/>
          </a:bodyPr>
          <a:lstStyle/>
          <a:p>
            <a:pPr algn="r" rtl="1"/>
            <a:r>
              <a:rPr lang="fa-IR" dirty="0" smtClean="0"/>
              <a:t>سیمان پرتلند معمولی نوع1: برای شرایط عادی بتن ریزی مثلاٌ برای ساختمان های بتنی ، پل ها ، و غیره در آب و هوای عادی و معتدل مناسب است</a:t>
            </a:r>
          </a:p>
        </p:txBody>
      </p:sp>
      <p:pic>
        <p:nvPicPr>
          <p:cNvPr id="3073" name="Picture 1" descr="C:\Users\fox\Desktop\نوع1.jpg"/>
          <p:cNvPicPr>
            <a:picLocks noChangeAspect="1" noChangeArrowheads="1"/>
          </p:cNvPicPr>
          <p:nvPr/>
        </p:nvPicPr>
        <p:blipFill>
          <a:blip r:embed="rId2"/>
          <a:srcRect/>
          <a:stretch>
            <a:fillRect/>
          </a:stretch>
        </p:blipFill>
        <p:spPr bwMode="auto">
          <a:xfrm>
            <a:off x="1828800" y="2133600"/>
            <a:ext cx="5486400" cy="4064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3.JPG"/>
          <p:cNvPicPr/>
          <p:nvPr/>
        </p:nvPicPr>
        <p:blipFill>
          <a:blip r:embed="rId2"/>
          <a:srcRect/>
          <a:stretch>
            <a:fillRect/>
          </a:stretch>
        </p:blipFill>
        <p:spPr bwMode="auto">
          <a:xfrm>
            <a:off x="990600" y="914400"/>
            <a:ext cx="7086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4.JPG"/>
          <p:cNvPicPr/>
          <p:nvPr/>
        </p:nvPicPr>
        <p:blipFill>
          <a:blip r:embed="rId2"/>
          <a:srcRect/>
          <a:stretch>
            <a:fillRect/>
          </a:stretch>
        </p:blipFill>
        <p:spPr bwMode="auto">
          <a:xfrm>
            <a:off x="838200" y="1286510"/>
            <a:ext cx="7543800" cy="4504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5.JPG"/>
          <p:cNvPicPr/>
          <p:nvPr/>
        </p:nvPicPr>
        <p:blipFill>
          <a:blip r:embed="rId2"/>
          <a:srcRect/>
          <a:stretch>
            <a:fillRect/>
          </a:stretch>
        </p:blipFill>
        <p:spPr bwMode="auto">
          <a:xfrm>
            <a:off x="990600" y="1143000"/>
            <a:ext cx="7239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6.JPG"/>
          <p:cNvPicPr/>
          <p:nvPr/>
        </p:nvPicPr>
        <p:blipFill>
          <a:blip r:embed="rId2"/>
          <a:srcRect/>
          <a:stretch>
            <a:fillRect/>
          </a:stretch>
        </p:blipFill>
        <p:spPr bwMode="auto">
          <a:xfrm>
            <a:off x="1066800" y="1286510"/>
            <a:ext cx="6858000" cy="4733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7.JPG"/>
          <p:cNvPicPr/>
          <p:nvPr/>
        </p:nvPicPr>
        <p:blipFill>
          <a:blip r:embed="rId2"/>
          <a:srcRect/>
          <a:stretch>
            <a:fillRect/>
          </a:stretch>
        </p:blipFill>
        <p:spPr bwMode="auto">
          <a:xfrm>
            <a:off x="914400" y="1286510"/>
            <a:ext cx="7467600" cy="4657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8.JPG"/>
          <p:cNvPicPr/>
          <p:nvPr/>
        </p:nvPicPr>
        <p:blipFill>
          <a:blip r:embed="rId2"/>
          <a:srcRect/>
          <a:stretch>
            <a:fillRect/>
          </a:stretch>
        </p:blipFill>
        <p:spPr bwMode="auto">
          <a:xfrm>
            <a:off x="1143000" y="1286510"/>
            <a:ext cx="7010400" cy="4809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29.JPG"/>
          <p:cNvPicPr/>
          <p:nvPr/>
        </p:nvPicPr>
        <p:blipFill>
          <a:blip r:embed="rId2"/>
          <a:srcRect/>
          <a:stretch>
            <a:fillRect/>
          </a:stretch>
        </p:blipFill>
        <p:spPr bwMode="auto">
          <a:xfrm>
            <a:off x="762000" y="1286510"/>
            <a:ext cx="7391400" cy="5038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3.JPG"/>
          <p:cNvPicPr/>
          <p:nvPr/>
        </p:nvPicPr>
        <p:blipFill>
          <a:blip r:embed="rId2"/>
          <a:srcRect/>
          <a:stretch>
            <a:fillRect/>
          </a:stretch>
        </p:blipFill>
        <p:spPr bwMode="auto">
          <a:xfrm>
            <a:off x="1295400" y="1286510"/>
            <a:ext cx="6553200" cy="4809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30.JPG"/>
          <p:cNvPicPr/>
          <p:nvPr/>
        </p:nvPicPr>
        <p:blipFill>
          <a:blip r:embed="rId2"/>
          <a:srcRect/>
          <a:stretch>
            <a:fillRect/>
          </a:stretch>
        </p:blipFill>
        <p:spPr bwMode="auto">
          <a:xfrm>
            <a:off x="914400" y="1286510"/>
            <a:ext cx="7162800" cy="4809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4.JPG"/>
          <p:cNvPicPr/>
          <p:nvPr/>
        </p:nvPicPr>
        <p:blipFill>
          <a:blip r:embed="rId2"/>
          <a:srcRect/>
          <a:stretch>
            <a:fillRect/>
          </a:stretch>
        </p:blipFill>
        <p:spPr bwMode="auto">
          <a:xfrm>
            <a:off x="1143000" y="990600"/>
            <a:ext cx="6934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fox\Desktop\نوع2.jpg"/>
          <p:cNvPicPr>
            <a:picLocks noChangeAspect="1" noChangeArrowheads="1"/>
          </p:cNvPicPr>
          <p:nvPr/>
        </p:nvPicPr>
        <p:blipFill>
          <a:blip r:embed="rId2"/>
          <a:srcRect/>
          <a:stretch>
            <a:fillRect/>
          </a:stretch>
        </p:blipFill>
        <p:spPr bwMode="auto">
          <a:xfrm>
            <a:off x="1066800" y="1295400"/>
            <a:ext cx="5715000" cy="4292600"/>
          </a:xfrm>
          <a:prstGeom prst="rect">
            <a:avLst/>
          </a:prstGeom>
          <a:noFill/>
        </p:spPr>
      </p:pic>
      <p:sp>
        <p:nvSpPr>
          <p:cNvPr id="4" name="Rectangle 3"/>
          <p:cNvSpPr/>
          <p:nvPr/>
        </p:nvSpPr>
        <p:spPr>
          <a:xfrm>
            <a:off x="914400" y="609600"/>
            <a:ext cx="7924800" cy="646331"/>
          </a:xfrm>
          <a:prstGeom prst="rect">
            <a:avLst/>
          </a:prstGeom>
        </p:spPr>
        <p:txBody>
          <a:bodyPr wrap="square">
            <a:spAutoFit/>
          </a:bodyPr>
          <a:lstStyle/>
          <a:p>
            <a:pPr algn="r" rtl="1"/>
            <a:r>
              <a:rPr lang="fa-IR" dirty="0" smtClean="0"/>
              <a:t>سیمان پرتلند نوع2: برای مواردی که خطر حمله ضعیف سولفات ها وجود دارد. برای مثال سازه های زهکشی و فاضلاب رو ها.</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5.JPG"/>
          <p:cNvPicPr/>
          <p:nvPr/>
        </p:nvPicPr>
        <p:blipFill>
          <a:blip r:embed="rId2"/>
          <a:srcRect/>
          <a:stretch>
            <a:fillRect/>
          </a:stretch>
        </p:blipFill>
        <p:spPr bwMode="auto">
          <a:xfrm>
            <a:off x="914400" y="1066800"/>
            <a:ext cx="7620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6.JPG"/>
          <p:cNvPicPr/>
          <p:nvPr/>
        </p:nvPicPr>
        <p:blipFill>
          <a:blip r:embed="rId2"/>
          <a:srcRect/>
          <a:stretch>
            <a:fillRect/>
          </a:stretch>
        </p:blipFill>
        <p:spPr bwMode="auto">
          <a:xfrm>
            <a:off x="1066800" y="838200"/>
            <a:ext cx="71628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7.JPG"/>
          <p:cNvPicPr/>
          <p:nvPr/>
        </p:nvPicPr>
        <p:blipFill>
          <a:blip r:embed="rId2"/>
          <a:srcRect/>
          <a:stretch>
            <a:fillRect/>
          </a:stretch>
        </p:blipFill>
        <p:spPr bwMode="auto">
          <a:xfrm>
            <a:off x="1066800" y="1286510"/>
            <a:ext cx="6858000" cy="4580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8.JPG"/>
          <p:cNvPicPr/>
          <p:nvPr/>
        </p:nvPicPr>
        <p:blipFill>
          <a:blip r:embed="rId2"/>
          <a:srcRect/>
          <a:stretch>
            <a:fillRect/>
          </a:stretch>
        </p:blipFill>
        <p:spPr bwMode="auto">
          <a:xfrm>
            <a:off x="1219200" y="1286510"/>
            <a:ext cx="7086600" cy="4580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iiwe.com/image/internal/600x0/attachment/blog/images_concrete_columns/Slide9.JPG"/>
          <p:cNvPicPr/>
          <p:nvPr/>
        </p:nvPicPr>
        <p:blipFill>
          <a:blip r:embed="rId2"/>
          <a:srcRect/>
          <a:stretch>
            <a:fillRect/>
          </a:stretch>
        </p:blipFill>
        <p:spPr bwMode="auto">
          <a:xfrm>
            <a:off x="1371600" y="1286510"/>
            <a:ext cx="6477000" cy="4504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10400" cy="646331"/>
          </a:xfrm>
          <a:prstGeom prst="rect">
            <a:avLst/>
          </a:prstGeom>
          <a:noFill/>
        </p:spPr>
        <p:txBody>
          <a:bodyPr wrap="square" rtlCol="0">
            <a:spAutoFit/>
          </a:bodyPr>
          <a:lstStyle/>
          <a:p>
            <a:pPr algn="r" rtl="1"/>
            <a:r>
              <a:rPr lang="fa-IR" sz="3600" dirty="0" smtClean="0"/>
              <a:t>نمونه های خانه بتنی</a:t>
            </a:r>
            <a:endParaRPr lang="en-US" sz="3600" dirty="0"/>
          </a:p>
        </p:txBody>
      </p:sp>
      <p:sp>
        <p:nvSpPr>
          <p:cNvPr id="3" name="Rectangle 2"/>
          <p:cNvSpPr/>
          <p:nvPr/>
        </p:nvSpPr>
        <p:spPr>
          <a:xfrm>
            <a:off x="304800" y="612845"/>
            <a:ext cx="8610600" cy="2862322"/>
          </a:xfrm>
          <a:prstGeom prst="rect">
            <a:avLst/>
          </a:prstGeom>
        </p:spPr>
        <p:txBody>
          <a:bodyPr wrap="square">
            <a:spAutoFit/>
          </a:bodyPr>
          <a:lstStyle/>
          <a:p>
            <a:pPr algn="r" rtl="1"/>
            <a:r>
              <a:rPr lang="ar-SA" dirty="0" smtClean="0"/>
              <a:t>در معماری مدرن روز ، شمار فزاینده ای از خانه ها با بتن ساخته میشوند</a:t>
            </a:r>
            <a:r>
              <a:rPr lang="en-US" dirty="0" smtClean="0"/>
              <a:t> – </a:t>
            </a:r>
            <a:r>
              <a:rPr lang="ar-SA" dirty="0" smtClean="0"/>
              <a:t>علی رغم کمیت – بعضی از این نماهای بتنی مانند یک متریال ساختمانی ِ فاقد شخصیت به نظر میرسند که عنصر دوری و سردی را به تصویر می کشد . خانه بتنی شماره دو توسط استودیو معماری</a:t>
            </a:r>
            <a:r>
              <a:rPr lang="en-US" dirty="0" smtClean="0"/>
              <a:t> A-Cero </a:t>
            </a:r>
            <a:r>
              <a:rPr lang="ar-SA" dirty="0" smtClean="0"/>
              <a:t>، طرحی است که هدف آن نشان دادن یک خانه بتنی مدرن است که می تواند یک فضای مسکونی گرم و صمیمی باشد به همراه هرچیزی که هر ساکنی همیشه آرزوی آن را داشته . این ساختار نسبتأ بزرگ با </a:t>
            </a:r>
            <a:r>
              <a:rPr lang="en-US" dirty="0" smtClean="0"/>
              <a:t>1600 </a:t>
            </a:r>
            <a:r>
              <a:rPr lang="ar-SA" dirty="0" smtClean="0"/>
              <a:t>مترمربع و در حومه مادرید – اسپانیا – قرار گرفته . خانه تنها در یک طبقه توسعه یافته و علی رغم این واقعیت که مساحت زمین بسیار زیاد است ، فضای تک طبقه با هدفی در مقیاس انسانی ساخته شده . در برداشت اول از ساختمان بتنی ، بنا پنهان شده در بین دیوارهای بتنی و یک سطح شیبدار سبز و باشکوه که تا سقف ساختمان گسترش یافته ، به نظر می رسد . طراحی برش دقیق هندسیِ پلان معماری نمای بیرونی ، فضای داخلی را نیز با یک نگاه به داخل خانه از طریق پنجره های بزرگ ، آشکار می کند . ورودی اصلی خانه مانند دروازۀ ورودی به یک اثر تاریخی قرون وسطی، می ماند</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1722510000201132212512.jpg"/>
          <p:cNvPicPr/>
          <p:nvPr/>
        </p:nvPicPr>
        <p:blipFill>
          <a:blip r:embed="rId2"/>
          <a:srcRect/>
          <a:stretch>
            <a:fillRect/>
          </a:stretch>
        </p:blipFill>
        <p:spPr bwMode="auto">
          <a:xfrm>
            <a:off x="914400" y="990601"/>
            <a:ext cx="73152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1902197500201150212192.jpg"/>
          <p:cNvPicPr/>
          <p:nvPr/>
        </p:nvPicPr>
        <p:blipFill>
          <a:blip r:embed="rId2"/>
          <a:srcRect/>
          <a:stretch>
            <a:fillRect/>
          </a:stretch>
        </p:blipFill>
        <p:spPr bwMode="auto">
          <a:xfrm>
            <a:off x="762000" y="838200"/>
            <a:ext cx="7620000" cy="5015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209360375020119213602.jpg"/>
          <p:cNvPicPr/>
          <p:nvPr/>
        </p:nvPicPr>
        <p:blipFill>
          <a:blip r:embed="rId2"/>
          <a:srcRect/>
          <a:stretch>
            <a:fillRect/>
          </a:stretch>
        </p:blipFill>
        <p:spPr bwMode="auto">
          <a:xfrm>
            <a:off x="1219200" y="990600"/>
            <a:ext cx="6705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2472353750201147212352.jpg"/>
          <p:cNvPicPr/>
          <p:nvPr/>
        </p:nvPicPr>
        <p:blipFill>
          <a:blip r:embed="rId2"/>
          <a:srcRect/>
          <a:stretch>
            <a:fillRect/>
          </a:stretch>
        </p:blipFill>
        <p:spPr bwMode="auto">
          <a:xfrm>
            <a:off x="1143000" y="838200"/>
            <a:ext cx="7162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382000" cy="677108"/>
          </a:xfrm>
          <a:prstGeom prst="rect">
            <a:avLst/>
          </a:prstGeom>
        </p:spPr>
        <p:txBody>
          <a:bodyPr wrap="square">
            <a:spAutoFit/>
          </a:bodyPr>
          <a:lstStyle/>
          <a:p>
            <a:pPr algn="r" rtl="1"/>
            <a:r>
              <a:rPr lang="fa-IR" sz="2000" b="1" dirty="0" smtClean="0"/>
              <a:t>سیمان پرتلند زودگیر نوع3</a:t>
            </a:r>
            <a:r>
              <a:rPr lang="fa-IR" dirty="0" smtClean="0"/>
              <a:t>: برای هنگامی که ازدیاد مقاومت هر چه سریعتر بتن مورد نیاز باشد. مثلاٌ برای زود برداشتن قالب ، جلوگیری از یخ زدن در هوایی که درجه حرارت کمتر از صفر درجه سانتیگراد باشد.</a:t>
            </a:r>
          </a:p>
        </p:txBody>
      </p:sp>
      <p:pic>
        <p:nvPicPr>
          <p:cNvPr id="25602" name="Picture 2" descr="C:\Users\fox\Desktop\نوع 3.jpg"/>
          <p:cNvPicPr>
            <a:picLocks noChangeAspect="1" noChangeArrowheads="1"/>
          </p:cNvPicPr>
          <p:nvPr/>
        </p:nvPicPr>
        <p:blipFill>
          <a:blip r:embed="rId2"/>
          <a:srcRect/>
          <a:stretch>
            <a:fillRect/>
          </a:stretch>
        </p:blipFill>
        <p:spPr bwMode="auto">
          <a:xfrm>
            <a:off x="609600" y="1524000"/>
            <a:ext cx="3276600" cy="5105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3461728750201126211722.jpg"/>
          <p:cNvPicPr/>
          <p:nvPr/>
        </p:nvPicPr>
        <p:blipFill>
          <a:blip r:embed="rId2"/>
          <a:srcRect/>
          <a:stretch>
            <a:fillRect/>
          </a:stretch>
        </p:blipFill>
        <p:spPr bwMode="auto">
          <a:xfrm>
            <a:off x="762000" y="609600"/>
            <a:ext cx="7467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2302822500201130212822.jpg"/>
          <p:cNvPicPr/>
          <p:nvPr/>
        </p:nvPicPr>
        <p:blipFill>
          <a:blip r:embed="rId2"/>
          <a:srcRect/>
          <a:stretch>
            <a:fillRect/>
          </a:stretch>
        </p:blipFill>
        <p:spPr bwMode="auto">
          <a:xfrm>
            <a:off x="762000" y="762000"/>
            <a:ext cx="7467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40634338914647666250201124217662.jpg"/>
          <p:cNvPicPr/>
          <p:nvPr/>
        </p:nvPicPr>
        <p:blipFill>
          <a:blip r:embed="rId2"/>
          <a:srcRect/>
          <a:stretch>
            <a:fillRect/>
          </a:stretch>
        </p:blipFill>
        <p:spPr bwMode="auto">
          <a:xfrm>
            <a:off x="914400" y="762000"/>
            <a:ext cx="7239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7848600" cy="954107"/>
          </a:xfrm>
          <a:prstGeom prst="rect">
            <a:avLst/>
          </a:prstGeom>
        </p:spPr>
        <p:txBody>
          <a:bodyPr wrap="square">
            <a:spAutoFit/>
          </a:bodyPr>
          <a:lstStyle/>
          <a:p>
            <a:pPr algn="r" rtl="1"/>
            <a:r>
              <a:rPr lang="ar-SA" sz="2800" dirty="0" smtClean="0"/>
              <a:t>خانه</a:t>
            </a:r>
            <a:r>
              <a:rPr lang="en-US" sz="2800" dirty="0" smtClean="0"/>
              <a:t> </a:t>
            </a:r>
            <a:r>
              <a:rPr lang="en-US" sz="2800" dirty="0" err="1" smtClean="0"/>
              <a:t>Hiedaira</a:t>
            </a:r>
            <a:r>
              <a:rPr lang="en-US" sz="2800" dirty="0" smtClean="0"/>
              <a:t> </a:t>
            </a:r>
            <a:r>
              <a:rPr lang="ar-SA" sz="2800" dirty="0" smtClean="0"/>
              <a:t>، استودیو توماس دَنیِل ؛ فرمی انتزاعی از بتن عریان</a:t>
            </a:r>
            <a:endParaRPr lang="en-US" sz="2800" dirty="0"/>
          </a:p>
        </p:txBody>
      </p:sp>
      <p:pic>
        <p:nvPicPr>
          <p:cNvPr id="3" name="Picture 2" descr="http://sainar.net/architecture/wp-content/uploads/2011/02/947634341477847353750201124247352-300x300.jpg">
            <a:hlinkClick r:id="rId2"/>
          </p:cNvPr>
          <p:cNvPicPr/>
          <p:nvPr/>
        </p:nvPicPr>
        <p:blipFill>
          <a:blip r:embed="rId3"/>
          <a:srcRect/>
          <a:stretch>
            <a:fillRect/>
          </a:stretch>
        </p:blipFill>
        <p:spPr bwMode="auto">
          <a:xfrm>
            <a:off x="1752600" y="1828800"/>
            <a:ext cx="5181600" cy="4554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52400" y="609600"/>
            <a:ext cx="8991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کل خانه بتنی</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Hiedaira</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توسط استودیو توماس دَنیِل در کیوتو – از بتن تقویت شده برای طبیعتی باشکوه بر بالای کوه کیوتو ساخته شده و شامل سقفی با آرایش سه گوش می باشد که ساختمان را در برابر نفوذ آب باران مقاوم می کند</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ساختمان بر روی یک قطعه زمین شیبدار است و در قسمت جلو نمای خیابان ، یک طبقه و در قسمت عقب سایت به دو طبقه گسترش می یابد . پنجره های بزرگ اتاق خواب و نشیمن ، چشم اندازی از منظره اطراف – پارک ملی – را فراهم می کند</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خانه فرمی از ناگایا</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nagaya</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خانه های سنتی ردیفی شکل ) را به خود گرفته</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حجمی باریک و طولانی که اتاق ها همه در یک امتداد خطی شکل گرفته اند</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اتاق ها به گونه ای آرایش شده اند که قادر به دریافت نور طبیعی می باشند و محل ساختمان جائیست که حداکثر نور شرقی را دریافت می کند . هیچ ناودانی در طراحی این خانه وجود ندارد و به طور دقیق تر پلان کل سقف به صورتی ماهرانه طراحی شده که آن را به یک کانال آب مناسب تبدیل می کند</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http://sainar.net/architecture/wp-content/uploads/2011/02/947634341478516260000201131246262-235x300.jpg">
            <a:hlinkClick r:id="rId2"/>
          </p:cNvPr>
          <p:cNvPicPr/>
          <p:nvPr/>
        </p:nvPicPr>
        <p:blipFill>
          <a:blip r:embed="rId3"/>
          <a:srcRect/>
          <a:stretch>
            <a:fillRect/>
          </a:stretch>
        </p:blipFill>
        <p:spPr bwMode="auto">
          <a:xfrm>
            <a:off x="1219200" y="2971800"/>
            <a:ext cx="3505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848600" cy="1938992"/>
          </a:xfrm>
          <a:prstGeom prst="rect">
            <a:avLst/>
          </a:prstGeom>
        </p:spPr>
        <p:txBody>
          <a:bodyPr wrap="square">
            <a:spAutoFit/>
          </a:bodyPr>
          <a:lstStyle/>
          <a:p>
            <a:pPr algn="r" rtl="1"/>
            <a:r>
              <a:rPr lang="ar-SA" sz="2000" dirty="0" smtClean="0"/>
              <a:t>استودیو ژاپنی یاتاکا یوشیدا ، این خانه بتنی را در منطقه ای مسکونی و در مجاور پارکی در هیروشیما به پایان رساندند . دال بتنی به سمت بیرون و در عقب ساختمان سه طبقه ، گسترش یافته و یک تراس باریک به وجود می آورد . یک راه پله مارپیچی در گوشه ای از فضا ، تمام سه طبقه را به هم متصل کرده و در طبقه آخر منتهی به فضایی باکف چوبی می شود . متریال بتن در سراسر فضای داخلی وجود دارد . پنجره های بزرگ در پشت خانه ، فضای داخلی را غرق در نور می کند</a:t>
            </a:r>
            <a:r>
              <a:rPr lang="en-US" sz="2000" dirty="0" smtClean="0"/>
              <a:t> . </a:t>
            </a:r>
            <a:endParaRPr lang="en-US" sz="2000" dirty="0"/>
          </a:p>
        </p:txBody>
      </p:sp>
      <p:pic>
        <p:nvPicPr>
          <p:cNvPr id="3" name="Picture 2" descr="http://www.etoood.com/Images/News/Large/978634353727675166250201147105163.jpg"/>
          <p:cNvPicPr/>
          <p:nvPr/>
        </p:nvPicPr>
        <p:blipFill>
          <a:blip r:embed="rId2"/>
          <a:srcRect/>
          <a:stretch>
            <a:fillRect/>
          </a:stretch>
        </p:blipFill>
        <p:spPr bwMode="auto">
          <a:xfrm>
            <a:off x="685800" y="2402840"/>
            <a:ext cx="4455160" cy="4455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78634353727905322500201110105323.jpg"/>
          <p:cNvPicPr/>
          <p:nvPr/>
        </p:nvPicPr>
        <p:blipFill>
          <a:blip r:embed="rId2"/>
          <a:srcRect/>
          <a:stretch>
            <a:fillRect/>
          </a:stretch>
        </p:blipFill>
        <p:spPr bwMode="auto">
          <a:xfrm>
            <a:off x="1371600" y="1201420"/>
            <a:ext cx="5867400" cy="4455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toood.com/Images/News/Large/978634353728349228750201154109223.jpg"/>
          <p:cNvPicPr/>
          <p:nvPr/>
        </p:nvPicPr>
        <p:blipFill>
          <a:blip r:embed="rId2"/>
          <a:srcRect/>
          <a:stretch>
            <a:fillRect/>
          </a:stretch>
        </p:blipFill>
        <p:spPr bwMode="auto">
          <a:xfrm>
            <a:off x="1905000" y="533401"/>
            <a:ext cx="4953000" cy="5463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5105400" y="304800"/>
            <a:ext cx="362471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effectLst/>
                <a:latin typeface="Calibri" pitchFamily="34" charset="0"/>
                <a:ea typeface="Times New Roman" pitchFamily="18" charset="0"/>
                <a:cs typeface="Arial" pitchFamily="34" charset="0"/>
                <a:hlinkClick r:id="rId2"/>
              </a:rPr>
              <a:t>خانه بتنی مدرن در دل طبیعت</a:t>
            </a:r>
            <a:endParaRPr kumimoji="0" lang="en-US" sz="2800" b="0" i="0"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762000" y="990600"/>
            <a:ext cx="7467600" cy="1323439"/>
          </a:xfrm>
          <a:prstGeom prst="rect">
            <a:avLst/>
          </a:prstGeom>
        </p:spPr>
        <p:txBody>
          <a:bodyPr wrap="square">
            <a:spAutoFit/>
          </a:bodyPr>
          <a:lstStyle/>
          <a:p>
            <a:pPr algn="r"/>
            <a:r>
              <a:rPr lang="ar-SA" sz="2000" dirty="0" smtClean="0"/>
              <a:t>این خانه توسط</a:t>
            </a:r>
            <a:r>
              <a:rPr lang="en-US" sz="2000" dirty="0" smtClean="0"/>
              <a:t>  </a:t>
            </a:r>
            <a:r>
              <a:rPr lang="en-US" sz="2000" dirty="0" smtClean="0">
                <a:hlinkClick r:id="rId3"/>
              </a:rPr>
              <a:t>CCY Architects</a:t>
            </a:r>
            <a:r>
              <a:rPr lang="en-US" sz="2000" dirty="0" smtClean="0"/>
              <a:t> </a:t>
            </a:r>
            <a:r>
              <a:rPr lang="ar-SA" sz="2000" dirty="0" smtClean="0"/>
              <a:t>و با همکاری </a:t>
            </a:r>
            <a:r>
              <a:rPr lang="en-US" sz="2000" dirty="0" smtClean="0">
                <a:hlinkClick r:id="rId4"/>
              </a:rPr>
              <a:t>B+G Design</a:t>
            </a:r>
            <a:r>
              <a:rPr lang="en-US" sz="2000" dirty="0" smtClean="0"/>
              <a:t>  </a:t>
            </a:r>
            <a:r>
              <a:rPr lang="ar-SA" sz="2000" dirty="0" smtClean="0"/>
              <a:t>طراحی و ساخته شده است. این طرح زیبا در دل طبیعت و در بین سخره های سنگی قرار گرفته و توانسته است ارتباط خوبی با طبیعت برقرار کند. طراحی داخلی زیبا به نحوی که نهایت استفاده را از محیط پیرامون برده است از ویژگی های این کار به حساب می آید</a:t>
            </a:r>
            <a:endParaRPr lang="en-US" sz="2000" dirty="0"/>
          </a:p>
        </p:txBody>
      </p:sp>
      <p:pic>
        <p:nvPicPr>
          <p:cNvPr id="4" name="curGalleryItem" descr="http://www.digsdigs.com/photos/magnifico-residence-1-554x369.jpg">
            <a:hlinkClick r:id="rId5" tooltip="&quot;&quot;"/>
          </p:cNvPr>
          <p:cNvPicPr/>
          <p:nvPr/>
        </p:nvPicPr>
        <p:blipFill>
          <a:blip r:embed="rId6"/>
          <a:srcRect/>
          <a:stretch>
            <a:fillRect/>
          </a:stretch>
        </p:blipFill>
        <p:spPr bwMode="auto">
          <a:xfrm>
            <a:off x="1295400" y="2590800"/>
            <a:ext cx="6781800" cy="3813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rGalleryItem" descr="http://www.digsdigs.com/photos/magnifico-residence-0-554x356.jpg">
            <a:hlinkClick r:id="rId2" tooltip="&quot;&quot;"/>
          </p:cNvPr>
          <p:cNvPicPr/>
          <p:nvPr/>
        </p:nvPicPr>
        <p:blipFill>
          <a:blip r:embed="rId3"/>
          <a:srcRect/>
          <a:stretch>
            <a:fillRect/>
          </a:stretch>
        </p:blipFill>
        <p:spPr bwMode="auto">
          <a:xfrm>
            <a:off x="1219200" y="914400"/>
            <a:ext cx="7086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457200"/>
            <a:ext cx="7086600" cy="1200329"/>
          </a:xfrm>
          <a:prstGeom prst="rect">
            <a:avLst/>
          </a:prstGeom>
        </p:spPr>
        <p:txBody>
          <a:bodyPr wrap="square">
            <a:spAutoFit/>
          </a:bodyPr>
          <a:lstStyle/>
          <a:p>
            <a:pPr algn="r" rtl="1"/>
            <a:endParaRPr lang="fa-IR" dirty="0" smtClean="0"/>
          </a:p>
          <a:p>
            <a:pPr algn="r" rtl="1"/>
            <a:r>
              <a:rPr lang="fa-IR" dirty="0" smtClean="0"/>
              <a:t>سیمان پرتلند با حرارت زایی کم نوع4: استفاده از این سیمان برای بتن حجیم مناسب است. برای مثال بتن سد</a:t>
            </a:r>
          </a:p>
          <a:p>
            <a:pPr algn="r" rtl="1"/>
            <a:endParaRPr lang="fa-IR" dirty="0" smtClean="0"/>
          </a:p>
        </p:txBody>
      </p:sp>
      <p:pic>
        <p:nvPicPr>
          <p:cNvPr id="26626" name="Picture 2" descr="C:\Users\fox\Desktop\04.jpg"/>
          <p:cNvPicPr>
            <a:picLocks noChangeAspect="1" noChangeArrowheads="1"/>
          </p:cNvPicPr>
          <p:nvPr/>
        </p:nvPicPr>
        <p:blipFill>
          <a:blip r:embed="rId2"/>
          <a:srcRect/>
          <a:stretch>
            <a:fillRect/>
          </a:stretch>
        </p:blipFill>
        <p:spPr bwMode="auto">
          <a:xfrm>
            <a:off x="1905000" y="2286000"/>
            <a:ext cx="5257800" cy="29718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rGalleryItem" descr="http://www.digsdigs.com/photos/magnifico-residence-3-554x369.jpg">
            <a:hlinkClick r:id="rId2" tooltip="&quot;&quot;"/>
          </p:cNvPr>
          <p:cNvPicPr/>
          <p:nvPr/>
        </p:nvPicPr>
        <p:blipFill>
          <a:blip r:embed="rId3"/>
          <a:srcRect/>
          <a:stretch>
            <a:fillRect/>
          </a:stretch>
        </p:blipFill>
        <p:spPr bwMode="auto">
          <a:xfrm>
            <a:off x="1219200" y="914400"/>
            <a:ext cx="6781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8077200" cy="923330"/>
          </a:xfrm>
          <a:prstGeom prst="rect">
            <a:avLst/>
          </a:prstGeom>
        </p:spPr>
        <p:txBody>
          <a:bodyPr wrap="square">
            <a:spAutoFit/>
          </a:bodyPr>
          <a:lstStyle/>
          <a:p>
            <a:pPr algn="r" rtl="1"/>
            <a:endParaRPr lang="fa-IR" dirty="0" smtClean="0"/>
          </a:p>
          <a:p>
            <a:pPr algn="r" rtl="1"/>
            <a:r>
              <a:rPr lang="fa-IR" dirty="0" smtClean="0"/>
              <a:t>سیمان پرتلند مقاوم در برابر سولفات ها نوع 5: </a:t>
            </a:r>
          </a:p>
          <a:p>
            <a:pPr algn="r" rtl="1"/>
            <a:endParaRPr lang="fa-IR" dirty="0" smtClean="0"/>
          </a:p>
        </p:txBody>
      </p:sp>
      <p:pic>
        <p:nvPicPr>
          <p:cNvPr id="10241" name="Picture 1" descr="C:\Users\fox\Desktop\نوع 5.jpg"/>
          <p:cNvPicPr>
            <a:picLocks noChangeAspect="1" noChangeArrowheads="1"/>
          </p:cNvPicPr>
          <p:nvPr/>
        </p:nvPicPr>
        <p:blipFill>
          <a:blip r:embed="rId2"/>
          <a:srcRect/>
          <a:stretch>
            <a:fillRect/>
          </a:stretch>
        </p:blipFill>
        <p:spPr bwMode="auto">
          <a:xfrm>
            <a:off x="1143000" y="2309812"/>
            <a:ext cx="7543799" cy="36337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772400" cy="1477328"/>
          </a:xfrm>
          <a:prstGeom prst="rect">
            <a:avLst/>
          </a:prstGeom>
        </p:spPr>
        <p:txBody>
          <a:bodyPr wrap="square">
            <a:spAutoFit/>
          </a:bodyPr>
          <a:lstStyle/>
          <a:p>
            <a:pPr algn="r" rtl="1"/>
            <a:r>
              <a:rPr lang="fa-IR" dirty="0" smtClean="0"/>
              <a:t>روباره ای: این سیمان از آسیاب کردن روباره ی کوره ی آهنگدازی بدست می آید. این سیمان در مقابل اثر خورنده و سولفات ها مقاوم است و در مجاور محیط های حاوی کلر حفاظت خوبی برای میلگرد های آرماتور تامین می نماید.</a:t>
            </a:r>
          </a:p>
          <a:p>
            <a:pPr algn="r" rtl="1"/>
            <a:endParaRPr lang="fa-IR" dirty="0" smtClean="0"/>
          </a:p>
          <a:p>
            <a:endParaRPr lang="en-US" dirty="0"/>
          </a:p>
        </p:txBody>
      </p:sp>
      <p:sp>
        <p:nvSpPr>
          <p:cNvPr id="3" name="Rectangle 2"/>
          <p:cNvSpPr/>
          <p:nvPr/>
        </p:nvSpPr>
        <p:spPr>
          <a:xfrm>
            <a:off x="685800" y="3124200"/>
            <a:ext cx="8001000" cy="369332"/>
          </a:xfrm>
          <a:prstGeom prst="rect">
            <a:avLst/>
          </a:prstGeom>
        </p:spPr>
        <p:txBody>
          <a:bodyPr wrap="square">
            <a:spAutoFit/>
          </a:bodyPr>
          <a:lstStyle/>
          <a:p>
            <a:pPr algn="r" rtl="1"/>
            <a:r>
              <a:rPr lang="fa-IR" dirty="0" smtClean="0"/>
              <a:t>سیمان پوزولان دار: این سیمان از آسیاب کردن سنگهای آتشفشانی درست می شود</a:t>
            </a:r>
            <a:endParaRPr lang="en-US" dirty="0"/>
          </a:p>
        </p:txBody>
      </p:sp>
      <p:pic>
        <p:nvPicPr>
          <p:cNvPr id="36866" name="Picture 2" descr="http://abyekcement.com/fa/images/stories/ax/kise/kise4.jpg"/>
          <p:cNvPicPr>
            <a:picLocks noChangeAspect="1" noChangeArrowheads="1"/>
          </p:cNvPicPr>
          <p:nvPr/>
        </p:nvPicPr>
        <p:blipFill>
          <a:blip r:embed="rId2"/>
          <a:srcRect/>
          <a:stretch>
            <a:fillRect/>
          </a:stretch>
        </p:blipFill>
        <p:spPr bwMode="auto">
          <a:xfrm>
            <a:off x="533400" y="3962400"/>
            <a:ext cx="2590800" cy="2209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570</TotalTime>
  <Words>2607</Words>
  <Application>Microsoft Office PowerPoint</Application>
  <PresentationFormat>On-screen Show (4:3)</PresentationFormat>
  <Paragraphs>141</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fox</dc:creator>
  <cp:lastModifiedBy>MRT</cp:lastModifiedBy>
  <cp:revision>68</cp:revision>
  <dcterms:created xsi:type="dcterms:W3CDTF">2006-08-16T00:00:00Z</dcterms:created>
  <dcterms:modified xsi:type="dcterms:W3CDTF">2012-11-26T10:44:27Z</dcterms:modified>
</cp:coreProperties>
</file>