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sldIdLst>
    <p:sldId id="256" r:id="rId2"/>
    <p:sldId id="257" r:id="rId3"/>
    <p:sldId id="301" r:id="rId4"/>
    <p:sldId id="258" r:id="rId5"/>
    <p:sldId id="261" r:id="rId6"/>
    <p:sldId id="307" r:id="rId7"/>
    <p:sldId id="260" r:id="rId8"/>
    <p:sldId id="262" r:id="rId9"/>
    <p:sldId id="263" r:id="rId10"/>
    <p:sldId id="264" r:id="rId11"/>
    <p:sldId id="265" r:id="rId12"/>
    <p:sldId id="266" r:id="rId13"/>
    <p:sldId id="267" r:id="rId14"/>
    <p:sldId id="268" r:id="rId15"/>
    <p:sldId id="269" r:id="rId16"/>
    <p:sldId id="270" r:id="rId17"/>
    <p:sldId id="271" r:id="rId18"/>
    <p:sldId id="272" r:id="rId19"/>
    <p:sldId id="300" r:id="rId20"/>
    <p:sldId id="273" r:id="rId21"/>
    <p:sldId id="274" r:id="rId22"/>
    <p:sldId id="295" r:id="rId23"/>
    <p:sldId id="296" r:id="rId24"/>
    <p:sldId id="308" r:id="rId25"/>
    <p:sldId id="277" r:id="rId26"/>
    <p:sldId id="297" r:id="rId27"/>
    <p:sldId id="298" r:id="rId28"/>
    <p:sldId id="278" r:id="rId29"/>
    <p:sldId id="279" r:id="rId30"/>
    <p:sldId id="280" r:id="rId31"/>
    <p:sldId id="281" r:id="rId32"/>
    <p:sldId id="282" r:id="rId33"/>
    <p:sldId id="283" r:id="rId34"/>
    <p:sldId id="284" r:id="rId35"/>
    <p:sldId id="285" r:id="rId36"/>
    <p:sldId id="286" r:id="rId37"/>
    <p:sldId id="287" r:id="rId38"/>
    <p:sldId id="288" r:id="rId39"/>
    <p:sldId id="302" r:id="rId40"/>
    <p:sldId id="290" r:id="rId41"/>
    <p:sldId id="291" r:id="rId42"/>
    <p:sldId id="309"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866600"/>
    <a:srgbClr val="009900"/>
    <a:srgbClr val="993300"/>
    <a:srgbClr val="FFFF66"/>
    <a:srgbClr val="996633"/>
    <a:srgbClr val="DC06A4"/>
    <a:srgbClr val="1B4B2D"/>
    <a:srgbClr val="9B479D"/>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0" autoAdjust="0"/>
    <p:restoredTop sz="94542"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838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6/9/2017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sharpenSoften amount="-36000"/>
                    </a14:imgEffect>
                    <a14:imgEffect>
                      <a14:brightnessContrast bright="-80000"/>
                    </a14:imgEffect>
                  </a14:imgLayer>
                </a14:imgProps>
              </a:ext>
            </a:extLst>
          </a:blip>
          <a:srcRect/>
          <a:stretch>
            <a:fillRect l="-4000" r="-4000"/>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6/9/2017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extBox 5"/>
          <p:cNvSpPr txBox="1"/>
          <p:nvPr/>
        </p:nvSpPr>
        <p:spPr>
          <a:xfrm>
            <a:off x="838200" y="2743200"/>
            <a:ext cx="7772400" cy="769441"/>
          </a:xfrm>
          <a:prstGeom prst="rect">
            <a:avLst/>
          </a:prstGeom>
          <a:noFill/>
        </p:spPr>
        <p:txBody>
          <a:bodyPr wrap="square" rtlCol="1">
            <a:spAutoFit/>
          </a:bodyPr>
          <a:lstStyle/>
          <a:p>
            <a:pPr algn="ctr" rtl="1"/>
            <a:r>
              <a:rPr lang="fa-IR" sz="4400" dirty="0" smtClean="0">
                <a:solidFill>
                  <a:schemeClr val="bg2">
                    <a:lumMod val="40000"/>
                    <a:lumOff val="60000"/>
                  </a:schemeClr>
                </a:solidFill>
                <a:latin typeface="Andalus" pitchFamily="18" charset="-78"/>
                <a:cs typeface="B Titr" panose="00000700000000000000" pitchFamily="2" charset="-78"/>
              </a:rPr>
              <a:t>تاسیسات آب رسانی داخلی ساختمان</a:t>
            </a:r>
            <a:endParaRPr lang="fa-IR" sz="4400" dirty="0">
              <a:solidFill>
                <a:schemeClr val="bg2">
                  <a:lumMod val="40000"/>
                  <a:lumOff val="60000"/>
                </a:schemeClr>
              </a:solidFill>
              <a:latin typeface="Andalus" pitchFamily="18" charset="-78"/>
              <a:cs typeface="B Titr" panose="00000700000000000000" pitchFamily="2" charset="-78"/>
            </a:endParaRP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932688"/>
          </a:xfrm>
        </p:spPr>
        <p:txBody>
          <a:bodyPr>
            <a:normAutofit/>
          </a:bodyPr>
          <a:lstStyle/>
          <a:p>
            <a:pPr algn="ctr"/>
            <a:r>
              <a:rPr lang="fa-IR" sz="3800" dirty="0" smtClean="0">
                <a:solidFill>
                  <a:schemeClr val="bg1"/>
                </a:solidFill>
                <a:latin typeface="Arial" pitchFamily="34" charset="0"/>
                <a:cs typeface="Arial" pitchFamily="34" charset="0"/>
              </a:rPr>
              <a:t>نحوه ورود آب به ساختمان</a:t>
            </a:r>
            <a:endParaRPr lang="fa-IR" sz="3800"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457200" y="1935480"/>
            <a:ext cx="8229600" cy="3093720"/>
          </a:xfrm>
        </p:spPr>
        <p:style>
          <a:lnRef idx="0">
            <a:scrgbClr r="0" g="0" b="0"/>
          </a:lnRef>
          <a:fillRef idx="1002">
            <a:schemeClr val="lt2"/>
          </a:fillRef>
          <a:effectRef idx="0">
            <a:scrgbClr r="0" g="0" b="0"/>
          </a:effectRef>
          <a:fontRef idx="major"/>
        </p:style>
        <p:txBody>
          <a:bodyPr>
            <a:noAutofit/>
          </a:bodyPr>
          <a:lstStyle/>
          <a:p>
            <a:pPr rtl="0">
              <a:lnSpc>
                <a:spcPct val="150000"/>
              </a:lnSpc>
              <a:buNone/>
            </a:pPr>
            <a:r>
              <a:rPr lang="fa-IR" sz="2400" b="1" dirty="0" smtClean="0">
                <a:latin typeface="Armin_thulth" pitchFamily="2" charset="0"/>
                <a:cs typeface="2  Badr" pitchFamily="2" charset="-78"/>
              </a:rPr>
              <a:t>لوله ي آب مصرفي پس از كنتور به شير قطع و وصل و شير يك طرفه در ورودي ساختمان متصل مي گردد.از آن پس با توجه به شبكه ي لوله كشي وتجهيزات آبرساني مورد استفاده در ساختمان ها ، بسته به اين كه تك واحدي يا مجموعه اي از چند واحد مسكوني ، تجاري و اداري باشد، ادامه ي مسير لوله كشي مي تواند بسيار متنوع باشد.</a:t>
            </a:r>
            <a:r>
              <a:rPr lang="en-US" sz="2400" b="1" dirty="0" smtClean="0">
                <a:latin typeface="Armin_thulth" pitchFamily="2" charset="0"/>
                <a:cs typeface="2  Badr" pitchFamily="2" charset="-78"/>
              </a:rPr>
              <a:t> </a:t>
            </a:r>
            <a:br>
              <a:rPr lang="en-US" sz="2400" b="1" dirty="0" smtClean="0">
                <a:latin typeface="Armin_thulth" pitchFamily="2" charset="0"/>
                <a:cs typeface="2  Badr" pitchFamily="2" charset="-78"/>
              </a:rPr>
            </a:br>
            <a:endParaRPr lang="fa-IR" sz="2400" b="1" dirty="0">
              <a:latin typeface="Armin_thulth" pitchFamily="2" charset="0"/>
              <a:cs typeface="2  Badr" pitchFamily="2" charset="-78"/>
            </a:endParaRPr>
          </a:p>
        </p:txBody>
      </p:sp>
    </p:spTree>
  </p:cSld>
  <p:clrMapOvr>
    <a:masterClrMapping/>
  </p:clrMapOvr>
  <p:transition spd="slow">
    <p:check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304800"/>
            <a:ext cx="8229600" cy="896112"/>
          </a:xfrm>
        </p:spPr>
        <p:txBody>
          <a:bodyPr>
            <a:noAutofit/>
          </a:bodyPr>
          <a:lstStyle/>
          <a:p>
            <a:pPr algn="ctr"/>
            <a:r>
              <a:rPr lang="fa-IR" sz="3400" dirty="0" smtClean="0">
                <a:solidFill>
                  <a:schemeClr val="bg1"/>
                </a:solidFill>
              </a:rPr>
              <a:t>انواع لوله ها:</a:t>
            </a:r>
            <a:endParaRPr lang="fa-IR" sz="3400" dirty="0">
              <a:solidFill>
                <a:schemeClr val="bg1"/>
              </a:solidFill>
            </a:endParaRPr>
          </a:p>
        </p:txBody>
      </p:sp>
      <p:sp>
        <p:nvSpPr>
          <p:cNvPr id="3" name="Content Placeholder 2"/>
          <p:cNvSpPr>
            <a:spLocks noGrp="1"/>
          </p:cNvSpPr>
          <p:nvPr>
            <p:ph idx="1"/>
          </p:nvPr>
        </p:nvSpPr>
        <p:spPr>
          <a:xfrm>
            <a:off x="381000" y="1935480"/>
            <a:ext cx="8305800" cy="3703320"/>
          </a:xfrm>
        </p:spPr>
        <p:style>
          <a:lnRef idx="1">
            <a:schemeClr val="dk1"/>
          </a:lnRef>
          <a:fillRef idx="2">
            <a:schemeClr val="dk1"/>
          </a:fillRef>
          <a:effectRef idx="1">
            <a:schemeClr val="dk1"/>
          </a:effectRef>
          <a:fontRef idx="minor">
            <a:schemeClr val="dk1"/>
          </a:fontRef>
        </p:style>
        <p:txBody>
          <a:bodyPr>
            <a:normAutofit fontScale="92500" lnSpcReduction="10000"/>
          </a:bodyPr>
          <a:lstStyle/>
          <a:p>
            <a:pPr algn="r" rtl="0">
              <a:lnSpc>
                <a:spcPct val="150000"/>
              </a:lnSpc>
              <a:buNone/>
            </a:pPr>
            <a:r>
              <a:rPr lang="fa-IR" sz="2200" dirty="0" smtClean="0">
                <a:solidFill>
                  <a:schemeClr val="tx1"/>
                </a:solidFill>
                <a:cs typeface="2  Nazanin" pitchFamily="2" charset="-78"/>
              </a:rPr>
              <a:t>لوله ها را می توان به انواع مختلف از نظر جنس کاربرد و نحوه اتصالات دسته بندی نمود. در آبرسانی  و جمع آوری فاضلاب عمدتا از لوله های آهنی و پلاستیکی استفاده می شود. لوله های آزبست سیمان و لوله های بتونی نیز در جمع آوری فاضلاب کاربرد دارند.</a:t>
            </a:r>
            <a:br>
              <a:rPr lang="fa-IR" sz="2200" dirty="0" smtClean="0">
                <a:solidFill>
                  <a:schemeClr val="tx1"/>
                </a:solidFill>
                <a:cs typeface="2  Nazanin" pitchFamily="2" charset="-78"/>
              </a:rPr>
            </a:br>
            <a:r>
              <a:rPr lang="fa-IR" sz="2200" dirty="0" smtClean="0">
                <a:solidFill>
                  <a:schemeClr val="tx1"/>
                </a:solidFill>
                <a:cs typeface="2  Nazanin" pitchFamily="2" charset="-78"/>
              </a:rPr>
              <a:t/>
            </a:r>
            <a:br>
              <a:rPr lang="fa-IR" sz="2200" dirty="0" smtClean="0">
                <a:solidFill>
                  <a:schemeClr val="tx1"/>
                </a:solidFill>
                <a:cs typeface="2  Nazanin" pitchFamily="2" charset="-78"/>
              </a:rPr>
            </a:br>
            <a:r>
              <a:rPr lang="fa-IR" sz="2200" dirty="0" smtClean="0">
                <a:solidFill>
                  <a:schemeClr val="tx1"/>
                </a:solidFill>
                <a:cs typeface="2  Nazanin" pitchFamily="2" charset="-78"/>
              </a:rPr>
              <a:t>در آبرسانی منازل و اماکن و سیستم های آبرسانی کوچک ازلوله های گالوانیزه استفاده می شود.در لوله کشی آب گرم و سرد مصرفی برای اتصال لوله ها به یکدیگر تغییر جهت دادن لوله ها انشعاب گیری و یا تبدیل قطر لوله از قطعاتی استفاده می کنیم که آنها را اتصالات یا وصاله می نامند.</a:t>
            </a:r>
            <a:br>
              <a:rPr lang="fa-IR" sz="2200" dirty="0" smtClean="0">
                <a:solidFill>
                  <a:schemeClr val="tx1"/>
                </a:solidFill>
                <a:cs typeface="2  Nazanin" pitchFamily="2" charset="-78"/>
              </a:rPr>
            </a:br>
            <a:endParaRPr lang="fa-IR" sz="2200" dirty="0">
              <a:solidFill>
                <a:schemeClr val="tx1"/>
              </a:solidFill>
              <a:cs typeface="2  Nazanin" pitchFamily="2" charset="-78"/>
            </a:endParaRPr>
          </a:p>
        </p:txBody>
      </p:sp>
    </p:spTree>
  </p:cSld>
  <p:clrMapOvr>
    <a:masterClrMapping/>
  </p:clrMapOvr>
  <p:transition spd="med">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3000"/>
            <a:ext cx="8229600" cy="4389120"/>
          </a:xfrm>
        </p:spPr>
        <p:style>
          <a:lnRef idx="1">
            <a:schemeClr val="accent1"/>
          </a:lnRef>
          <a:fillRef idx="2">
            <a:schemeClr val="accent1"/>
          </a:fillRef>
          <a:effectRef idx="1">
            <a:schemeClr val="accent1"/>
          </a:effectRef>
          <a:fontRef idx="minor">
            <a:schemeClr val="dk1"/>
          </a:fontRef>
        </p:style>
        <p:txBody>
          <a:bodyPr>
            <a:normAutofit/>
          </a:bodyPr>
          <a:lstStyle/>
          <a:p>
            <a:pPr algn="r" rtl="0">
              <a:lnSpc>
                <a:spcPct val="150000"/>
              </a:lnSpc>
              <a:buNone/>
            </a:pPr>
            <a:r>
              <a:rPr lang="fa-IR" dirty="0" smtClean="0">
                <a:solidFill>
                  <a:schemeClr val="tx1"/>
                </a:solidFill>
                <a:cs typeface="2  Nazanin" pitchFamily="2" charset="-78"/>
              </a:rPr>
              <a:t> </a:t>
            </a:r>
            <a:r>
              <a:rPr lang="fa-IR" sz="2800" dirty="0" smtClean="0">
                <a:solidFill>
                  <a:schemeClr val="tx1"/>
                </a:solidFill>
                <a:cs typeface="2  Nazanin" pitchFamily="2" charset="-78"/>
              </a:rPr>
              <a:t>لوله های گالوانیزه</a:t>
            </a:r>
            <a:r>
              <a:rPr lang="fa-IR" dirty="0" smtClean="0">
                <a:solidFill>
                  <a:schemeClr val="tx1"/>
                </a:solidFill>
                <a:cs typeface="2  Nazanin" pitchFamily="2" charset="-78"/>
              </a:rPr>
              <a:t/>
            </a:r>
            <a:br>
              <a:rPr lang="fa-IR" dirty="0" smtClean="0">
                <a:solidFill>
                  <a:schemeClr val="tx1"/>
                </a:solidFill>
                <a:cs typeface="2  Nazanin" pitchFamily="2" charset="-78"/>
              </a:rPr>
            </a:br>
            <a:r>
              <a:rPr lang="fa-IR" sz="2200" dirty="0" smtClean="0">
                <a:solidFill>
                  <a:schemeClr val="tx1"/>
                </a:solidFill>
                <a:cs typeface="2  Nazanin" pitchFamily="2" charset="-78"/>
              </a:rPr>
              <a:t>لوله های گالوانیزه خود به دو دسته تقسیم می شوند : لوله های فولادی گالوانیزه و لوله های آهنی گالوانیزه. این دو نوع در بازار به لوله های آهنی سفید معروف اند و عموما بین این دو نوع فرق گذاشته نمی شود در صورتی که لوله های فولادی گالوانیزه در مقایسه با نوع آهنی آن سبک تر و براق تر است.</a:t>
            </a:r>
            <a:br>
              <a:rPr lang="fa-IR" sz="2200" dirty="0" smtClean="0">
                <a:solidFill>
                  <a:schemeClr val="tx1"/>
                </a:solidFill>
                <a:cs typeface="2  Nazanin" pitchFamily="2" charset="-78"/>
              </a:rPr>
            </a:br>
            <a:r>
              <a:rPr lang="fa-IR" sz="2200" dirty="0" smtClean="0">
                <a:solidFill>
                  <a:schemeClr val="tx1"/>
                </a:solidFill>
                <a:cs typeface="2  Nazanin" pitchFamily="2" charset="-78"/>
              </a:rPr>
              <a:t>هر دو نوع لوله های گالوانیزه در شاخه های 6 متری ساخته می شوند و در هر دو سر حدیده شده اند. قطر اسمی این لوله ها از  2اینچ تا 8 اینچ دسته بندی شده اند. برای اتصال لوله های گالوانیزه نمی توان از فرایند جوشکاری استفاده نمود چرا که در اثر حرارت جوشکاری روی موجود در این لوله ها اکسید شده و گاز اکسید روی ایجاد شده برای تنفس خطرناک است.</a:t>
            </a:r>
            <a:endParaRPr lang="en-US" sz="2200" dirty="0" smtClean="0">
              <a:solidFill>
                <a:schemeClr val="tx1"/>
              </a:solidFill>
              <a:cs typeface="2  Nazanin" pitchFamily="2" charset="-78"/>
            </a:endParaRPr>
          </a:p>
          <a:p>
            <a:pPr algn="r" rtl="0">
              <a:buNone/>
            </a:pPr>
            <a:endParaRPr lang="fa-IR" dirty="0">
              <a:solidFill>
                <a:schemeClr val="tx1"/>
              </a:solidFill>
              <a:cs typeface="2  Nazanin" pitchFamily="2" charset="-78"/>
            </a:endParaRPr>
          </a:p>
        </p:txBody>
      </p:sp>
    </p:spTree>
  </p:cSld>
  <p:clrMapOvr>
    <a:masterClrMapping/>
  </p:clrMapOvr>
  <p:transition spd="slow">
    <p:strips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389120"/>
          </a:xfrm>
        </p:spPr>
        <p:style>
          <a:lnRef idx="1">
            <a:schemeClr val="dk1"/>
          </a:lnRef>
          <a:fillRef idx="3">
            <a:schemeClr val="dk1"/>
          </a:fillRef>
          <a:effectRef idx="2">
            <a:schemeClr val="dk1"/>
          </a:effectRef>
          <a:fontRef idx="minor">
            <a:schemeClr val="lt1"/>
          </a:fontRef>
        </p:style>
        <p:txBody>
          <a:bodyPr>
            <a:normAutofit/>
          </a:bodyPr>
          <a:lstStyle/>
          <a:p>
            <a:pPr algn="r" rtl="0">
              <a:lnSpc>
                <a:spcPct val="150000"/>
              </a:lnSpc>
              <a:buNone/>
            </a:pPr>
            <a:r>
              <a:rPr lang="fa-IR" sz="2400" dirty="0" smtClean="0">
                <a:solidFill>
                  <a:srgbClr val="FFFF00"/>
                </a:solidFill>
              </a:rPr>
              <a:t>لوله های فولادی گالوانیزه</a:t>
            </a:r>
          </a:p>
          <a:p>
            <a:pPr algn="r" rtl="0">
              <a:lnSpc>
                <a:spcPct val="150000"/>
              </a:lnSpc>
              <a:buNone/>
            </a:pPr>
            <a:r>
              <a:rPr lang="fa-IR" sz="2200" dirty="0" smtClean="0"/>
              <a:t>این نوع لوله ها برای آبرسانی و گاهی برای تخلیه </a:t>
            </a:r>
            <a:r>
              <a:rPr lang="fa-IR" sz="2200" dirty="0" smtClean="0">
                <a:cs typeface="2  Nazanin" pitchFamily="2" charset="-78"/>
              </a:rPr>
              <a:t>فاضلاب</a:t>
            </a:r>
            <a:r>
              <a:rPr lang="fa-IR" sz="2200" dirty="0" smtClean="0"/>
              <a:t> به کار برده می شوند ولی مورد استفاده اصلی آنها برای تهویه است. جنس این لوله ها از فولاد نرمی است که در ساختن آن ورقه فولاد را با فشار داخل قالب عبور داده و درز آن را جوش می دهند و سپس آنها را جهت افزایش مقاومت در برابر اسیدها و زنگ زدگی ها روی اندود </a:t>
            </a:r>
          </a:p>
          <a:p>
            <a:pPr algn="r" rtl="0">
              <a:lnSpc>
                <a:spcPct val="150000"/>
              </a:lnSpc>
              <a:buNone/>
            </a:pPr>
            <a:r>
              <a:rPr lang="fa-IR" sz="2200" dirty="0" smtClean="0"/>
              <a:t>( گالوانیزه ) می کنند.این نوع لوله ها نسبت به نوع آهنی در برابر اسیدها مقاومت کمتری دارند. برای گالوانیزه کردن لوله های فولادی از پیل شیمیایی یا پیل گالوانیک استفاده می کنند</a:t>
            </a:r>
            <a:r>
              <a:rPr lang="fa-IR" dirty="0" smtClean="0"/>
              <a:t>.</a:t>
            </a:r>
            <a:endParaRPr lang="fa-IR" dirty="0"/>
          </a:p>
        </p:txBody>
      </p:sp>
    </p:spTree>
  </p:cSld>
  <p:clrMapOvr>
    <a:masterClrMapping/>
  </p:clrMapOvr>
  <p:transition spd="slow">
    <p:wheel spokes="8"/>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935480"/>
            <a:ext cx="8153400" cy="2712720"/>
          </a:xfrm>
        </p:spPr>
        <p:style>
          <a:lnRef idx="0">
            <a:schemeClr val="accent5"/>
          </a:lnRef>
          <a:fillRef idx="1002">
            <a:schemeClr val="lt1"/>
          </a:fillRef>
          <a:effectRef idx="3">
            <a:schemeClr val="accent5"/>
          </a:effectRef>
          <a:fontRef idx="minor">
            <a:schemeClr val="lt1"/>
          </a:fontRef>
        </p:style>
        <p:txBody>
          <a:bodyPr/>
          <a:lstStyle/>
          <a:p>
            <a:pPr algn="r" rtl="0">
              <a:buNone/>
            </a:pPr>
            <a:r>
              <a:rPr lang="fa-IR" dirty="0" smtClean="0">
                <a:solidFill>
                  <a:schemeClr val="tx1"/>
                </a:solidFill>
                <a:cs typeface="2  Nazanin" pitchFamily="2" charset="-78"/>
              </a:rPr>
              <a:t>لوله های آهنی گالوانیزه</a:t>
            </a:r>
            <a:br>
              <a:rPr lang="fa-IR" dirty="0" smtClean="0">
                <a:solidFill>
                  <a:schemeClr val="tx1"/>
                </a:solidFill>
                <a:cs typeface="2  Nazanin" pitchFamily="2" charset="-78"/>
              </a:rPr>
            </a:br>
            <a:endParaRPr lang="fa-IR" dirty="0" smtClean="0">
              <a:solidFill>
                <a:schemeClr val="tx1"/>
              </a:solidFill>
              <a:cs typeface="2  Nazanin" pitchFamily="2" charset="-78"/>
            </a:endParaRPr>
          </a:p>
          <a:p>
            <a:pPr algn="r" rtl="0">
              <a:lnSpc>
                <a:spcPct val="150000"/>
              </a:lnSpc>
              <a:buNone/>
            </a:pPr>
            <a:r>
              <a:rPr lang="fa-IR" sz="2200" dirty="0" smtClean="0">
                <a:solidFill>
                  <a:schemeClr val="tx1"/>
                </a:solidFill>
                <a:cs typeface="2  Nazanin" pitchFamily="2" charset="-78"/>
              </a:rPr>
              <a:t>جنس این لوله ها آهن سفید نورد شده است که درز آن توسط دستگاههای درز جوش بهم جوش داده می شود و سپس لوله را در فلز روی مذاب فرو می برند. این لوله ها از رنگ تیره و خاکستریشان شناخته می شوند</a:t>
            </a:r>
            <a:r>
              <a:rPr lang="fa-IR" dirty="0" smtClean="0">
                <a:solidFill>
                  <a:schemeClr val="tx1"/>
                </a:solidFill>
                <a:cs typeface="2  Nazanin" pitchFamily="2" charset="-78"/>
              </a:rPr>
              <a:t>.</a:t>
            </a:r>
            <a:endParaRPr lang="fa-IR" dirty="0">
              <a:solidFill>
                <a:schemeClr val="tx1"/>
              </a:solidFill>
              <a:cs typeface="2  Nazanin" pitchFamily="2" charset="-78"/>
            </a:endParaRPr>
          </a:p>
        </p:txBody>
      </p:sp>
    </p:spTree>
  </p:cSld>
  <p:clrMapOvr>
    <a:masterClrMapping/>
  </p:clrMapOvr>
  <p:transition spd="slow">
    <p:diamon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0"/>
            <a:ext cx="8153400" cy="3810000"/>
          </a:xfrm>
        </p:spPr>
        <p:style>
          <a:lnRef idx="3">
            <a:schemeClr val="lt1"/>
          </a:lnRef>
          <a:fillRef idx="1">
            <a:schemeClr val="accent3"/>
          </a:fillRef>
          <a:effectRef idx="1">
            <a:schemeClr val="accent3"/>
          </a:effectRef>
          <a:fontRef idx="minor">
            <a:schemeClr val="lt1"/>
          </a:fontRef>
        </p:style>
        <p:txBody>
          <a:bodyPr/>
          <a:lstStyle/>
          <a:p>
            <a:pPr rtl="0">
              <a:lnSpc>
                <a:spcPct val="150000"/>
              </a:lnSpc>
              <a:buNone/>
            </a:pPr>
            <a:r>
              <a:rPr lang="fa-IR" sz="2800" dirty="0" smtClean="0">
                <a:solidFill>
                  <a:schemeClr val="tx1"/>
                </a:solidFill>
              </a:rPr>
              <a:t>لوله های چدنی</a:t>
            </a:r>
            <a:r>
              <a:rPr lang="fa-IR" dirty="0" smtClean="0">
                <a:solidFill>
                  <a:schemeClr val="tx1"/>
                </a:solidFill>
              </a:rPr>
              <a:t/>
            </a:r>
            <a:br>
              <a:rPr lang="fa-IR" dirty="0" smtClean="0">
                <a:solidFill>
                  <a:schemeClr val="tx1"/>
                </a:solidFill>
              </a:rPr>
            </a:br>
            <a:r>
              <a:rPr lang="fa-IR" sz="2200" dirty="0" smtClean="0">
                <a:solidFill>
                  <a:schemeClr val="tx1"/>
                </a:solidFill>
              </a:rPr>
              <a:t>جنس این لوله ها از چدن ریخته گری است و بر حسب نوع کاربرد </a:t>
            </a:r>
            <a:r>
              <a:rPr lang="fa-IR" sz="2200" dirty="0" smtClean="0">
                <a:solidFill>
                  <a:schemeClr val="tx1"/>
                </a:solidFill>
                <a:cs typeface="2  Nazanin" pitchFamily="2" charset="-78"/>
              </a:rPr>
              <a:t>آنها</a:t>
            </a:r>
            <a:r>
              <a:rPr lang="fa-IR" sz="2200" dirty="0" smtClean="0">
                <a:solidFill>
                  <a:schemeClr val="tx1"/>
                </a:solidFill>
              </a:rPr>
              <a:t> انواع و مقدار آلیاژ شکل و طول لوله نوع اتصالات آنها با دیگر لوله هامتفاوت است و اغلب در سیستم لوله کشی فاضلاب و برای جمع آوری آب های سطحی استفاده می شوند.</a:t>
            </a:r>
            <a:endParaRPr lang="en-US" sz="2200" dirty="0" smtClean="0">
              <a:solidFill>
                <a:schemeClr val="tx1"/>
              </a:solidFill>
            </a:endParaRPr>
          </a:p>
          <a:p>
            <a:pPr rtl="0">
              <a:lnSpc>
                <a:spcPct val="150000"/>
              </a:lnSpc>
              <a:buNone/>
            </a:pPr>
            <a:r>
              <a:rPr lang="fa-IR" sz="2200" dirty="0" smtClean="0">
                <a:solidFill>
                  <a:schemeClr val="tx1"/>
                </a:solidFill>
              </a:rPr>
              <a:t>امروزه به علت مشکلاتی که در نصب این لوله وجود دارد تاحدود بسیار زیادی استفاده از این لوله ها منسوخ شده است.</a:t>
            </a:r>
            <a:endParaRPr lang="en-US" sz="2200" dirty="0" smtClean="0">
              <a:solidFill>
                <a:schemeClr val="tx1"/>
              </a:solidFill>
            </a:endParaRPr>
          </a:p>
          <a:p>
            <a:pPr rtl="0">
              <a:lnSpc>
                <a:spcPct val="150000"/>
              </a:lnSpc>
              <a:buNone/>
            </a:pPr>
            <a:endParaRPr lang="fa-IR" dirty="0">
              <a:solidFill>
                <a:schemeClr val="tx1"/>
              </a:solidFill>
            </a:endParaRPr>
          </a:p>
        </p:txBody>
      </p:sp>
    </p:spTree>
  </p:cSld>
  <p:clrMapOvr>
    <a:masterClrMapping/>
  </p:clrMapOvr>
  <p:transition spd="med">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35480"/>
            <a:ext cx="8229600" cy="3246120"/>
          </a:xfrm>
        </p:spPr>
        <p:style>
          <a:lnRef idx="0">
            <a:scrgbClr r="0" g="0" b="0"/>
          </a:lnRef>
          <a:fillRef idx="1002">
            <a:schemeClr val="lt2"/>
          </a:fillRef>
          <a:effectRef idx="0">
            <a:scrgbClr r="0" g="0" b="0"/>
          </a:effectRef>
          <a:fontRef idx="major"/>
        </p:style>
        <p:txBody>
          <a:bodyPr>
            <a:normAutofit/>
          </a:bodyPr>
          <a:lstStyle/>
          <a:p>
            <a:pPr algn="r" rtl="0">
              <a:lnSpc>
                <a:spcPct val="150000"/>
              </a:lnSpc>
              <a:buNone/>
            </a:pPr>
            <a:r>
              <a:rPr lang="fa-IR" b="1" dirty="0" smtClean="0">
                <a:cs typeface="2  Nazanin" pitchFamily="2" charset="-78"/>
              </a:rPr>
              <a:t>لوله هاي پلاستيكي</a:t>
            </a:r>
            <a:r>
              <a:rPr lang="en-US" dirty="0" smtClean="0">
                <a:cs typeface="2  Nazanin" pitchFamily="2" charset="-78"/>
              </a:rPr>
              <a:t/>
            </a:r>
            <a:br>
              <a:rPr lang="en-US" dirty="0" smtClean="0">
                <a:cs typeface="2  Nazanin" pitchFamily="2" charset="-78"/>
              </a:rPr>
            </a:br>
            <a:r>
              <a:rPr lang="fa-IR" sz="2400" dirty="0" smtClean="0">
                <a:cs typeface="2  Nazanin" pitchFamily="2" charset="-78"/>
              </a:rPr>
              <a:t>براي حمل آب وفاضلاب وموادشيميايي وگاز درفشار كم كاربرد دارد. ازمزاياي لوله هاي پلاستيكي پايين بودن قيمت –مقاوم بودن درمقابل زنگ خوردگي- سبك بودن وسهولت حمل ونقل- سهولت انتقال-يكنواختي جداره داخلي لوله-عدم نياز به وسایل اضافی براي نصب- تعميرآسان- عدم نيازبه عايقكاري وامكان توليد درطولهاي زياد براي قطرهاي پايين مي باشد</a:t>
            </a:r>
            <a:r>
              <a:rPr lang="en-US" dirty="0" smtClean="0">
                <a:cs typeface="2  Nazanin" pitchFamily="2" charset="-78"/>
              </a:rPr>
              <a:t>.</a:t>
            </a:r>
          </a:p>
          <a:p>
            <a:pPr algn="r" rtl="0">
              <a:lnSpc>
                <a:spcPct val="150000"/>
              </a:lnSpc>
              <a:buNone/>
            </a:pPr>
            <a:endParaRPr lang="fa-IR" dirty="0">
              <a:cs typeface="2  Nazanin" pitchFamily="2" charset="-78"/>
            </a:endParaRPr>
          </a:p>
        </p:txBody>
      </p:sp>
    </p:spTree>
  </p:cSld>
  <p:clrMapOvr>
    <a:masterClrMapping/>
  </p:clrMapOvr>
  <p:transition spd="slow">
    <p:circl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fa-IR" sz="4200" i="1" dirty="0" smtClean="0">
                <a:solidFill>
                  <a:schemeClr val="bg1"/>
                </a:solidFill>
              </a:rPr>
              <a:t>روشهاي اتصال لوله</a:t>
            </a:r>
            <a:endParaRPr lang="fa-IR" sz="4200" i="1" dirty="0">
              <a:solidFill>
                <a:schemeClr val="bg1"/>
              </a:solidFill>
            </a:endParaRPr>
          </a:p>
        </p:txBody>
      </p:sp>
      <p:sp>
        <p:nvSpPr>
          <p:cNvPr id="3" name="Content Placeholder 2"/>
          <p:cNvSpPr>
            <a:spLocks noGrp="1"/>
          </p:cNvSpPr>
          <p:nvPr>
            <p:ph idx="1"/>
          </p:nvPr>
        </p:nvSpPr>
        <p:spPr>
          <a:xfrm>
            <a:off x="609600" y="1676400"/>
            <a:ext cx="8077200" cy="2590800"/>
          </a:xfrm>
        </p:spPr>
        <p:style>
          <a:lnRef idx="0">
            <a:scrgbClr r="0" g="0" b="0"/>
          </a:lnRef>
          <a:fillRef idx="1002">
            <a:schemeClr val="dk1"/>
          </a:fillRef>
          <a:effectRef idx="0">
            <a:scrgbClr r="0" g="0" b="0"/>
          </a:effectRef>
          <a:fontRef idx="major"/>
        </p:style>
        <p:txBody>
          <a:bodyPr/>
          <a:lstStyle/>
          <a:p>
            <a:pPr algn="r">
              <a:buNone/>
            </a:pPr>
            <a:endPar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endParaRPr>
          </a:p>
          <a:p>
            <a:pPr rtl="0">
              <a:buNone/>
            </a:pPr>
            <a:r>
              <a:rPr lang="fa-IR"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rPr>
              <a:t>اتصالاتي كه براي بيشتر لوله ها به کار می رود عبارتند از :</a:t>
            </a:r>
            <a:endParaRPr lang="en-US"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endParaRPr>
          </a:p>
          <a:p>
            <a:pPr algn="r">
              <a:buNone/>
            </a:pPr>
            <a:r>
              <a:rPr lang="fa-IR"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rPr>
              <a:t>جوش لب به لب               </a:t>
            </a:r>
            <a:r>
              <a:rPr lang="en-US"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rPr>
              <a:t>Butt weld</a:t>
            </a:r>
          </a:p>
          <a:p>
            <a:pPr algn="r">
              <a:buNone/>
            </a:pPr>
            <a:r>
              <a:rPr lang="fa-IR"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rPr>
              <a:t>جوش ساكتي                   </a:t>
            </a:r>
            <a:r>
              <a:rPr lang="en-US"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rPr>
              <a:t>Socket weld</a:t>
            </a:r>
          </a:p>
          <a:p>
            <a:pPr algn="r">
              <a:buNone/>
            </a:pPr>
            <a:r>
              <a:rPr lang="fa-IR"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rPr>
              <a:t>جوش پيچ كردن               </a:t>
            </a:r>
            <a:r>
              <a:rPr lang="en-US"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rPr>
              <a:t>Screwed</a:t>
            </a:r>
          </a:p>
          <a:p>
            <a:pPr algn="r">
              <a:buNone/>
            </a:pPr>
            <a:r>
              <a:rPr lang="fa-IR"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rPr>
              <a:t>فلنج ها                          </a:t>
            </a:r>
            <a:r>
              <a:rPr lang="en-US"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rPr>
              <a:t>Bulted flange</a:t>
            </a:r>
          </a:p>
          <a:p>
            <a:pPr algn="r">
              <a:buNone/>
            </a:pPr>
            <a:endParaRPr lang="fa-IR" dirty="0">
              <a:ln w="18415" cmpd="sng">
                <a:solidFill>
                  <a:srgbClr val="FFFFFF"/>
                </a:solidFill>
                <a:prstDash val="solid"/>
              </a:ln>
              <a:solidFill>
                <a:srgbClr val="FFFFFF"/>
              </a:solidFill>
              <a:effectLst>
                <a:outerShdw blurRad="63500" dir="3600000" algn="tl" rotWithShape="0">
                  <a:srgbClr val="000000">
                    <a:alpha val="70000"/>
                  </a:srgbClr>
                </a:outerShdw>
              </a:effectLst>
              <a:cs typeface="2  Nazanin" pitchFamily="2" charset="-78"/>
            </a:endParaRPr>
          </a:p>
        </p:txBody>
      </p:sp>
    </p:spTree>
  </p:cSld>
  <p:clrMapOvr>
    <a:masterClrMapping/>
  </p:clrMapOvr>
  <p:transition spd="slow">
    <p:newsfla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2420112"/>
          </a:xfrm>
        </p:spPr>
        <p:style>
          <a:lnRef idx="3">
            <a:schemeClr val="lt1"/>
          </a:lnRef>
          <a:fillRef idx="1">
            <a:schemeClr val="accent5"/>
          </a:fillRef>
          <a:effectRef idx="1">
            <a:schemeClr val="accent5"/>
          </a:effectRef>
          <a:fontRef idx="minor">
            <a:schemeClr val="lt1"/>
          </a:fontRef>
        </p:style>
        <p:txBody>
          <a:bodyPr>
            <a:noAutofit/>
          </a:bodyPr>
          <a:lstStyle/>
          <a:p>
            <a:pPr algn="r"/>
            <a:r>
              <a:rPr lang="fa-IR" sz="3000" dirty="0" smtClean="0">
                <a:solidFill>
                  <a:schemeClr val="tx1"/>
                </a:solidFill>
                <a:cs typeface="2  Nazanin" pitchFamily="2" charset="-78"/>
              </a:rPr>
              <a:t>جوش و اتصال پيچي </a:t>
            </a:r>
            <a:r>
              <a:rPr lang="en-US" sz="2400" dirty="0" smtClean="0">
                <a:cs typeface="2  Nazanin" pitchFamily="2" charset="-78"/>
              </a:rPr>
              <a:t/>
            </a:r>
            <a:br>
              <a:rPr lang="en-US" sz="2400" dirty="0" smtClean="0">
                <a:cs typeface="2  Nazanin" pitchFamily="2" charset="-78"/>
              </a:rPr>
            </a:br>
            <a:r>
              <a:rPr lang="fa-IR" sz="2200" dirty="0" smtClean="0">
                <a:cs typeface="2  Nazanin" pitchFamily="2" charset="-78"/>
              </a:rPr>
              <a:t>خطوط 2 اينچ و بزرگتر اغلب جوش مي شوند كه از نظر اقتصادي با صرفه تر است كه اين كار براي پرهيز از هر گونه نشتي اتصال در لوله هاي قطور بكار مي رود .</a:t>
            </a:r>
            <a:r>
              <a:rPr lang="en-US" sz="2200" dirty="0" smtClean="0">
                <a:cs typeface="2  Nazanin" pitchFamily="2" charset="-78"/>
              </a:rPr>
              <a:t/>
            </a:r>
            <a:br>
              <a:rPr lang="en-US" sz="2200" dirty="0" smtClean="0">
                <a:cs typeface="2  Nazanin" pitchFamily="2" charset="-78"/>
              </a:rPr>
            </a:br>
            <a:r>
              <a:rPr lang="fa-IR" sz="2200" dirty="0" smtClean="0">
                <a:cs typeface="2  Nazanin" pitchFamily="2" charset="-78"/>
              </a:rPr>
              <a:t>خطوط ½1 اينچ و كوچكتر اغلب يا پيچي مي شوند يا جوش سوكت مي كنند.</a:t>
            </a:r>
            <a:r>
              <a:rPr lang="en-US" sz="2400" dirty="0" smtClean="0">
                <a:cs typeface="2  Nazanin" pitchFamily="2" charset="-78"/>
              </a:rPr>
              <a:t/>
            </a:r>
            <a:br>
              <a:rPr lang="en-US" sz="2400" dirty="0" smtClean="0">
                <a:cs typeface="2  Nazanin" pitchFamily="2" charset="-78"/>
              </a:rPr>
            </a:br>
            <a:r>
              <a:rPr lang="fa-IR" sz="2400" b="1" dirty="0" smtClean="0">
                <a:cs typeface="2  Nazanin" pitchFamily="2" charset="-78"/>
              </a:rPr>
              <a:t> </a:t>
            </a:r>
            <a:r>
              <a:rPr lang="en-US" sz="2400" dirty="0" smtClean="0">
                <a:cs typeface="2  Nazanin" pitchFamily="2" charset="-78"/>
              </a:rPr>
              <a:t/>
            </a:r>
            <a:br>
              <a:rPr lang="en-US" sz="2400" dirty="0" smtClean="0">
                <a:cs typeface="2  Nazanin" pitchFamily="2" charset="-78"/>
              </a:rPr>
            </a:br>
            <a:endParaRPr lang="fa-IR" sz="2400" dirty="0">
              <a:cs typeface="2  Nazanin" pitchFamily="2" charset="-78"/>
            </a:endParaRPr>
          </a:p>
        </p:txBody>
      </p:sp>
    </p:spTree>
  </p:cSld>
  <p:clrMapOvr>
    <a:masterClrMapping/>
  </p:clrMapOvr>
  <p:transition spd="slow">
    <p:comb/>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a:spLocks noGrp="1"/>
          </p:cNvSpPr>
          <p:nvPr>
            <p:ph type="title"/>
          </p:nvPr>
        </p:nvSpPr>
        <p:spPr>
          <a:xfrm>
            <a:off x="533400" y="762000"/>
            <a:ext cx="8229600" cy="2420112"/>
          </a:xfrm>
        </p:spPr>
        <p:style>
          <a:lnRef idx="3">
            <a:schemeClr val="lt1"/>
          </a:lnRef>
          <a:fillRef idx="1">
            <a:schemeClr val="accent5"/>
          </a:fillRef>
          <a:effectRef idx="1">
            <a:schemeClr val="accent5"/>
          </a:effectRef>
          <a:fontRef idx="minor">
            <a:schemeClr val="lt1"/>
          </a:fontRef>
        </p:style>
        <p:txBody>
          <a:bodyPr>
            <a:noAutofit/>
          </a:bodyPr>
          <a:lstStyle/>
          <a:p>
            <a:pPr algn="r"/>
            <a:r>
              <a:rPr lang="fa-IR" sz="3000" dirty="0" smtClean="0">
                <a:solidFill>
                  <a:schemeClr val="tx1"/>
                </a:solidFill>
                <a:cs typeface="2  Nazanin" pitchFamily="2" charset="-78"/>
              </a:rPr>
              <a:t>جوش و اتصال پيچي </a:t>
            </a:r>
            <a:r>
              <a:rPr lang="en-US" sz="2400" dirty="0" smtClean="0">
                <a:cs typeface="2  Nazanin" pitchFamily="2" charset="-78"/>
              </a:rPr>
              <a:t/>
            </a:r>
            <a:br>
              <a:rPr lang="en-US" sz="2400" dirty="0" smtClean="0">
                <a:cs typeface="2  Nazanin" pitchFamily="2" charset="-78"/>
              </a:rPr>
            </a:br>
            <a:r>
              <a:rPr lang="fa-IR" sz="2200" dirty="0" smtClean="0">
                <a:cs typeface="2  Nazanin" pitchFamily="2" charset="-78"/>
              </a:rPr>
              <a:t>خطوط 2 اينچ و بزرگتر اغلب جوش مي شوند كه از نظر اقتصادي با صرفه تر است كه اين كار براي پرهيز از هر گونه نشتي اتصال در لوله هاي قطور بكار مي رود .</a:t>
            </a:r>
            <a:r>
              <a:rPr lang="en-US" sz="2200" dirty="0" smtClean="0">
                <a:cs typeface="2  Nazanin" pitchFamily="2" charset="-78"/>
              </a:rPr>
              <a:t/>
            </a:r>
            <a:br>
              <a:rPr lang="en-US" sz="2200" dirty="0" smtClean="0">
                <a:cs typeface="2  Nazanin" pitchFamily="2" charset="-78"/>
              </a:rPr>
            </a:br>
            <a:r>
              <a:rPr lang="fa-IR" sz="2200" dirty="0" smtClean="0">
                <a:cs typeface="2  Nazanin" pitchFamily="2" charset="-78"/>
              </a:rPr>
              <a:t>خطوط ½1 اينچ و كوچكتر اغلب يا پيچي مي شوند يا جوش سوكت مي كنند.</a:t>
            </a:r>
            <a:r>
              <a:rPr lang="en-US" sz="2400" dirty="0" smtClean="0">
                <a:cs typeface="2  Nazanin" pitchFamily="2" charset="-78"/>
              </a:rPr>
              <a:t/>
            </a:r>
            <a:br>
              <a:rPr lang="en-US" sz="2400" dirty="0" smtClean="0">
                <a:cs typeface="2  Nazanin" pitchFamily="2" charset="-78"/>
              </a:rPr>
            </a:br>
            <a:r>
              <a:rPr lang="fa-IR" sz="2400" b="1" dirty="0" smtClean="0">
                <a:cs typeface="2  Nazanin" pitchFamily="2" charset="-78"/>
              </a:rPr>
              <a:t> </a:t>
            </a:r>
            <a:r>
              <a:rPr lang="en-US" sz="2400" dirty="0" smtClean="0">
                <a:cs typeface="2  Nazanin" pitchFamily="2" charset="-78"/>
              </a:rPr>
              <a:t/>
            </a:r>
            <a:br>
              <a:rPr lang="en-US" sz="2400" dirty="0" smtClean="0">
                <a:cs typeface="2  Nazanin" pitchFamily="2" charset="-78"/>
              </a:rPr>
            </a:br>
            <a:endParaRPr lang="fa-IR" sz="2400" dirty="0">
              <a:cs typeface="2  Nazanin" pitchFamily="2" charset="-78"/>
            </a:endParaRPr>
          </a:p>
        </p:txBody>
      </p:sp>
      <p:sp>
        <p:nvSpPr>
          <p:cNvPr id="5" name="Content Placeholder 2"/>
          <p:cNvSpPr>
            <a:spLocks noGrp="1"/>
          </p:cNvSpPr>
          <p:nvPr>
            <p:ph idx="1"/>
          </p:nvPr>
        </p:nvSpPr>
        <p:spPr>
          <a:xfrm>
            <a:off x="533400" y="4267200"/>
            <a:ext cx="8229600" cy="1828800"/>
          </a:xfrm>
        </p:spPr>
        <p:style>
          <a:lnRef idx="0">
            <a:schemeClr val="dk1"/>
          </a:lnRef>
          <a:fillRef idx="1002">
            <a:schemeClr val="lt2"/>
          </a:fillRef>
          <a:effectRef idx="3">
            <a:schemeClr val="dk1"/>
          </a:effectRef>
          <a:fontRef idx="minor">
            <a:schemeClr val="lt1"/>
          </a:fontRef>
        </p:style>
        <p:txBody>
          <a:bodyPr>
            <a:normAutofit/>
          </a:bodyPr>
          <a:lstStyle/>
          <a:p>
            <a:pPr>
              <a:buNone/>
            </a:pPr>
            <a:r>
              <a:rPr lang="fa-IR" sz="3200" dirty="0" smtClean="0">
                <a:solidFill>
                  <a:schemeClr val="tx1"/>
                </a:solidFill>
                <a:cs typeface="2  Nazanin" pitchFamily="2" charset="-78"/>
              </a:rPr>
              <a:t>جوش سوكت</a:t>
            </a:r>
            <a:endParaRPr lang="en-US" sz="3200" dirty="0" smtClean="0">
              <a:solidFill>
                <a:schemeClr val="tx1"/>
              </a:solidFill>
              <a:cs typeface="2  Nazanin" pitchFamily="2" charset="-78"/>
            </a:endParaRPr>
          </a:p>
          <a:p>
            <a:pPr rtl="0">
              <a:buNone/>
            </a:pPr>
            <a:r>
              <a:rPr lang="fa-IR" sz="2400" dirty="0" smtClean="0">
                <a:solidFill>
                  <a:schemeClr val="tx1"/>
                </a:solidFill>
                <a:cs typeface="2  Nazanin" pitchFamily="2" charset="-78"/>
              </a:rPr>
              <a:t>همانند لوله هاي پيچي ، سوكت – جوش براي خطوط كوچك بكارمي رود. اما مزيت آن در عدم نشت كردن است كه يك فاكتور با ارزش براي عمل سيالات سمي ، قابل اشتعال و يا راديواكتيو است ولي محدوده اين اتصال تنها در اينها خلاصه نميشود.</a:t>
            </a:r>
            <a:endParaRPr lang="en-US" sz="2400" dirty="0" smtClean="0">
              <a:solidFill>
                <a:schemeClr val="tx1"/>
              </a:solidFill>
              <a:cs typeface="2  Nazanin" pitchFamily="2" charset="-78"/>
            </a:endParaRPr>
          </a:p>
          <a:p>
            <a:pPr>
              <a:buNone/>
            </a:pPr>
            <a:endParaRPr lang="fa-IR" dirty="0">
              <a:solidFill>
                <a:schemeClr val="tx1"/>
              </a:solidFill>
              <a:cs typeface="2  Nazanin" pitchFamily="2" charset="-78"/>
            </a:endParaRPr>
          </a:p>
        </p:txBody>
      </p:sp>
    </p:spTree>
  </p:cSld>
  <p:clrMapOvr>
    <a:masterClrMapping/>
  </p:clrMapOvr>
  <p:transition spd="med">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1143000"/>
          </a:xfrm>
        </p:spPr>
        <p:txBody>
          <a:bodyPr>
            <a:normAutofit/>
          </a:bodyPr>
          <a:lstStyle/>
          <a:p>
            <a:pPr algn="r"/>
            <a:r>
              <a:rPr lang="fa-IR" sz="3600" dirty="0" smtClean="0">
                <a:solidFill>
                  <a:schemeClr val="bg1"/>
                </a:solidFill>
              </a:rPr>
              <a:t>                             فهرست مطالب</a:t>
            </a:r>
            <a:endParaRPr lang="fa-IR" sz="3600" dirty="0">
              <a:solidFill>
                <a:schemeClr val="bg1"/>
              </a:solidFill>
            </a:endParaRPr>
          </a:p>
        </p:txBody>
      </p:sp>
      <p:sp>
        <p:nvSpPr>
          <p:cNvPr id="2" name="Content Placeholder 1"/>
          <p:cNvSpPr>
            <a:spLocks noGrp="1"/>
          </p:cNvSpPr>
          <p:nvPr>
            <p:ph idx="1"/>
          </p:nvPr>
        </p:nvSpPr>
        <p:spPr>
          <a:xfrm>
            <a:off x="457200" y="1676400"/>
            <a:ext cx="8229600" cy="4953000"/>
          </a:xfrm>
          <a:noFill/>
        </p:spPr>
        <p:style>
          <a:lnRef idx="1">
            <a:schemeClr val="dk1"/>
          </a:lnRef>
          <a:fillRef idx="3">
            <a:schemeClr val="dk1"/>
          </a:fillRef>
          <a:effectRef idx="2">
            <a:schemeClr val="dk1"/>
          </a:effectRef>
          <a:fontRef idx="minor">
            <a:schemeClr val="lt1"/>
          </a:fontRef>
        </p:style>
        <p:txBody>
          <a:bodyPr>
            <a:noAutofit/>
          </a:bodyPr>
          <a:lstStyle/>
          <a:p>
            <a:pPr algn="l" rtl="0">
              <a:buNone/>
            </a:pPr>
            <a:endParaRPr lang="en-US" sz="1900" dirty="0" smtClean="0">
              <a:solidFill>
                <a:schemeClr val="bg1"/>
              </a:solidFill>
              <a:cs typeface="2  Nazanin" pitchFamily="2" charset="-78"/>
            </a:endParaRPr>
          </a:p>
          <a:p>
            <a:pPr>
              <a:buNone/>
            </a:pPr>
            <a:r>
              <a:rPr lang="fa-IR" sz="1900" dirty="0" smtClean="0">
                <a:solidFill>
                  <a:schemeClr val="bg1"/>
                </a:solidFill>
                <a:cs typeface="2  Nazanin" pitchFamily="2" charset="-78"/>
              </a:rPr>
              <a:t>مقدمه.......................................................................................................... ........................................................... 1</a:t>
            </a:r>
            <a:endParaRPr lang="en-US" sz="1900" dirty="0" smtClean="0">
              <a:solidFill>
                <a:schemeClr val="bg1"/>
              </a:solidFill>
              <a:cs typeface="2  Nazanin" pitchFamily="2" charset="-78"/>
            </a:endParaRPr>
          </a:p>
          <a:p>
            <a:pPr>
              <a:buNone/>
            </a:pPr>
            <a:r>
              <a:rPr lang="fa-IR" sz="1900" dirty="0" smtClean="0">
                <a:solidFill>
                  <a:schemeClr val="bg1"/>
                </a:solidFill>
                <a:cs typeface="2  Nazanin" pitchFamily="2" charset="-78"/>
              </a:rPr>
              <a:t>شبکه های عمومی توزیع آب آشامیدنی......................................................................................................    2</a:t>
            </a:r>
            <a:endParaRPr lang="en-US" sz="1900" dirty="0" smtClean="0">
              <a:solidFill>
                <a:schemeClr val="bg1"/>
              </a:solidFill>
              <a:cs typeface="2  Nazanin" pitchFamily="2" charset="-78"/>
            </a:endParaRPr>
          </a:p>
          <a:p>
            <a:pPr>
              <a:buNone/>
            </a:pPr>
            <a:r>
              <a:rPr lang="fa-IR" sz="1900" dirty="0" smtClean="0">
                <a:solidFill>
                  <a:schemeClr val="bg1"/>
                </a:solidFill>
                <a:cs typeface="2  Nazanin" pitchFamily="2" charset="-78"/>
              </a:rPr>
              <a:t>کنتورها ...................................................................................................... .....................................................    5</a:t>
            </a:r>
            <a:endParaRPr lang="en-US" sz="1900" dirty="0" smtClean="0">
              <a:solidFill>
                <a:schemeClr val="bg1"/>
              </a:solidFill>
              <a:cs typeface="2  Nazanin" pitchFamily="2" charset="-78"/>
            </a:endParaRPr>
          </a:p>
          <a:p>
            <a:pPr>
              <a:buNone/>
            </a:pPr>
            <a:r>
              <a:rPr lang="fa-IR" sz="1900" dirty="0" smtClean="0">
                <a:solidFill>
                  <a:schemeClr val="bg1"/>
                </a:solidFill>
                <a:cs typeface="2  Nazanin" pitchFamily="2" charset="-78"/>
              </a:rPr>
              <a:t>نحوه ورود آب به ساختمان.............................................................................................................................   7</a:t>
            </a:r>
            <a:endParaRPr lang="en-US" sz="1900" dirty="0" smtClean="0">
              <a:solidFill>
                <a:schemeClr val="bg1"/>
              </a:solidFill>
              <a:cs typeface="2  Nazanin" pitchFamily="2" charset="-78"/>
            </a:endParaRPr>
          </a:p>
          <a:p>
            <a:pPr>
              <a:buNone/>
            </a:pPr>
            <a:r>
              <a:rPr lang="fa-IR" sz="1900" dirty="0" smtClean="0">
                <a:solidFill>
                  <a:schemeClr val="bg1"/>
                </a:solidFill>
                <a:cs typeface="2  Nazanin" pitchFamily="2" charset="-78"/>
              </a:rPr>
              <a:t>انواع لوله ها.......................................................................................................................................................   9</a:t>
            </a:r>
            <a:endParaRPr lang="en-US" sz="1900" dirty="0" smtClean="0">
              <a:solidFill>
                <a:schemeClr val="bg1"/>
              </a:solidFill>
              <a:cs typeface="2  Nazanin" pitchFamily="2" charset="-78"/>
            </a:endParaRPr>
          </a:p>
          <a:p>
            <a:pPr>
              <a:buNone/>
            </a:pPr>
            <a:r>
              <a:rPr lang="fa-IR" sz="1900" dirty="0" smtClean="0">
                <a:solidFill>
                  <a:schemeClr val="bg1"/>
                </a:solidFill>
                <a:cs typeface="2  Nazanin" pitchFamily="2" charset="-78"/>
              </a:rPr>
              <a:t>نحوه اتصال لوله ها...........................................................................................................................................  11</a:t>
            </a:r>
            <a:endParaRPr lang="en-US" sz="1900" dirty="0" smtClean="0">
              <a:solidFill>
                <a:schemeClr val="bg1"/>
              </a:solidFill>
              <a:cs typeface="2  Nazanin" pitchFamily="2" charset="-78"/>
            </a:endParaRPr>
          </a:p>
          <a:p>
            <a:pPr>
              <a:buNone/>
            </a:pPr>
            <a:r>
              <a:rPr lang="fa-IR" sz="1900" dirty="0" smtClean="0">
                <a:solidFill>
                  <a:schemeClr val="bg1"/>
                </a:solidFill>
                <a:cs typeface="2  Nazanin" pitchFamily="2" charset="-78"/>
              </a:rPr>
              <a:t>تعیین قطر لوله های آب آشامیدنی.............................................................................................................  12</a:t>
            </a:r>
            <a:endParaRPr lang="en-US" sz="1900" dirty="0" smtClean="0">
              <a:solidFill>
                <a:schemeClr val="bg1"/>
              </a:solidFill>
              <a:cs typeface="2  Nazanin" pitchFamily="2" charset="-78"/>
            </a:endParaRPr>
          </a:p>
          <a:p>
            <a:pPr>
              <a:buNone/>
            </a:pPr>
            <a:r>
              <a:rPr lang="fa-IR" sz="1900" dirty="0" smtClean="0">
                <a:solidFill>
                  <a:schemeClr val="bg1"/>
                </a:solidFill>
                <a:cs typeface="2  Nazanin" pitchFamily="2" charset="-78"/>
              </a:rPr>
              <a:t>چگونگی متصل نمودن لوله های 5 لایه به لوله های فلزی....................................................................  13</a:t>
            </a:r>
            <a:endParaRPr lang="en-US" sz="1900" dirty="0" smtClean="0">
              <a:solidFill>
                <a:schemeClr val="bg1"/>
              </a:solidFill>
              <a:cs typeface="2  Nazanin" pitchFamily="2" charset="-78"/>
            </a:endParaRPr>
          </a:p>
          <a:p>
            <a:pPr>
              <a:buNone/>
            </a:pPr>
            <a:r>
              <a:rPr lang="fa-IR" sz="1900" dirty="0" smtClean="0">
                <a:solidFill>
                  <a:schemeClr val="bg1"/>
                </a:solidFill>
                <a:cs typeface="2  Nazanin" pitchFamily="2" charset="-78"/>
              </a:rPr>
              <a:t>چگونگی مراقبت از لوله ها در مقابل عوامل مختلف ............................................ ...............................   14</a:t>
            </a:r>
            <a:endParaRPr lang="en-US" sz="1900" dirty="0" smtClean="0">
              <a:solidFill>
                <a:schemeClr val="bg1"/>
              </a:solidFill>
              <a:cs typeface="2  Nazanin" pitchFamily="2" charset="-78"/>
            </a:endParaRPr>
          </a:p>
          <a:p>
            <a:pPr>
              <a:buNone/>
            </a:pPr>
            <a:r>
              <a:rPr lang="fa-IR" sz="1900" dirty="0" smtClean="0">
                <a:solidFill>
                  <a:schemeClr val="bg1"/>
                </a:solidFill>
                <a:cs typeface="2  Nazanin" pitchFamily="2" charset="-78"/>
              </a:rPr>
              <a:t>انتخاب مسیر صحیح عبور لوله ها...................................................................... ......................................   15</a:t>
            </a:r>
            <a:endParaRPr lang="en-US" sz="1900" dirty="0" smtClean="0">
              <a:solidFill>
                <a:schemeClr val="bg1"/>
              </a:solidFill>
              <a:cs typeface="2  Nazanin" pitchFamily="2" charset="-78"/>
            </a:endParaRPr>
          </a:p>
          <a:p>
            <a:pPr>
              <a:buNone/>
            </a:pPr>
            <a:r>
              <a:rPr lang="fa-IR" sz="1900" dirty="0" smtClean="0">
                <a:solidFill>
                  <a:schemeClr val="bg1"/>
                </a:solidFill>
                <a:cs typeface="2  Nazanin" pitchFamily="2" charset="-78"/>
              </a:rPr>
              <a:t>تست سیستم های لوله کشی........................................................................... .........................................   16</a:t>
            </a:r>
            <a:endParaRPr lang="en-US" sz="1900" dirty="0" smtClean="0">
              <a:solidFill>
                <a:schemeClr val="bg1"/>
              </a:solidFill>
              <a:cs typeface="2  Nazanin" pitchFamily="2" charset="-78"/>
            </a:endParaRPr>
          </a:p>
          <a:p>
            <a:pPr>
              <a:buNone/>
            </a:pPr>
            <a:r>
              <a:rPr lang="fa-IR" sz="1900" dirty="0" smtClean="0">
                <a:solidFill>
                  <a:schemeClr val="bg1"/>
                </a:solidFill>
                <a:cs typeface="2  Nazanin" pitchFamily="2" charset="-78"/>
              </a:rPr>
              <a:t>نکات قابل توجه قبل از تست سیستم های لوله کشی............................................ ..............................  17</a:t>
            </a:r>
            <a:endParaRPr lang="en-US" sz="1900" dirty="0" smtClean="0">
              <a:solidFill>
                <a:schemeClr val="bg1"/>
              </a:solidFill>
              <a:cs typeface="2  Nazanin" pitchFamily="2" charset="-78"/>
            </a:endParaRPr>
          </a:p>
          <a:p>
            <a:pPr>
              <a:buNone/>
            </a:pPr>
            <a:r>
              <a:rPr lang="fa-IR" sz="1900" dirty="0" smtClean="0">
                <a:solidFill>
                  <a:schemeClr val="bg1"/>
                </a:solidFill>
                <a:cs typeface="2  Nazanin" pitchFamily="2" charset="-78"/>
              </a:rPr>
              <a:t>انواع پمپ ها................................................................................... ................................................................  19 </a:t>
            </a:r>
            <a:endParaRPr lang="en-US" sz="1900" dirty="0" smtClean="0">
              <a:solidFill>
                <a:schemeClr val="bg1"/>
              </a:solidFill>
              <a:cs typeface="2  Nazanin" pitchFamily="2" charset="-78"/>
            </a:endParaRPr>
          </a:p>
          <a:p>
            <a:pPr>
              <a:buNone/>
            </a:pPr>
            <a:r>
              <a:rPr lang="fa-IR" sz="1900" dirty="0" smtClean="0">
                <a:solidFill>
                  <a:schemeClr val="bg1"/>
                </a:solidFill>
                <a:cs typeface="2  Nazanin" pitchFamily="2" charset="-78"/>
              </a:rPr>
              <a:t> </a:t>
            </a:r>
            <a:endParaRPr lang="en-US" sz="1900" dirty="0" smtClean="0">
              <a:solidFill>
                <a:schemeClr val="bg1"/>
              </a:solidFill>
              <a:cs typeface="2  Nazanin" pitchFamily="2" charset="-78"/>
            </a:endParaRPr>
          </a:p>
          <a:p>
            <a:pPr>
              <a:buNone/>
            </a:pPr>
            <a:endParaRPr lang="fa-IR" sz="1900" dirty="0">
              <a:solidFill>
                <a:schemeClr val="bg1"/>
              </a:solidFill>
              <a:cs typeface="2  Nazanin" pitchFamily="2" charset="-78"/>
            </a:endParaRPr>
          </a:p>
        </p:txBody>
      </p:sp>
    </p:spTree>
  </p:cSld>
  <p:clrMapOvr>
    <a:masterClrMapping/>
  </p:clrMapOvr>
  <p:transition spd="slow">
    <p:wheel spokes="8"/>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95400"/>
            <a:ext cx="8153400" cy="3398520"/>
          </a:xfrm>
        </p:spPr>
        <p:style>
          <a:lnRef idx="1">
            <a:schemeClr val="dk1"/>
          </a:lnRef>
          <a:fillRef idx="3">
            <a:schemeClr val="dk1"/>
          </a:fillRef>
          <a:effectRef idx="2">
            <a:schemeClr val="dk1"/>
          </a:effectRef>
          <a:fontRef idx="minor">
            <a:schemeClr val="lt1"/>
          </a:fontRef>
        </p:style>
        <p:txBody>
          <a:bodyPr>
            <a:normAutofit/>
          </a:bodyPr>
          <a:lstStyle/>
          <a:p>
            <a:pPr rtl="0">
              <a:lnSpc>
                <a:spcPct val="150000"/>
              </a:lnSpc>
              <a:buNone/>
            </a:pPr>
            <a:r>
              <a:rPr lang="fa-IR" dirty="0" smtClean="0">
                <a:solidFill>
                  <a:srgbClr val="993300"/>
                </a:solidFill>
                <a:cs typeface="2  Nazanin" pitchFamily="2" charset="-78"/>
              </a:rPr>
              <a:t>اتصال فلنجي </a:t>
            </a:r>
            <a:endParaRPr lang="en-US" dirty="0" smtClean="0">
              <a:solidFill>
                <a:srgbClr val="993300"/>
              </a:solidFill>
              <a:cs typeface="2  Nazanin" pitchFamily="2" charset="-78"/>
            </a:endParaRPr>
          </a:p>
          <a:p>
            <a:pPr rtl="0">
              <a:lnSpc>
                <a:spcPct val="150000"/>
              </a:lnSpc>
              <a:buNone/>
            </a:pPr>
            <a:r>
              <a:rPr lang="fa-IR" dirty="0" smtClean="0">
                <a:solidFill>
                  <a:schemeClr val="tx1"/>
                </a:solidFill>
                <a:cs typeface="2  Nazanin" pitchFamily="2" charset="-78"/>
              </a:rPr>
              <a:t> </a:t>
            </a:r>
            <a:r>
              <a:rPr lang="fa-IR" sz="2200" dirty="0" smtClean="0">
                <a:solidFill>
                  <a:srgbClr val="FFFF00"/>
                </a:solidFill>
                <a:cs typeface="2  Nazanin" pitchFamily="2" charset="-78"/>
              </a:rPr>
              <a:t>با اتصال دو فلنج و يك گاسكت بين آنها بعنوان آب بند كردن با پيچ و مهره اين اتصال بوجود مي آيد.</a:t>
            </a:r>
            <a:endParaRPr lang="en-US" sz="2200" dirty="0" smtClean="0">
              <a:solidFill>
                <a:srgbClr val="FFFF00"/>
              </a:solidFill>
              <a:cs typeface="2  Nazanin" pitchFamily="2" charset="-78"/>
            </a:endParaRPr>
          </a:p>
          <a:p>
            <a:pPr rtl="0">
              <a:lnSpc>
                <a:spcPct val="150000"/>
              </a:lnSpc>
              <a:buNone/>
            </a:pPr>
            <a:r>
              <a:rPr lang="fa-IR" sz="2200" dirty="0" smtClean="0">
                <a:solidFill>
                  <a:srgbClr val="FFFF00"/>
                </a:solidFill>
                <a:cs typeface="2  Nazanin" pitchFamily="2" charset="-78"/>
              </a:rPr>
              <a:t>فلنج ها گران قيمت هستند و براي بيشتر قطعات و شيرها و تجهيزاتي كه با فلنج جفت مي شوند بكار مي رود و برايخطوط لوله هايي كه بايد بصورت متناوب لازم به تميز كردن هستند.</a:t>
            </a:r>
            <a:endParaRPr lang="en-US" sz="2200" dirty="0" smtClean="0">
              <a:solidFill>
                <a:srgbClr val="FFFF00"/>
              </a:solidFill>
              <a:cs typeface="2  Nazanin" pitchFamily="2" charset="-78"/>
            </a:endParaRPr>
          </a:p>
          <a:p>
            <a:pPr rtl="0">
              <a:lnSpc>
                <a:spcPct val="150000"/>
              </a:lnSpc>
              <a:buNone/>
            </a:pPr>
            <a:endParaRPr lang="fa-IR" dirty="0">
              <a:cs typeface="2  Nazanin" pitchFamily="2" charset="-78"/>
            </a:endParaRPr>
          </a:p>
        </p:txBody>
      </p:sp>
    </p:spTree>
  </p:cSld>
  <p:clrMapOvr>
    <a:masterClrMapping/>
  </p:clrMapOvr>
  <p:transition spd="slow">
    <p:newsfla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Rectangle 3"/>
          <p:cNvSpPr>
            <a:spLocks noChangeArrowheads="1"/>
          </p:cNvSpPr>
          <p:nvPr/>
        </p:nvSpPr>
        <p:spPr bwMode="auto">
          <a:xfrm>
            <a:off x="533400" y="990600"/>
            <a:ext cx="8153400" cy="830997"/>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i="0" u="none" strike="noStrike" cap="none" normalizeH="0" baseline="0" dirty="0" smtClean="0">
                <a:ln>
                  <a:noFill/>
                </a:ln>
                <a:solidFill>
                  <a:schemeClr val="tx1"/>
                </a:solidFill>
                <a:effectLst/>
                <a:latin typeface="Calibri" pitchFamily="34" charset="0"/>
                <a:ea typeface="Times New Roman" pitchFamily="18" charset="0"/>
                <a:cs typeface="2  Nazanin" pitchFamily="2" charset="-78"/>
              </a:rPr>
              <a:t>اتصالات پيچي لوله ها </a:t>
            </a:r>
            <a:endParaRPr kumimoji="0" lang="en-US" sz="2800" i="0" u="none" strike="noStrike" cap="none" normalizeH="0" baseline="0" dirty="0" smtClean="0">
              <a:ln>
                <a:noFill/>
              </a:ln>
              <a:solidFill>
                <a:schemeClr val="tx1"/>
              </a:solidFill>
              <a:effectLst/>
              <a:latin typeface="Arial" pitchFamily="34" charset="0"/>
              <a:cs typeface="2  Nazanin"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000" b="1" i="0" u="none" strike="noStrike" cap="none" normalizeH="0" baseline="0" dirty="0" smtClean="0">
                <a:ln>
                  <a:noFill/>
                </a:ln>
                <a:solidFill>
                  <a:schemeClr val="tx1"/>
                </a:solidFill>
                <a:effectLst/>
                <a:latin typeface="Calibri" pitchFamily="34" charset="0"/>
                <a:ea typeface="Times New Roman" pitchFamily="18" charset="0"/>
                <a:cs typeface="2  Nazanin" pitchFamily="2" charset="-78"/>
              </a:rPr>
              <a:t>موارد مصرف </a:t>
            </a:r>
            <a:r>
              <a:rPr kumimoji="0" lang="fa-IR" b="1" i="0" u="none" strike="noStrike" cap="none" normalizeH="0" baseline="0" dirty="0" smtClean="0">
                <a:ln>
                  <a:noFill/>
                </a:ln>
                <a:solidFill>
                  <a:schemeClr val="tx1"/>
                </a:solidFill>
                <a:effectLst/>
                <a:latin typeface="Calibri" pitchFamily="34" charset="0"/>
                <a:ea typeface="Times New Roman" pitchFamily="18" charset="0"/>
                <a:cs typeface="2  Nazanin" pitchFamily="2" charset="-78"/>
              </a:rPr>
              <a:t>: </a:t>
            </a:r>
            <a:r>
              <a:rPr kumimoji="0" lang="fa-IR" i="0" u="none" strike="noStrike" cap="none" normalizeH="0" baseline="0" dirty="0" smtClean="0">
                <a:ln>
                  <a:noFill/>
                </a:ln>
                <a:solidFill>
                  <a:schemeClr val="tx1"/>
                </a:solidFill>
                <a:effectLst/>
                <a:latin typeface="Calibri" pitchFamily="34" charset="0"/>
                <a:ea typeface="Times New Roman" pitchFamily="18" charset="0"/>
                <a:cs typeface="2  Nazanin" pitchFamily="2" charset="-78"/>
              </a:rPr>
              <a:t>براي خطوط لوله هاي كه سرويس دهي انجام مي دهند و براي لوله هاي كوچكتر </a:t>
            </a:r>
            <a:r>
              <a:rPr kumimoji="0" lang="fa-IR" b="1" i="0" u="none" strike="noStrike" cap="none" normalizeH="0" baseline="0" dirty="0" smtClean="0">
                <a:ln>
                  <a:noFill/>
                </a:ln>
                <a:solidFill>
                  <a:schemeClr val="tx1"/>
                </a:solidFill>
                <a:effectLst/>
                <a:latin typeface="Calibri" pitchFamily="34" charset="0"/>
                <a:ea typeface="Times New Roman" pitchFamily="18" charset="0"/>
                <a:cs typeface="2  Nazanin" pitchFamily="2" charset="-78"/>
              </a:rPr>
              <a:t>.</a:t>
            </a:r>
            <a:endParaRPr kumimoji="0" lang="fa-IR" sz="2800" b="0" i="0" u="none" strike="noStrike" cap="none" normalizeH="0" baseline="0" dirty="0" smtClean="0">
              <a:ln>
                <a:noFill/>
              </a:ln>
              <a:solidFill>
                <a:schemeClr val="tx1"/>
              </a:solidFill>
              <a:effectLst/>
              <a:latin typeface="Arial" pitchFamily="34" charset="0"/>
              <a:cs typeface="2  Nazanin" pitchFamily="2" charset="-78"/>
            </a:endParaRPr>
          </a:p>
        </p:txBody>
      </p:sp>
    </p:spTree>
  </p:cSld>
  <p:clrMapOvr>
    <a:masterClrMapping/>
  </p:clrMapOvr>
  <p:transition spd="slow">
    <p:checke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533400" y="990600"/>
            <a:ext cx="8153400" cy="830997"/>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i="0" u="none" strike="noStrike" cap="none" normalizeH="0" baseline="0" dirty="0" smtClean="0">
                <a:ln>
                  <a:noFill/>
                </a:ln>
                <a:solidFill>
                  <a:schemeClr val="tx1"/>
                </a:solidFill>
                <a:effectLst/>
                <a:latin typeface="Calibri" pitchFamily="34" charset="0"/>
                <a:ea typeface="Times New Roman" pitchFamily="18" charset="0"/>
                <a:cs typeface="2  Nazanin" pitchFamily="2" charset="-78"/>
              </a:rPr>
              <a:t>اتصالات پيچي لوله ها </a:t>
            </a:r>
            <a:endParaRPr kumimoji="0" lang="en-US" sz="2800" i="0" u="none" strike="noStrike" cap="none" normalizeH="0" baseline="0" dirty="0" smtClean="0">
              <a:ln>
                <a:noFill/>
              </a:ln>
              <a:solidFill>
                <a:schemeClr val="tx1"/>
              </a:solidFill>
              <a:effectLst/>
              <a:latin typeface="Arial" pitchFamily="34" charset="0"/>
              <a:cs typeface="2  Nazanin"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000" b="1" i="0" u="none" strike="noStrike" cap="none" normalizeH="0" baseline="0" dirty="0" smtClean="0">
                <a:ln>
                  <a:noFill/>
                </a:ln>
                <a:solidFill>
                  <a:schemeClr val="tx1"/>
                </a:solidFill>
                <a:effectLst/>
                <a:latin typeface="Calibri" pitchFamily="34" charset="0"/>
                <a:ea typeface="Times New Roman" pitchFamily="18" charset="0"/>
                <a:cs typeface="2  Nazanin" pitchFamily="2" charset="-78"/>
              </a:rPr>
              <a:t>موارد مصرف </a:t>
            </a:r>
            <a:r>
              <a:rPr kumimoji="0" lang="fa-IR" b="1" i="0" u="none" strike="noStrike" cap="none" normalizeH="0" baseline="0" dirty="0" smtClean="0">
                <a:ln>
                  <a:noFill/>
                </a:ln>
                <a:solidFill>
                  <a:schemeClr val="tx1"/>
                </a:solidFill>
                <a:effectLst/>
                <a:latin typeface="Calibri" pitchFamily="34" charset="0"/>
                <a:ea typeface="Times New Roman" pitchFamily="18" charset="0"/>
                <a:cs typeface="2  Nazanin" pitchFamily="2" charset="-78"/>
              </a:rPr>
              <a:t>: </a:t>
            </a:r>
            <a:r>
              <a:rPr kumimoji="0" lang="fa-IR" i="0" u="none" strike="noStrike" cap="none" normalizeH="0" baseline="0" dirty="0" smtClean="0">
                <a:ln>
                  <a:noFill/>
                </a:ln>
                <a:solidFill>
                  <a:schemeClr val="tx1"/>
                </a:solidFill>
                <a:effectLst/>
                <a:latin typeface="Calibri" pitchFamily="34" charset="0"/>
                <a:ea typeface="Times New Roman" pitchFamily="18" charset="0"/>
                <a:cs typeface="2  Nazanin" pitchFamily="2" charset="-78"/>
              </a:rPr>
              <a:t>براي خطوط لوله هاي كه سرويس دهي انجام مي دهند و براي لوله هاي كوچكتر </a:t>
            </a:r>
            <a:r>
              <a:rPr kumimoji="0" lang="fa-IR" b="1" i="0" u="none" strike="noStrike" cap="none" normalizeH="0" baseline="0" dirty="0" smtClean="0">
                <a:ln>
                  <a:noFill/>
                </a:ln>
                <a:solidFill>
                  <a:schemeClr val="tx1"/>
                </a:solidFill>
                <a:effectLst/>
                <a:latin typeface="Calibri" pitchFamily="34" charset="0"/>
                <a:ea typeface="Times New Roman" pitchFamily="18" charset="0"/>
                <a:cs typeface="2  Nazanin" pitchFamily="2" charset="-78"/>
              </a:rPr>
              <a:t>.</a:t>
            </a:r>
            <a:endParaRPr kumimoji="0" lang="fa-IR" sz="2800" b="0" i="0" u="none" strike="noStrike" cap="none" normalizeH="0" baseline="0" dirty="0" smtClean="0">
              <a:ln>
                <a:noFill/>
              </a:ln>
              <a:solidFill>
                <a:schemeClr val="tx1"/>
              </a:solidFill>
              <a:effectLst/>
              <a:latin typeface="Arial" pitchFamily="34" charset="0"/>
              <a:cs typeface="2  Nazanin" pitchFamily="2" charset="-78"/>
            </a:endParaRPr>
          </a:p>
        </p:txBody>
      </p:sp>
      <p:sp>
        <p:nvSpPr>
          <p:cNvPr id="5" name="Title 1"/>
          <p:cNvSpPr>
            <a:spLocks noGrp="1"/>
          </p:cNvSpPr>
          <p:nvPr>
            <p:ph idx="1"/>
          </p:nvPr>
        </p:nvSpPr>
        <p:spPr>
          <a:xfrm>
            <a:off x="533400" y="2362200"/>
            <a:ext cx="8229600" cy="1143000"/>
          </a:xfrm>
        </p:spPr>
        <p:style>
          <a:lnRef idx="1">
            <a:schemeClr val="dk1"/>
          </a:lnRef>
          <a:fillRef idx="2">
            <a:schemeClr val="dk1"/>
          </a:fillRef>
          <a:effectRef idx="1">
            <a:schemeClr val="dk1"/>
          </a:effectRef>
          <a:fontRef idx="minor">
            <a:schemeClr val="dk1"/>
          </a:fontRef>
        </p:style>
        <p:txBody>
          <a:bodyPr>
            <a:normAutofit/>
          </a:bodyPr>
          <a:lstStyle/>
          <a:p>
            <a:pPr algn="r">
              <a:buNone/>
            </a:pPr>
            <a:r>
              <a:rPr lang="fa-IR" sz="2000" b="1" dirty="0" smtClean="0">
                <a:solidFill>
                  <a:schemeClr val="tx1"/>
                </a:solidFill>
                <a:cs typeface="2  Nazanin" pitchFamily="2" charset="-78"/>
              </a:rPr>
              <a:t>مزيت : ساخت و اتصال آن به لوله در محل راحتر است .</a:t>
            </a:r>
            <a:r>
              <a:rPr lang="fa-IR" sz="2000" dirty="0" smtClean="0">
                <a:solidFill>
                  <a:schemeClr val="tx1"/>
                </a:solidFill>
                <a:cs typeface="2  Nazanin" pitchFamily="2" charset="-78"/>
              </a:rPr>
              <a:t>                                                                                      </a:t>
            </a:r>
            <a:r>
              <a:rPr lang="fa-IR" sz="2000" b="1" dirty="0" smtClean="0">
                <a:solidFill>
                  <a:schemeClr val="tx1"/>
                </a:solidFill>
                <a:cs typeface="2  Nazanin" pitchFamily="2" charset="-78"/>
              </a:rPr>
              <a:t>با اين روش خطر آتشسوزي در جاهايي كه براي نصب لوله ها ، گازهاي قابل اشتعال و مايعات اشتعال پذير وجود دارند به حداقل مي رسد </a:t>
            </a:r>
            <a:endParaRPr lang="fa-IR" sz="2000" dirty="0">
              <a:solidFill>
                <a:schemeClr val="tx1"/>
              </a:solidFill>
              <a:cs typeface="2  Nazanin" pitchFamily="2" charset="-78"/>
            </a:endParaRP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533400" y="990600"/>
            <a:ext cx="8153400" cy="830997"/>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i="0" u="none" strike="noStrike" cap="none" normalizeH="0" baseline="0" dirty="0" smtClean="0">
                <a:ln>
                  <a:noFill/>
                </a:ln>
                <a:solidFill>
                  <a:schemeClr val="tx1"/>
                </a:solidFill>
                <a:effectLst/>
                <a:latin typeface="Calibri" pitchFamily="34" charset="0"/>
                <a:ea typeface="Times New Roman" pitchFamily="18" charset="0"/>
                <a:cs typeface="2  Nazanin" pitchFamily="2" charset="-78"/>
              </a:rPr>
              <a:t>اتصالات پيچي لوله ها </a:t>
            </a:r>
            <a:endParaRPr kumimoji="0" lang="en-US" sz="2800" i="0" u="none" strike="noStrike" cap="none" normalizeH="0" baseline="0" dirty="0" smtClean="0">
              <a:ln>
                <a:noFill/>
              </a:ln>
              <a:solidFill>
                <a:schemeClr val="tx1"/>
              </a:solidFill>
              <a:effectLst/>
              <a:latin typeface="Arial" pitchFamily="34" charset="0"/>
              <a:cs typeface="2  Nazanin"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000" b="1" i="0" u="none" strike="noStrike" cap="none" normalizeH="0" baseline="0" dirty="0" smtClean="0">
                <a:ln>
                  <a:noFill/>
                </a:ln>
                <a:solidFill>
                  <a:schemeClr val="tx1"/>
                </a:solidFill>
                <a:effectLst/>
                <a:latin typeface="Calibri" pitchFamily="34" charset="0"/>
                <a:ea typeface="Times New Roman" pitchFamily="18" charset="0"/>
                <a:cs typeface="2  Nazanin" pitchFamily="2" charset="-78"/>
              </a:rPr>
              <a:t>موارد مصرف </a:t>
            </a:r>
            <a:r>
              <a:rPr kumimoji="0" lang="fa-IR" b="1" i="0" u="none" strike="noStrike" cap="none" normalizeH="0" baseline="0" dirty="0" smtClean="0">
                <a:ln>
                  <a:noFill/>
                </a:ln>
                <a:solidFill>
                  <a:schemeClr val="tx1"/>
                </a:solidFill>
                <a:effectLst/>
                <a:latin typeface="Calibri" pitchFamily="34" charset="0"/>
                <a:ea typeface="Times New Roman" pitchFamily="18" charset="0"/>
                <a:cs typeface="2  Nazanin" pitchFamily="2" charset="-78"/>
              </a:rPr>
              <a:t>: </a:t>
            </a:r>
            <a:r>
              <a:rPr kumimoji="0" lang="fa-IR" i="0" u="none" strike="noStrike" cap="none" normalizeH="0" baseline="0" dirty="0" smtClean="0">
                <a:ln>
                  <a:noFill/>
                </a:ln>
                <a:solidFill>
                  <a:schemeClr val="tx1"/>
                </a:solidFill>
                <a:effectLst/>
                <a:latin typeface="Calibri" pitchFamily="34" charset="0"/>
                <a:ea typeface="Times New Roman" pitchFamily="18" charset="0"/>
                <a:cs typeface="2  Nazanin" pitchFamily="2" charset="-78"/>
              </a:rPr>
              <a:t>براي خطوط لوله هاي كه سرويس دهي انجام مي دهند و براي لوله هاي كوچكتر </a:t>
            </a:r>
            <a:r>
              <a:rPr kumimoji="0" lang="fa-IR" b="1" i="0" u="none" strike="noStrike" cap="none" normalizeH="0" baseline="0" dirty="0" smtClean="0">
                <a:ln>
                  <a:noFill/>
                </a:ln>
                <a:solidFill>
                  <a:schemeClr val="tx1"/>
                </a:solidFill>
                <a:effectLst/>
                <a:latin typeface="Calibri" pitchFamily="34" charset="0"/>
                <a:ea typeface="Times New Roman" pitchFamily="18" charset="0"/>
                <a:cs typeface="2  Nazanin" pitchFamily="2" charset="-78"/>
              </a:rPr>
              <a:t>.</a:t>
            </a:r>
            <a:endParaRPr kumimoji="0" lang="fa-IR" sz="2800" b="0" i="0" u="none" strike="noStrike" cap="none" normalizeH="0" baseline="0" dirty="0" smtClean="0">
              <a:ln>
                <a:noFill/>
              </a:ln>
              <a:solidFill>
                <a:schemeClr val="tx1"/>
              </a:solidFill>
              <a:effectLst/>
              <a:latin typeface="Arial" pitchFamily="34" charset="0"/>
              <a:cs typeface="2  Nazanin" pitchFamily="2" charset="-78"/>
            </a:endParaRPr>
          </a:p>
        </p:txBody>
      </p:sp>
      <p:sp>
        <p:nvSpPr>
          <p:cNvPr id="6" name="Title 1"/>
          <p:cNvSpPr>
            <a:spLocks noGrp="1"/>
          </p:cNvSpPr>
          <p:nvPr>
            <p:ph idx="1"/>
          </p:nvPr>
        </p:nvSpPr>
        <p:spPr>
          <a:xfrm>
            <a:off x="533400" y="2362200"/>
            <a:ext cx="8229600" cy="1143000"/>
          </a:xfrm>
        </p:spPr>
        <p:style>
          <a:lnRef idx="1">
            <a:schemeClr val="dk1"/>
          </a:lnRef>
          <a:fillRef idx="2">
            <a:schemeClr val="dk1"/>
          </a:fillRef>
          <a:effectRef idx="1">
            <a:schemeClr val="dk1"/>
          </a:effectRef>
          <a:fontRef idx="minor">
            <a:schemeClr val="dk1"/>
          </a:fontRef>
        </p:style>
        <p:txBody>
          <a:bodyPr>
            <a:normAutofit/>
          </a:bodyPr>
          <a:lstStyle/>
          <a:p>
            <a:pPr algn="r">
              <a:buNone/>
            </a:pPr>
            <a:r>
              <a:rPr lang="fa-IR" sz="2000" b="1" dirty="0" smtClean="0">
                <a:solidFill>
                  <a:schemeClr val="tx1"/>
                </a:solidFill>
                <a:cs typeface="2  Nazanin" pitchFamily="2" charset="-78"/>
              </a:rPr>
              <a:t>مزيت : ساخت و اتصال آن به لوله در محل راحتر است .</a:t>
            </a:r>
            <a:r>
              <a:rPr lang="fa-IR" sz="2000" dirty="0" smtClean="0">
                <a:solidFill>
                  <a:schemeClr val="tx1"/>
                </a:solidFill>
                <a:cs typeface="2  Nazanin" pitchFamily="2" charset="-78"/>
              </a:rPr>
              <a:t>                                                                                      </a:t>
            </a:r>
            <a:r>
              <a:rPr lang="fa-IR" sz="2000" b="1" dirty="0" smtClean="0">
                <a:solidFill>
                  <a:schemeClr val="tx1"/>
                </a:solidFill>
                <a:cs typeface="2  Nazanin" pitchFamily="2" charset="-78"/>
              </a:rPr>
              <a:t>با اين روش خطر آتشسوزي در جاهايي كه براي نصب لوله ها ، گازهاي قابل اشتعال و مايعات اشتعال پذير وجود دارند به حداقل مي رسد </a:t>
            </a:r>
            <a:endParaRPr lang="fa-IR" sz="2000" dirty="0">
              <a:solidFill>
                <a:schemeClr val="tx1"/>
              </a:solidFill>
              <a:cs typeface="2  Nazanin" pitchFamily="2" charset="-78"/>
            </a:endParaRPr>
          </a:p>
        </p:txBody>
      </p:sp>
      <p:sp>
        <p:nvSpPr>
          <p:cNvPr id="7" name="Content Placeholder 2"/>
          <p:cNvSpPr txBox="1">
            <a:spLocks/>
          </p:cNvSpPr>
          <p:nvPr/>
        </p:nvSpPr>
        <p:spPr>
          <a:xfrm>
            <a:off x="533400" y="4343400"/>
            <a:ext cx="8229600" cy="1341120"/>
          </a:xfrm>
          <a:prstGeom prst="rect">
            <a:avLst/>
          </a:prstGeom>
        </p:spPr>
        <p:style>
          <a:lnRef idx="0">
            <a:schemeClr val="accent1"/>
          </a:lnRef>
          <a:fillRef idx="3">
            <a:schemeClr val="accent1"/>
          </a:fillRef>
          <a:effectRef idx="3">
            <a:schemeClr val="accent1"/>
          </a:effectRef>
          <a:fontRef idx="minor">
            <a:schemeClr val="lt1"/>
          </a:fontRef>
        </p:style>
        <p:txBody>
          <a:bodyPr vert="horz">
            <a:normAutofit fontScale="92500" lnSpcReduction="20000"/>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r>
              <a:rPr kumimoji="0" lang="fa-IR" sz="2600" b="1" i="0" u="none" strike="noStrike" kern="1200" cap="none" spc="0" normalizeH="0" baseline="0" noProof="0" smtClean="0">
                <a:ln>
                  <a:noFill/>
                </a:ln>
                <a:solidFill>
                  <a:schemeClr val="tx1"/>
                </a:solidFill>
                <a:effectLst/>
                <a:uLnTx/>
                <a:uFillTx/>
                <a:latin typeface="+mn-lt"/>
                <a:ea typeface="+mn-ea"/>
                <a:cs typeface="2  Nazanin" pitchFamily="2" charset="-78"/>
              </a:rPr>
              <a:t>    معايب :</a:t>
            </a:r>
            <a:r>
              <a:rPr kumimoji="0" lang="fa-IR" sz="2600" b="0" i="0" u="none" strike="noStrike" kern="1200" cap="none" spc="0" normalizeH="0" baseline="0" noProof="0" smtClean="0">
                <a:ln>
                  <a:noFill/>
                </a:ln>
                <a:solidFill>
                  <a:schemeClr val="tx1"/>
                </a:solidFill>
                <a:effectLst/>
                <a:uLnTx/>
                <a:uFillTx/>
                <a:latin typeface="+mn-lt"/>
                <a:ea typeface="+mn-ea"/>
                <a:cs typeface="2  Nazanin" pitchFamily="2" charset="-78"/>
              </a:rPr>
              <a:t>                                                                                                                                         </a:t>
            </a:r>
            <a:r>
              <a:rPr kumimoji="0" lang="fa-IR" sz="2600" b="1" i="0" u="none" strike="noStrike" kern="1200" cap="none" spc="0" normalizeH="0" baseline="0" noProof="0" smtClean="0">
                <a:ln>
                  <a:noFill/>
                </a:ln>
                <a:solidFill>
                  <a:schemeClr val="tx1"/>
                </a:solidFill>
                <a:effectLst/>
                <a:uLnTx/>
                <a:uFillTx/>
                <a:latin typeface="+mn-lt"/>
                <a:ea typeface="+mn-ea"/>
                <a:cs typeface="2  Nazanin" pitchFamily="2" charset="-78"/>
              </a:rPr>
              <a:t>در محل اتصال ممكن است نشتي بوجود آيد.</a:t>
            </a:r>
            <a:r>
              <a:rPr kumimoji="0" lang="fa-IR" sz="2600" b="0" i="0" u="none" strike="noStrike" kern="1200" cap="none" spc="0" normalizeH="0" baseline="0" noProof="0" smtClean="0">
                <a:ln>
                  <a:noFill/>
                </a:ln>
                <a:solidFill>
                  <a:schemeClr val="tx1"/>
                </a:solidFill>
                <a:effectLst/>
                <a:uLnTx/>
                <a:uFillTx/>
                <a:latin typeface="+mn-lt"/>
                <a:ea typeface="+mn-ea"/>
                <a:cs typeface="2  Nazanin" pitchFamily="2" charset="-78"/>
              </a:rPr>
              <a:t>                                                                                          </a:t>
            </a:r>
            <a:r>
              <a:rPr kumimoji="0" lang="fa-IR" sz="2600" b="1" i="0" u="none" strike="noStrike" kern="1200" cap="none" spc="0" normalizeH="0" baseline="0" noProof="0" smtClean="0">
                <a:ln>
                  <a:noFill/>
                </a:ln>
                <a:solidFill>
                  <a:schemeClr val="tx1"/>
                </a:solidFill>
                <a:effectLst/>
                <a:uLnTx/>
                <a:uFillTx/>
                <a:latin typeface="+mn-lt"/>
                <a:ea typeface="+mn-ea"/>
                <a:cs typeface="2  Nazanin" pitchFamily="2" charset="-78"/>
              </a:rPr>
              <a:t>براي رفع معضل بالا ممكن است احتياج به يك جوش به عنوان آب بند كننده استفاده شود .</a:t>
            </a:r>
            <a:r>
              <a:rPr kumimoji="0" lang="fa-IR" sz="2600" b="0" i="0" u="none" strike="noStrike" kern="1200" cap="none" spc="0" normalizeH="0" baseline="0" noProof="0" smtClean="0">
                <a:ln>
                  <a:noFill/>
                </a:ln>
                <a:solidFill>
                  <a:schemeClr val="tx1"/>
                </a:solidFill>
                <a:effectLst/>
                <a:uLnTx/>
                <a:uFillTx/>
                <a:latin typeface="+mn-lt"/>
                <a:ea typeface="+mn-ea"/>
                <a:cs typeface="2  Nazanin" pitchFamily="2" charset="-78"/>
              </a:rPr>
              <a:t>                                                            </a:t>
            </a:r>
            <a:r>
              <a:rPr kumimoji="0" lang="fa-IR" sz="2600" b="1" i="0" u="none" strike="noStrike" kern="1200" cap="none" spc="0" normalizeH="0" baseline="0" noProof="0" smtClean="0">
                <a:ln>
                  <a:noFill/>
                </a:ln>
                <a:solidFill>
                  <a:schemeClr val="tx1"/>
                </a:solidFill>
                <a:effectLst/>
                <a:uLnTx/>
                <a:uFillTx/>
                <a:latin typeface="+mn-lt"/>
                <a:ea typeface="+mn-ea"/>
                <a:cs typeface="2  Nazanin" pitchFamily="2" charset="-78"/>
              </a:rPr>
              <a:t>مقاومت لوله بخاطر پيچي شدن و كم شدن ضخامت آن كم مي شود.</a:t>
            </a:r>
            <a:endParaRPr kumimoji="0" lang="en-US" sz="2600" b="0" i="0" u="none" strike="noStrike" kern="1200" cap="none" spc="0" normalizeH="0" baseline="0" noProof="0" smtClean="0">
              <a:ln>
                <a:noFill/>
              </a:ln>
              <a:solidFill>
                <a:schemeClr val="tx1"/>
              </a:solidFill>
              <a:effectLst/>
              <a:uLnTx/>
              <a:uFillTx/>
              <a:latin typeface="+mn-lt"/>
              <a:ea typeface="+mn-ea"/>
              <a:cs typeface="2  Nazanin" pitchFamily="2" charset="-78"/>
            </a:endParaRPr>
          </a:p>
          <a:p>
            <a:pPr marL="274320" marR="0" lvl="0" indent="-274320" algn="r" defTabSz="914400" rtl="1"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fa-IR" sz="2600" b="0" i="0" u="none" strike="noStrike" kern="1200" cap="none" spc="0" normalizeH="0" baseline="0" noProof="0" dirty="0">
              <a:ln>
                <a:noFill/>
              </a:ln>
              <a:solidFill>
                <a:schemeClr val="tx1"/>
              </a:solidFill>
              <a:effectLst/>
              <a:uLnTx/>
              <a:uFillTx/>
              <a:latin typeface="+mn-lt"/>
              <a:ea typeface="+mn-ea"/>
              <a:cs typeface="2  Nazanin" pitchFamily="2" charset="-78"/>
            </a:endParaRPr>
          </a:p>
        </p:txBody>
      </p:sp>
    </p:spTree>
  </p:cSld>
  <p:clrMapOvr>
    <a:masterClrMapping/>
  </p:clrMapOvr>
  <p:transition spd="med">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533400" y="1066800"/>
            <a:ext cx="8153400" cy="5257800"/>
          </a:xfrm>
        </p:spPr>
        <p:style>
          <a:lnRef idx="0">
            <a:schemeClr val="accent1"/>
          </a:lnRef>
          <a:fillRef idx="3">
            <a:schemeClr val="accent1"/>
          </a:fillRef>
          <a:effectRef idx="3">
            <a:schemeClr val="accent1"/>
          </a:effectRef>
          <a:fontRef idx="minor">
            <a:schemeClr val="lt1"/>
          </a:fontRef>
        </p:style>
        <p:txBody>
          <a:bodyPr>
            <a:normAutofit/>
          </a:bodyPr>
          <a:lstStyle/>
          <a:p>
            <a:pPr algn="r" rtl="0">
              <a:lnSpc>
                <a:spcPct val="150000"/>
              </a:lnSpc>
              <a:buNone/>
            </a:pPr>
            <a:r>
              <a:rPr lang="fa-IR" sz="2200" dirty="0" smtClean="0">
                <a:solidFill>
                  <a:schemeClr val="tx1"/>
                </a:solidFill>
                <a:cs typeface="2  Nazanin" pitchFamily="2" charset="-78"/>
              </a:rPr>
              <a:t>در تاسیسات لوله کشی ساختمان خوردگی و رسوب در لوله های فلزی خسارات و مشکلاتی را بوجود می آورد .</a:t>
            </a:r>
          </a:p>
          <a:p>
            <a:pPr rtl="0">
              <a:lnSpc>
                <a:spcPct val="150000"/>
              </a:lnSpc>
              <a:buNone/>
            </a:pPr>
            <a:r>
              <a:rPr lang="fa-IR" sz="2200" dirty="0" smtClean="0">
                <a:solidFill>
                  <a:schemeClr val="tx1"/>
                </a:solidFill>
                <a:cs typeface="2  Nazanin" pitchFamily="2" charset="-78"/>
              </a:rPr>
              <a:t>یکی دیگر از راه هایی که برای پرهیز از مشکلات لوله های فلزی پیشنهاد شده است استفاده از لوله های پلیمری است اما به کارگیری این لوله ها در عمل نشان داده که اگر چه جایگزینی فلز با پلاستیک مسله خوردگی و پوسیدگی لوله را حل می کند اما مشکلات دیگری را باعث می شود که پیش از آن وجود نداشت از جمله نفوذ اکسیژن ، محدودیت در تحمل فشار یا دمای بالا ، ضریب انبساط زیاد و … . </a:t>
            </a:r>
            <a:br>
              <a:rPr lang="fa-IR" sz="2200" dirty="0" smtClean="0">
                <a:solidFill>
                  <a:schemeClr val="tx1"/>
                </a:solidFill>
                <a:cs typeface="2  Nazanin" pitchFamily="2" charset="-78"/>
              </a:rPr>
            </a:br>
            <a:r>
              <a:rPr lang="fa-IR" sz="2200" dirty="0" smtClean="0">
                <a:solidFill>
                  <a:schemeClr val="tx1"/>
                </a:solidFill>
                <a:cs typeface="2  Nazanin" pitchFamily="2" charset="-78"/>
              </a:rPr>
              <a:t> سوپر پایپ لوله ای است پنج لایه شامل یک لوله آلومینیومی ، دو لایه پلیمر و دو لایه چسب مخصوص که مقاومت در برابر خوردگی ، زنگ زدگی ، رسوب و پوسیدگی را از لوله های پلیمری و توان تحمل حرارت مداوم ، فشار بالا و نفوذ ناپذیری را از لوله های فلزی به ارث برده است .  </a:t>
            </a:r>
            <a:endParaRPr lang="fa-IR" sz="2200" dirty="0">
              <a:solidFill>
                <a:schemeClr val="tx1"/>
              </a:solidFill>
              <a:cs typeface="2  Nazanin" pitchFamily="2" charset="-7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838200"/>
            <a:ext cx="8382000" cy="1143000"/>
          </a:xfrm>
        </p:spPr>
        <p:txBody>
          <a:bodyPr>
            <a:normAutofit/>
          </a:bodyPr>
          <a:lstStyle/>
          <a:p>
            <a:r>
              <a:rPr lang="fa-IR" sz="3200" b="1" dirty="0" smtClean="0">
                <a:solidFill>
                  <a:schemeClr val="bg1"/>
                </a:solidFill>
              </a:rPr>
              <a:t>ارتباط بین سیستم لوله کشی پنج لایه و سیستم لوله کشی فلزی</a:t>
            </a:r>
            <a:br>
              <a:rPr lang="fa-IR" sz="3200" b="1" dirty="0" smtClean="0">
                <a:solidFill>
                  <a:schemeClr val="bg1"/>
                </a:solidFill>
              </a:rPr>
            </a:br>
            <a:endParaRPr lang="fa-IR" sz="3000" dirty="0">
              <a:solidFill>
                <a:schemeClr val="bg1"/>
              </a:solidFill>
            </a:endParaRPr>
          </a:p>
        </p:txBody>
      </p:sp>
    </p:spTree>
  </p:cSld>
  <p:clrMapOvr>
    <a:masterClrMapping/>
  </p:clrMapOvr>
  <p:transition spd="slow">
    <p:wheel spokes="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838200"/>
            <a:ext cx="8382000" cy="1143000"/>
          </a:xfrm>
        </p:spPr>
        <p:txBody>
          <a:bodyPr>
            <a:normAutofit/>
          </a:bodyPr>
          <a:lstStyle/>
          <a:p>
            <a:r>
              <a:rPr lang="fa-IR" sz="3200" b="1" dirty="0" smtClean="0">
                <a:solidFill>
                  <a:schemeClr val="bg1"/>
                </a:solidFill>
              </a:rPr>
              <a:t>ارتباط بین سیستم لوله کشی پنج لایه و سیستم لوله کشی فلزی</a:t>
            </a:r>
            <a:br>
              <a:rPr lang="fa-IR" sz="3200" b="1" dirty="0" smtClean="0">
                <a:solidFill>
                  <a:schemeClr val="bg1"/>
                </a:solidFill>
              </a:rPr>
            </a:br>
            <a:endParaRPr lang="fa-IR" sz="3000" dirty="0">
              <a:solidFill>
                <a:schemeClr val="bg1"/>
              </a:solidFill>
            </a:endParaRPr>
          </a:p>
        </p:txBody>
      </p:sp>
      <p:sp>
        <p:nvSpPr>
          <p:cNvPr id="5" name="Content Placeholder 2"/>
          <p:cNvSpPr>
            <a:spLocks noGrp="1"/>
          </p:cNvSpPr>
          <p:nvPr>
            <p:ph idx="1"/>
          </p:nvPr>
        </p:nvSpPr>
        <p:spPr>
          <a:xfrm>
            <a:off x="457200" y="1935480"/>
            <a:ext cx="8229600" cy="2407920"/>
          </a:xfrm>
        </p:spPr>
        <p:style>
          <a:lnRef idx="0">
            <a:scrgbClr r="0" g="0" b="0"/>
          </a:lnRef>
          <a:fillRef idx="1002">
            <a:schemeClr val="lt1"/>
          </a:fillRef>
          <a:effectRef idx="0">
            <a:scrgbClr r="0" g="0" b="0"/>
          </a:effectRef>
          <a:fontRef idx="major"/>
        </p:style>
        <p:txBody>
          <a:bodyPr/>
          <a:lstStyle/>
          <a:p>
            <a:pPr rtl="0">
              <a:buNone/>
            </a:pPr>
            <a:r>
              <a:rPr lang="en-US" dirty="0" smtClean="0">
                <a:cs typeface="2  Nazanin" pitchFamily="2" charset="-78"/>
              </a:rPr>
              <a:t/>
            </a:r>
            <a:br>
              <a:rPr lang="en-US" dirty="0" smtClean="0">
                <a:cs typeface="2  Nazanin" pitchFamily="2" charset="-78"/>
              </a:rPr>
            </a:br>
            <a:r>
              <a:rPr lang="fa-IR" sz="2200" dirty="0" smtClean="0">
                <a:cs typeface="2  Nazanin" pitchFamily="2" charset="-78"/>
              </a:rPr>
              <a:t>جهت ارتباط بین مهره ماسوره پنج لایه با رزوه مقابل، لازم است تک اورینگ ماسوره داخل پخ 45 درجه اتصال قرار گیرد. به علت اینکه اتصالات فلزی فاقد چنین شرایطی هستند لذا مجاز به ارتباط مستقیم مهره ماسوره پنج لایه و رزوه اتصالات سیستمهای فلزی نمی باشیم و حتماً باید از اقلامی مانند مغزی و تبدیلها بعنوان واسطه مهره ماسوره پنج لایه ورزوه سیستمهای فلزی استفاده نماییم</a:t>
            </a:r>
            <a:endParaRPr lang="fa-IR" sz="2200" dirty="0">
              <a:cs typeface="2  Nazanin" pitchFamily="2" charset="-78"/>
            </a:endParaRPr>
          </a:p>
        </p:txBody>
      </p:sp>
    </p:spTree>
  </p:cSld>
  <p:clrMapOvr>
    <a:masterClrMapping/>
  </p:clrMapOvr>
  <p:transition spd="med">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838200"/>
            <a:ext cx="8382000" cy="1143000"/>
          </a:xfrm>
        </p:spPr>
        <p:txBody>
          <a:bodyPr>
            <a:normAutofit/>
          </a:bodyPr>
          <a:lstStyle/>
          <a:p>
            <a:r>
              <a:rPr lang="fa-IR" sz="3200" b="1" dirty="0" smtClean="0">
                <a:solidFill>
                  <a:schemeClr val="bg1"/>
                </a:solidFill>
              </a:rPr>
              <a:t>ارتباط بین سیستم لوله کشی پنج لایه و سیستم لوله کشی فلزی</a:t>
            </a:r>
            <a:br>
              <a:rPr lang="fa-IR" sz="3200" b="1" dirty="0" smtClean="0">
                <a:solidFill>
                  <a:schemeClr val="bg1"/>
                </a:solidFill>
              </a:rPr>
            </a:br>
            <a:endParaRPr lang="fa-IR" sz="3000" dirty="0">
              <a:solidFill>
                <a:schemeClr val="bg1"/>
              </a:solidFill>
            </a:endParaRPr>
          </a:p>
        </p:txBody>
      </p:sp>
      <p:sp>
        <p:nvSpPr>
          <p:cNvPr id="5" name="Content Placeholder 2"/>
          <p:cNvSpPr>
            <a:spLocks noGrp="1"/>
          </p:cNvSpPr>
          <p:nvPr>
            <p:ph idx="1"/>
          </p:nvPr>
        </p:nvSpPr>
        <p:spPr>
          <a:xfrm>
            <a:off x="457200" y="1935480"/>
            <a:ext cx="8229600" cy="2407920"/>
          </a:xfrm>
        </p:spPr>
        <p:style>
          <a:lnRef idx="0">
            <a:scrgbClr r="0" g="0" b="0"/>
          </a:lnRef>
          <a:fillRef idx="1002">
            <a:schemeClr val="lt1"/>
          </a:fillRef>
          <a:effectRef idx="0">
            <a:scrgbClr r="0" g="0" b="0"/>
          </a:effectRef>
          <a:fontRef idx="major"/>
        </p:style>
        <p:txBody>
          <a:bodyPr/>
          <a:lstStyle/>
          <a:p>
            <a:pPr rtl="0">
              <a:buNone/>
            </a:pPr>
            <a:r>
              <a:rPr lang="en-US" dirty="0" smtClean="0">
                <a:cs typeface="2  Nazanin" pitchFamily="2" charset="-78"/>
              </a:rPr>
              <a:t/>
            </a:r>
            <a:br>
              <a:rPr lang="en-US" dirty="0" smtClean="0">
                <a:cs typeface="2  Nazanin" pitchFamily="2" charset="-78"/>
              </a:rPr>
            </a:br>
            <a:r>
              <a:rPr lang="fa-IR" sz="2200" dirty="0" smtClean="0">
                <a:cs typeface="2  Nazanin" pitchFamily="2" charset="-78"/>
              </a:rPr>
              <a:t>جهت ارتباط بین مهره ماسوره پنج لایه با رزوه مقابل، لازم است تک اورینگ ماسوره داخل پخ 45 درجه اتصال قرار گیرد. به علت اینکه اتصالات فلزی فاقد چنین شرایطی هستند لذا مجاز به ارتباط مستقیم مهره ماسوره پنج لایه و رزوه اتصالات سیستمهای فلزی نمی باشیم و حتماً باید از اقلامی مانند مغزی و تبدیلها بعنوان واسطه مهره ماسوره پنج لایه ورزوه سیستمهای فلزی استفاده نماییم</a:t>
            </a:r>
            <a:endParaRPr lang="fa-IR" sz="2200" dirty="0">
              <a:cs typeface="2  Nazanin" pitchFamily="2" charset="-78"/>
            </a:endParaRPr>
          </a:p>
        </p:txBody>
      </p:sp>
      <p:pic>
        <p:nvPicPr>
          <p:cNvPr id="6" name="Picture 2" descr="C:\Users\Saman\Desktop\5.png"/>
          <p:cNvPicPr>
            <a:picLocks noChangeAspect="1" noChangeArrowheads="1"/>
          </p:cNvPicPr>
          <p:nvPr/>
        </p:nvPicPr>
        <p:blipFill>
          <a:blip r:embed="rId2" cstate="print"/>
          <a:srcRect/>
          <a:stretch>
            <a:fillRect/>
          </a:stretch>
        </p:blipFill>
        <p:spPr bwMode="auto">
          <a:xfrm>
            <a:off x="1676400" y="4724400"/>
            <a:ext cx="5984546" cy="962025"/>
          </a:xfrm>
          <a:prstGeom prst="rect">
            <a:avLst/>
          </a:prstGeom>
          <a:noFill/>
        </p:spPr>
      </p:pic>
    </p:spTree>
  </p:cSld>
  <p:clrMapOvr>
    <a:masterClrMapping/>
  </p:clrMapOvr>
  <p:transition spd="med">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685800"/>
            <a:ext cx="8229600" cy="1143000"/>
          </a:xfrm>
        </p:spPr>
        <p:txBody>
          <a:bodyPr>
            <a:normAutofit/>
          </a:bodyPr>
          <a:lstStyle/>
          <a:p>
            <a:r>
              <a:rPr lang="fa-IR" sz="3200" b="1" dirty="0" smtClean="0">
                <a:solidFill>
                  <a:schemeClr val="bg1"/>
                </a:solidFill>
              </a:rPr>
              <a:t>مراقبت از لوله ها در مقابل مصالح ساختمانی</a:t>
            </a:r>
            <a:br>
              <a:rPr lang="fa-IR" sz="3200" b="1" dirty="0" smtClean="0">
                <a:solidFill>
                  <a:schemeClr val="bg1"/>
                </a:solidFill>
              </a:rPr>
            </a:br>
            <a:endParaRPr lang="fa-IR" sz="3000" dirty="0">
              <a:solidFill>
                <a:schemeClr val="bg1"/>
              </a:solidFill>
            </a:endParaRPr>
          </a:p>
        </p:txBody>
      </p:sp>
      <p:sp>
        <p:nvSpPr>
          <p:cNvPr id="3" name="Content Placeholder 2"/>
          <p:cNvSpPr>
            <a:spLocks noGrp="1"/>
          </p:cNvSpPr>
          <p:nvPr>
            <p:ph idx="1"/>
          </p:nvPr>
        </p:nvSpPr>
        <p:spPr>
          <a:xfrm>
            <a:off x="609600" y="1935480"/>
            <a:ext cx="8077200" cy="3398520"/>
          </a:xfrm>
        </p:spPr>
        <p:style>
          <a:lnRef idx="0">
            <a:schemeClr val="accent1"/>
          </a:lnRef>
          <a:fillRef idx="3">
            <a:schemeClr val="accent1"/>
          </a:fillRef>
          <a:effectRef idx="3">
            <a:schemeClr val="accent1"/>
          </a:effectRef>
          <a:fontRef idx="minor">
            <a:schemeClr val="lt1"/>
          </a:fontRef>
        </p:style>
        <p:txBody>
          <a:bodyPr>
            <a:normAutofit fontScale="92500" lnSpcReduction="20000"/>
          </a:bodyPr>
          <a:lstStyle/>
          <a:p>
            <a:pPr algn="r" rtl="0">
              <a:lnSpc>
                <a:spcPct val="150000"/>
              </a:lnSpc>
              <a:buNone/>
            </a:pPr>
            <a:r>
              <a:rPr lang="en-US" sz="2200" dirty="0" smtClean="0">
                <a:solidFill>
                  <a:schemeClr val="tx1"/>
                </a:solidFill>
                <a:cs typeface="2  Nazanin" pitchFamily="2" charset="-78"/>
              </a:rPr>
              <a:t/>
            </a:r>
            <a:br>
              <a:rPr lang="en-US" sz="2200" dirty="0" smtClean="0">
                <a:solidFill>
                  <a:schemeClr val="tx1"/>
                </a:solidFill>
                <a:cs typeface="2  Nazanin" pitchFamily="2" charset="-78"/>
              </a:rPr>
            </a:br>
            <a:r>
              <a:rPr lang="fa-IR" sz="2200" dirty="0" smtClean="0">
                <a:solidFill>
                  <a:schemeClr val="tx1"/>
                </a:solidFill>
                <a:cs typeface="2  Nazanin" pitchFamily="2" charset="-78"/>
              </a:rPr>
              <a:t>نظر به اینکه در زمان اجرای لوله کشی ساختمان، سایر عملیات ساختمانی نیز انجام می شود، رعایت نکات زیر الزامی است :</a:t>
            </a:r>
            <a:r>
              <a:rPr lang="en-US" sz="2200" dirty="0" smtClean="0">
                <a:solidFill>
                  <a:schemeClr val="tx1"/>
                </a:solidFill>
                <a:cs typeface="2  Nazanin" pitchFamily="2" charset="-78"/>
              </a:rPr>
              <a:t/>
            </a:r>
            <a:br>
              <a:rPr lang="en-US" sz="2200" dirty="0" smtClean="0">
                <a:solidFill>
                  <a:schemeClr val="tx1"/>
                </a:solidFill>
                <a:cs typeface="2  Nazanin" pitchFamily="2" charset="-78"/>
              </a:rPr>
            </a:br>
            <a:r>
              <a:rPr lang="fa-IR" sz="2200" dirty="0" smtClean="0">
                <a:solidFill>
                  <a:schemeClr val="tx1"/>
                </a:solidFill>
                <a:cs typeface="2  Nazanin" pitchFamily="2" charset="-78"/>
              </a:rPr>
              <a:t>الف ـ رول لوله مستقیماً روی کف ساختمان در حال ساخت قرار نگیرد و با قرار دادن کارتن یا مقوا در زیر آن لوله از آسیب احتمالی محافظت شود.</a:t>
            </a:r>
            <a:r>
              <a:rPr lang="en-US" sz="2200" dirty="0" smtClean="0">
                <a:solidFill>
                  <a:schemeClr val="tx1"/>
                </a:solidFill>
                <a:cs typeface="2  Nazanin" pitchFamily="2" charset="-78"/>
              </a:rPr>
              <a:t/>
            </a:r>
            <a:br>
              <a:rPr lang="en-US" sz="2200" dirty="0" smtClean="0">
                <a:solidFill>
                  <a:schemeClr val="tx1"/>
                </a:solidFill>
                <a:cs typeface="2  Nazanin" pitchFamily="2" charset="-78"/>
              </a:rPr>
            </a:br>
            <a:r>
              <a:rPr lang="fa-IR" sz="2200" dirty="0" smtClean="0">
                <a:solidFill>
                  <a:schemeClr val="tx1"/>
                </a:solidFill>
                <a:cs typeface="2  Nazanin" pitchFamily="2" charset="-78"/>
              </a:rPr>
              <a:t>ب ـ مسیر لوله کشی از وجود مصالح مختلف ساختمانی از جمله پوکه های نوک تیز پاک گردد. </a:t>
            </a:r>
            <a:r>
              <a:rPr lang="en-US" sz="2200" dirty="0" smtClean="0">
                <a:solidFill>
                  <a:schemeClr val="tx1"/>
                </a:solidFill>
                <a:cs typeface="2  Nazanin" pitchFamily="2" charset="-78"/>
              </a:rPr>
              <a:t/>
            </a:r>
            <a:br>
              <a:rPr lang="en-US" sz="2200" dirty="0" smtClean="0">
                <a:solidFill>
                  <a:schemeClr val="tx1"/>
                </a:solidFill>
                <a:cs typeface="2  Nazanin" pitchFamily="2" charset="-78"/>
              </a:rPr>
            </a:br>
            <a:r>
              <a:rPr lang="fa-IR" sz="2200" dirty="0" smtClean="0">
                <a:solidFill>
                  <a:schemeClr val="tx1"/>
                </a:solidFill>
                <a:cs typeface="2  Nazanin" pitchFamily="2" charset="-78"/>
              </a:rPr>
              <a:t>ج ـ پس از اجرای هر مسیر لوله کشی و تست و تأیید مهندس ناظر، مسیر لوله مذکور با استفاده از ملات سبک پوشانده شود تا از آسیب احتمالی مصون گردد.</a:t>
            </a:r>
            <a:endParaRPr lang="fa-IR" sz="2200" dirty="0">
              <a:solidFill>
                <a:schemeClr val="tx1"/>
              </a:solidFill>
              <a:cs typeface="2  Nazanin" pitchFamily="2" charset="-78"/>
            </a:endParaRPr>
          </a:p>
        </p:txBody>
      </p:sp>
    </p:spTree>
  </p:cSld>
  <p:clrMapOvr>
    <a:masterClrMapping/>
  </p:clrMapOvr>
  <p:transition spd="slow">
    <p:wheel spokes="2"/>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752600"/>
          </a:xfrm>
        </p:spPr>
        <p:style>
          <a:lnRef idx="1">
            <a:schemeClr val="accent5"/>
          </a:lnRef>
          <a:fillRef idx="3">
            <a:schemeClr val="accent5"/>
          </a:fillRef>
          <a:effectRef idx="2">
            <a:schemeClr val="accent5"/>
          </a:effectRef>
          <a:fontRef idx="minor">
            <a:schemeClr val="lt1"/>
          </a:fontRef>
        </p:style>
        <p:txBody>
          <a:bodyPr>
            <a:normAutofit/>
          </a:bodyPr>
          <a:lstStyle/>
          <a:p>
            <a:pPr algn="r" rtl="0"/>
            <a:r>
              <a:rPr lang="fa-IR" sz="2400" b="1" dirty="0" smtClean="0">
                <a:solidFill>
                  <a:schemeClr val="tx1"/>
                </a:solidFill>
                <a:cs typeface="2  Nazanin" pitchFamily="2" charset="-78"/>
              </a:rPr>
              <a:t>مراقبت از لوله ها در مقابل نور مستقیم خورشید</a:t>
            </a:r>
            <a:r>
              <a:rPr lang="en-US" sz="2400" dirty="0" smtClean="0">
                <a:solidFill>
                  <a:schemeClr val="tx1"/>
                </a:solidFill>
                <a:cs typeface="2  Nazanin" pitchFamily="2" charset="-78"/>
              </a:rPr>
              <a:t/>
            </a:r>
            <a:br>
              <a:rPr lang="en-US" sz="2400" dirty="0" smtClean="0">
                <a:solidFill>
                  <a:schemeClr val="tx1"/>
                </a:solidFill>
                <a:cs typeface="2  Nazanin" pitchFamily="2" charset="-78"/>
              </a:rPr>
            </a:br>
            <a:r>
              <a:rPr lang="fa-IR" sz="2400" dirty="0" smtClean="0">
                <a:solidFill>
                  <a:schemeClr val="tx1"/>
                </a:solidFill>
                <a:cs typeface="2  Nazanin" pitchFamily="2" charset="-78"/>
              </a:rPr>
              <a:t>طبق استاندارد، لوله های پلیمری در زمان تولید، نگهداری، حمل و نقل و بهره برداری نباید در مقابل نور مستقیم خورشید قرار گیرند. لذا در عملیات لوله کشی در فضاهای رو باز محافظت از لوله های پنج لایه با استفاده از یک پوشش عایق در مقابل نور خورشید ضروری است.</a:t>
            </a:r>
            <a:endParaRPr lang="fa-IR" sz="2200" dirty="0">
              <a:solidFill>
                <a:schemeClr val="tx1"/>
              </a:solidFill>
              <a:cs typeface="2  Nazanin" pitchFamily="2" charset="-78"/>
            </a:endParaRPr>
          </a:p>
        </p:txBody>
      </p:sp>
    </p:spTree>
  </p:cSld>
  <p:clrMapOvr>
    <a:masterClrMapping/>
  </p:clrMapOvr>
  <p:transition spd="slow">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066800"/>
            <a:ext cx="8229600" cy="5562600"/>
          </a:xfrm>
          <a:noFill/>
        </p:spPr>
        <p:style>
          <a:lnRef idx="1">
            <a:schemeClr val="accent1"/>
          </a:lnRef>
          <a:fillRef idx="2">
            <a:schemeClr val="accent1"/>
          </a:fillRef>
          <a:effectRef idx="1">
            <a:schemeClr val="accent1"/>
          </a:effectRef>
          <a:fontRef idx="minor">
            <a:schemeClr val="dk1"/>
          </a:fontRef>
        </p:style>
        <p:txBody>
          <a:bodyPr>
            <a:normAutofit/>
          </a:bodyPr>
          <a:lstStyle/>
          <a:p>
            <a:pPr algn="r" rtl="0">
              <a:buNone/>
            </a:pPr>
            <a:r>
              <a:rPr lang="fa-IR" dirty="0" smtClean="0">
                <a:solidFill>
                  <a:schemeClr val="bg1"/>
                </a:solidFill>
              </a:rPr>
              <a:t>هدف از اجرای تاسیسات آبرسانی</a:t>
            </a:r>
            <a:endParaRPr lang="en-US" dirty="0" smtClean="0">
              <a:solidFill>
                <a:schemeClr val="bg1"/>
              </a:solidFill>
            </a:endParaRPr>
          </a:p>
          <a:p>
            <a:pPr algn="r" rtl="0">
              <a:buNone/>
            </a:pPr>
            <a:r>
              <a:rPr lang="fa-IR" dirty="0" smtClean="0">
                <a:solidFill>
                  <a:schemeClr val="bg1"/>
                </a:solidFill>
              </a:rPr>
              <a:t>هدف اصلی در اجرای آبرسانی ساختمان تامین آب بهداشتی برای مصارف مختلف ودر دسترس بودن آب برای استفاده می باشد</a:t>
            </a:r>
            <a:endParaRPr lang="en-US" dirty="0" smtClean="0">
              <a:solidFill>
                <a:schemeClr val="bg1"/>
              </a:solidFill>
            </a:endParaRPr>
          </a:p>
          <a:p>
            <a:pPr algn="r" rtl="0">
              <a:buNone/>
            </a:pPr>
            <a:r>
              <a:rPr lang="fa-IR" dirty="0" smtClean="0">
                <a:solidFill>
                  <a:schemeClr val="bg1"/>
                </a:solidFill>
              </a:rPr>
              <a:t>از جمله موارد مصرف  آب عبارتند از:</a:t>
            </a:r>
            <a:endParaRPr lang="en-US" dirty="0" smtClean="0">
              <a:solidFill>
                <a:schemeClr val="bg1"/>
              </a:solidFill>
            </a:endParaRPr>
          </a:p>
          <a:p>
            <a:pPr algn="r" rtl="0">
              <a:buNone/>
            </a:pPr>
            <a:r>
              <a:rPr lang="fa-IR" dirty="0" smtClean="0">
                <a:solidFill>
                  <a:schemeClr val="bg1"/>
                </a:solidFill>
              </a:rPr>
              <a:t>آشامیدن – مصارف  بهداشتی وغیره می باشد.</a:t>
            </a:r>
            <a:endParaRPr lang="en-US" dirty="0" smtClean="0">
              <a:solidFill>
                <a:schemeClr val="bg1"/>
              </a:solidFill>
            </a:endParaRPr>
          </a:p>
          <a:p>
            <a:pPr algn="r" rtl="0">
              <a:buNone/>
            </a:pPr>
            <a:r>
              <a:rPr lang="fa-IR" dirty="0" smtClean="0">
                <a:solidFill>
                  <a:schemeClr val="bg1"/>
                </a:solidFill>
              </a:rPr>
              <a:t> </a:t>
            </a:r>
            <a:endParaRPr lang="en-US" dirty="0" smtClean="0">
              <a:solidFill>
                <a:schemeClr val="bg1"/>
              </a:solidFill>
            </a:endParaRPr>
          </a:p>
        </p:txBody>
      </p:sp>
    </p:spTree>
  </p:cSld>
  <p:clrMapOvr>
    <a:masterClrMapping/>
  </p:clrMapOvr>
  <p:transition spd="slow">
    <p:strips dir="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71600"/>
            <a:ext cx="8077200" cy="2712720"/>
          </a:xfrm>
        </p:spPr>
        <p:style>
          <a:lnRef idx="0">
            <a:schemeClr val="dk1"/>
          </a:lnRef>
          <a:fillRef idx="3">
            <a:schemeClr val="dk1"/>
          </a:fillRef>
          <a:effectRef idx="3">
            <a:schemeClr val="dk1"/>
          </a:effectRef>
          <a:fontRef idx="minor">
            <a:schemeClr val="lt1"/>
          </a:fontRef>
        </p:style>
        <p:txBody>
          <a:bodyPr>
            <a:normAutofit/>
          </a:bodyPr>
          <a:lstStyle/>
          <a:p>
            <a:pPr algn="r" rtl="0">
              <a:buNone/>
            </a:pPr>
            <a:r>
              <a:rPr lang="fa-IR" sz="2700" b="1" dirty="0" smtClean="0">
                <a:solidFill>
                  <a:srgbClr val="FFFF00"/>
                </a:solidFill>
                <a:cs typeface="2  Nazanin" pitchFamily="2" charset="-78"/>
              </a:rPr>
              <a:t>عدم اعمال وزن اضافی به لوله های نصب شده</a:t>
            </a:r>
            <a:r>
              <a:rPr lang="en-US" sz="2200" dirty="0" smtClean="0">
                <a:cs typeface="2  Nazanin" pitchFamily="2" charset="-78"/>
              </a:rPr>
              <a:t/>
            </a:r>
            <a:br>
              <a:rPr lang="en-US" sz="2200" dirty="0" smtClean="0">
                <a:cs typeface="2  Nazanin" pitchFamily="2" charset="-78"/>
              </a:rPr>
            </a:br>
            <a:r>
              <a:rPr lang="fa-IR" sz="2200" dirty="0" smtClean="0">
                <a:cs typeface="2  Nazanin" pitchFamily="2" charset="-78"/>
              </a:rPr>
              <a:t>به عنوان یک اصل کلی، به هیچ وجه مجاز به اعمال وزن اضافی روی لوله های نصب شده سیستم لوله کشی پنج لایه نمی باشیم. </a:t>
            </a:r>
          </a:p>
          <a:p>
            <a:pPr algn="r" rtl="0">
              <a:buNone/>
            </a:pPr>
            <a:r>
              <a:rPr lang="fa-IR" sz="2200" dirty="0" smtClean="0">
                <a:cs typeface="2  Nazanin" pitchFamily="2" charset="-78"/>
              </a:rPr>
              <a:t>لذا قرار گرفتن وزن شیر آلات بهداشتی، وزن شیرهای اصلی و فرعی واحدها، وزن کلکتورها و... روی لوله­ها به هیچ وجه مجاز نمی باشد و در این موارد باید از صفحات نصب مخصوص جهت تحمل وزن سایر تجهیزات استفاده کرد.</a:t>
            </a:r>
            <a:endParaRPr lang="en-US" sz="2200" dirty="0" smtClean="0">
              <a:cs typeface="2  Nazanin" pitchFamily="2" charset="-78"/>
            </a:endParaRPr>
          </a:p>
          <a:p>
            <a:pPr algn="r" rtl="0">
              <a:buNone/>
            </a:pPr>
            <a:endParaRPr lang="fa-IR" sz="2200" dirty="0">
              <a:cs typeface="2  Nazanin" pitchFamily="2" charset="-78"/>
            </a:endParaRPr>
          </a:p>
        </p:txBody>
      </p:sp>
      <p:pic>
        <p:nvPicPr>
          <p:cNvPr id="34818" name="Picture 2" descr="C:\Users\Saman\Desktop\6.png"/>
          <p:cNvPicPr>
            <a:picLocks noChangeAspect="1" noChangeArrowheads="1"/>
          </p:cNvPicPr>
          <p:nvPr/>
        </p:nvPicPr>
        <p:blipFill>
          <a:blip r:embed="rId2" cstate="print"/>
          <a:srcRect/>
          <a:stretch>
            <a:fillRect/>
          </a:stretch>
        </p:blipFill>
        <p:spPr bwMode="auto">
          <a:xfrm>
            <a:off x="1905000" y="4800600"/>
            <a:ext cx="5448301" cy="1790700"/>
          </a:xfrm>
          <a:prstGeom prst="rect">
            <a:avLst/>
          </a:prstGeom>
          <a:noFill/>
        </p:spPr>
      </p:pic>
    </p:spTree>
  </p:cSld>
  <p:clrMapOvr>
    <a:masterClrMapping/>
  </p:clrMapOvr>
  <p:transition spd="slow">
    <p:strips dir="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19200"/>
            <a:ext cx="8077200" cy="1828800"/>
          </a:xfrm>
        </p:spPr>
        <p:style>
          <a:lnRef idx="1">
            <a:schemeClr val="dk1"/>
          </a:lnRef>
          <a:fillRef idx="2">
            <a:schemeClr val="dk1"/>
          </a:fillRef>
          <a:effectRef idx="1">
            <a:schemeClr val="dk1"/>
          </a:effectRef>
          <a:fontRef idx="minor">
            <a:schemeClr val="dk1"/>
          </a:fontRef>
        </p:style>
        <p:txBody>
          <a:bodyPr>
            <a:normAutofit/>
          </a:bodyPr>
          <a:lstStyle/>
          <a:p>
            <a:pPr algn="r" rtl="0"/>
            <a:r>
              <a:rPr lang="fa-IR" sz="2400" b="1" dirty="0" smtClean="0">
                <a:solidFill>
                  <a:schemeClr val="tx1"/>
                </a:solidFill>
                <a:cs typeface="2  Nazanin" pitchFamily="2" charset="-78"/>
              </a:rPr>
              <a:t>عدم انتخاب مسیر افقی روی دیوار در سیستم تو کار</a:t>
            </a:r>
            <a:r>
              <a:rPr lang="en-US" sz="2400" dirty="0" smtClean="0">
                <a:solidFill>
                  <a:schemeClr val="tx1"/>
                </a:solidFill>
                <a:cs typeface="2  Nazanin" pitchFamily="2" charset="-78"/>
              </a:rPr>
              <a:t/>
            </a:r>
            <a:br>
              <a:rPr lang="en-US" sz="2400" dirty="0" smtClean="0">
                <a:solidFill>
                  <a:schemeClr val="tx1"/>
                </a:solidFill>
                <a:cs typeface="2  Nazanin" pitchFamily="2" charset="-78"/>
              </a:rPr>
            </a:br>
            <a:r>
              <a:rPr lang="en-US" sz="2400" dirty="0" smtClean="0">
                <a:solidFill>
                  <a:schemeClr val="tx1"/>
                </a:solidFill>
                <a:cs typeface="2  Nazanin" pitchFamily="2" charset="-78"/>
              </a:rPr>
              <a:t/>
            </a:r>
            <a:br>
              <a:rPr lang="en-US" sz="2400" dirty="0" smtClean="0">
                <a:solidFill>
                  <a:schemeClr val="tx1"/>
                </a:solidFill>
                <a:cs typeface="2  Nazanin" pitchFamily="2" charset="-78"/>
              </a:rPr>
            </a:br>
            <a:r>
              <a:rPr lang="fa-IR" sz="2200" dirty="0" smtClean="0">
                <a:solidFill>
                  <a:schemeClr val="tx1"/>
                </a:solidFill>
                <a:cs typeface="2  Nazanin" pitchFamily="2" charset="-78"/>
              </a:rPr>
              <a:t>به عنوان یک اصل کلی، به هیچ وجه مجاز به انتخاب مسیر افقی روی دیوار در سیستم لوله کشی تو کار پنج لایه نمی باشیم لذا لوله ها باید مسیرهای افقی را در کف طی کرده و دقیقاً از زیر موقعیت شیر آلات ساختمانی وارد اتصالات نصب شده در دیوار کردند.</a:t>
            </a:r>
            <a:endParaRPr lang="fa-IR" sz="2200" dirty="0">
              <a:solidFill>
                <a:schemeClr val="tx1"/>
              </a:solidFill>
              <a:cs typeface="2  Nazanin" pitchFamily="2" charset="-78"/>
            </a:endParaRPr>
          </a:p>
        </p:txBody>
      </p:sp>
      <p:sp>
        <p:nvSpPr>
          <p:cNvPr id="3" name="Content Placeholder 2"/>
          <p:cNvSpPr>
            <a:spLocks noGrp="1"/>
          </p:cNvSpPr>
          <p:nvPr>
            <p:ph idx="1"/>
          </p:nvPr>
        </p:nvSpPr>
        <p:spPr>
          <a:xfrm>
            <a:off x="304800" y="3048000"/>
            <a:ext cx="8305800" cy="3169920"/>
          </a:xfrm>
        </p:spPr>
        <p:txBody>
          <a:bodyPr/>
          <a:lstStyle/>
          <a:p>
            <a:pPr>
              <a:buNone/>
            </a:pPr>
            <a:r>
              <a:rPr lang="fa-IR" dirty="0" smtClean="0"/>
              <a:t>  </a:t>
            </a:r>
            <a:endParaRPr lang="fa-IR" dirty="0"/>
          </a:p>
        </p:txBody>
      </p:sp>
    </p:spTree>
  </p:cSld>
  <p:clrMapOvr>
    <a:masterClrMapping/>
  </p:clrMapOvr>
  <p:transition spd="slow">
    <p:strips/>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066800"/>
            <a:ext cx="8229600" cy="2026920"/>
          </a:xfrm>
        </p:spPr>
        <p:style>
          <a:lnRef idx="1">
            <a:schemeClr val="accent5"/>
          </a:lnRef>
          <a:fillRef idx="3">
            <a:schemeClr val="accent5"/>
          </a:fillRef>
          <a:effectRef idx="2">
            <a:schemeClr val="accent5"/>
          </a:effectRef>
          <a:fontRef idx="minor">
            <a:schemeClr val="lt1"/>
          </a:fontRef>
        </p:style>
        <p:txBody>
          <a:bodyPr>
            <a:normAutofit/>
          </a:bodyPr>
          <a:lstStyle/>
          <a:p>
            <a:pPr rtl="0">
              <a:buNone/>
            </a:pPr>
            <a:r>
              <a:rPr lang="fa-IR" sz="2400" b="1" dirty="0" smtClean="0">
                <a:solidFill>
                  <a:schemeClr val="tx1"/>
                </a:solidFill>
                <a:cs typeface="2  Nazanin" pitchFamily="2" charset="-78"/>
              </a:rPr>
              <a:t>انتخاب مسیر صحیح عبور لوله ها از سقف کاذب</a:t>
            </a:r>
            <a:endParaRPr lang="en-US" sz="2400" dirty="0" smtClean="0">
              <a:solidFill>
                <a:schemeClr val="tx1"/>
              </a:solidFill>
              <a:cs typeface="2  Nazanin" pitchFamily="2" charset="-78"/>
            </a:endParaRPr>
          </a:p>
          <a:p>
            <a:pPr rtl="0">
              <a:buNone/>
            </a:pPr>
            <a:r>
              <a:rPr lang="fa-IR" sz="2200" dirty="0" smtClean="0">
                <a:solidFill>
                  <a:schemeClr val="tx1"/>
                </a:solidFill>
                <a:cs typeface="2  Nazanin" pitchFamily="2" charset="-78"/>
              </a:rPr>
              <a:t>در صورت لوله کشی از سقف کاذب به سیستم های بهداشتی باید محل تقاطع دو دیوار به عنوان مسیر عمودی از کنج دیوار و محل تلاقی دو دیواربهترین محل برای مسیر عبور لوله ها می باشد زیرا در این محل هیچ احتمالی برای نصب وسایل در کنج دیوار وجود ندارد.</a:t>
            </a:r>
            <a:endParaRPr lang="en-US" sz="2200" dirty="0" smtClean="0">
              <a:solidFill>
                <a:schemeClr val="tx1"/>
              </a:solidFill>
              <a:cs typeface="2  Nazanin" pitchFamily="2" charset="-78"/>
            </a:endParaRPr>
          </a:p>
          <a:p>
            <a:pPr rtl="0">
              <a:buNone/>
            </a:pPr>
            <a:r>
              <a:rPr lang="fa-IR" sz="2200" dirty="0" smtClean="0">
                <a:solidFill>
                  <a:schemeClr val="tx1"/>
                </a:solidFill>
                <a:cs typeface="2  Nazanin" pitchFamily="2" charset="-78"/>
              </a:rPr>
              <a:t>این محل محل مناسب عبور لوله می باشد.</a:t>
            </a:r>
            <a:endParaRPr lang="en-US" sz="2200" dirty="0" smtClean="0">
              <a:solidFill>
                <a:schemeClr val="tx1"/>
              </a:solidFill>
              <a:cs typeface="2  Nazanin" pitchFamily="2" charset="-78"/>
            </a:endParaRPr>
          </a:p>
          <a:p>
            <a:pPr>
              <a:buNone/>
            </a:pPr>
            <a:endParaRPr lang="fa-IR" sz="2200" dirty="0">
              <a:solidFill>
                <a:schemeClr val="tx1"/>
              </a:solidFill>
              <a:cs typeface="2  Nazanin" pitchFamily="2" charset="-78"/>
            </a:endParaRPr>
          </a:p>
        </p:txBody>
      </p:sp>
      <p:pic>
        <p:nvPicPr>
          <p:cNvPr id="4" name="Picture 3" descr="http://www.sgpco.com/pictures/new%20pipe/etelatefani/shekle03.jpg"/>
          <p:cNvPicPr/>
          <p:nvPr/>
        </p:nvPicPr>
        <p:blipFill>
          <a:blip r:embed="rId2" cstate="print"/>
          <a:srcRect/>
          <a:stretch>
            <a:fillRect/>
          </a:stretch>
        </p:blipFill>
        <p:spPr bwMode="auto">
          <a:xfrm>
            <a:off x="1066800" y="3810000"/>
            <a:ext cx="3124200" cy="2343150"/>
          </a:xfrm>
          <a:prstGeom prst="rect">
            <a:avLst/>
          </a:prstGeom>
          <a:noFill/>
          <a:ln w="9525">
            <a:noFill/>
            <a:miter lim="800000"/>
            <a:headEnd/>
            <a:tailEnd/>
          </a:ln>
        </p:spPr>
      </p:pic>
    </p:spTree>
  </p:cSld>
  <p:clrMapOvr>
    <a:masterClrMapping/>
  </p:clrMapOvr>
  <p:transition spd="slow">
    <p:wheel spokes="8"/>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382000" cy="2743200"/>
          </a:xfrm>
        </p:spPr>
        <p:style>
          <a:lnRef idx="0">
            <a:scrgbClr r="0" g="0" b="0"/>
          </a:lnRef>
          <a:fillRef idx="1002">
            <a:schemeClr val="dk2"/>
          </a:fillRef>
          <a:effectRef idx="0">
            <a:scrgbClr r="0" g="0" b="0"/>
          </a:effectRef>
          <a:fontRef idx="major"/>
        </p:style>
        <p:txBody>
          <a:bodyPr>
            <a:normAutofit fontScale="62500" lnSpcReduction="20000"/>
          </a:bodyPr>
          <a:lstStyle/>
          <a:p>
            <a:pPr algn="r" rtl="0">
              <a:lnSpc>
                <a:spcPct val="170000"/>
              </a:lnSpc>
              <a:buNone/>
            </a:pPr>
            <a:r>
              <a:rPr lang="fa-IR" sz="2800" b="1" dirty="0" smtClean="0">
                <a:solidFill>
                  <a:srgbClr val="FFFF00"/>
                </a:solidFill>
                <a:cs typeface="2  Nazanin" pitchFamily="2" charset="-78"/>
              </a:rPr>
              <a:t>ارتباط بین لوله پلیمری و آبگرمکن</a:t>
            </a:r>
            <a:r>
              <a:rPr lang="en-US" sz="2800" dirty="0" smtClean="0">
                <a:cs typeface="2  Nazanin" pitchFamily="2" charset="-78"/>
              </a:rPr>
              <a:t/>
            </a:r>
            <a:br>
              <a:rPr lang="en-US" sz="2800" dirty="0" smtClean="0">
                <a:cs typeface="2  Nazanin" pitchFamily="2" charset="-78"/>
              </a:rPr>
            </a:br>
            <a:r>
              <a:rPr lang="fa-IR" sz="2800" dirty="0" smtClean="0">
                <a:cs typeface="2  Nazanin" pitchFamily="2" charset="-78"/>
              </a:rPr>
              <a:t>مطابق استاندارد اتصال مستقیم لوله پنج لایه به خروجی آبگرمکن(دیواری و ایستاده) مجاز نمی باشد. بنابراین لازم است 45/7سانتیمتر (18اینچ) لوله فلزی استاندارد به خروجی آبگرمکن متصل کرده و لوله پنج لایه را به انتهای لوله فلزی وصل نمود. قابل ذکر است در صورت استفاده از پکیج‌های جدید دیگر نیازی به استفاده از لوله فلزی نمی‌باشد زیرا در طراحی اولیه این پکیج‌ها این مقدار از لوله در خود پکیج قرار داده شده است.</a:t>
            </a:r>
            <a:r>
              <a:rPr lang="en-US" sz="2800" dirty="0" smtClean="0">
                <a:cs typeface="2  Nazanin" pitchFamily="2" charset="-78"/>
              </a:rPr>
              <a:t/>
            </a:r>
            <a:br>
              <a:rPr lang="en-US" sz="2800" dirty="0" smtClean="0">
                <a:cs typeface="2  Nazanin" pitchFamily="2" charset="-78"/>
              </a:rPr>
            </a:br>
            <a:endParaRPr lang="fa-IR" dirty="0">
              <a:cs typeface="2  Nazanin" pitchFamily="2" charset="-78"/>
            </a:endParaRPr>
          </a:p>
        </p:txBody>
      </p:sp>
    </p:spTree>
  </p:cSld>
  <p:clrMapOvr>
    <a:masterClrMapping/>
  </p:clrMapOvr>
  <p:transition spd="slow">
    <p:pull dir="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b="1" dirty="0" smtClean="0">
                <a:solidFill>
                  <a:schemeClr val="accent5">
                    <a:lumMod val="75000"/>
                  </a:schemeClr>
                </a:solidFill>
              </a:rPr>
              <a:t>تست سیستم های لوله کشی</a:t>
            </a:r>
            <a:r>
              <a:rPr lang="en-US" sz="3200" dirty="0" smtClean="0">
                <a:solidFill>
                  <a:schemeClr val="accent5">
                    <a:lumMod val="75000"/>
                  </a:schemeClr>
                </a:solidFill>
              </a:rPr>
              <a:t/>
            </a:r>
            <a:br>
              <a:rPr lang="en-US" sz="3200" dirty="0" smtClean="0">
                <a:solidFill>
                  <a:schemeClr val="accent5">
                    <a:lumMod val="75000"/>
                  </a:schemeClr>
                </a:solidFill>
              </a:rPr>
            </a:br>
            <a:endParaRPr lang="fa-IR" sz="3000" dirty="0">
              <a:solidFill>
                <a:schemeClr val="accent5">
                  <a:lumMod val="75000"/>
                </a:schemeClr>
              </a:solidFill>
            </a:endParaRPr>
          </a:p>
        </p:txBody>
      </p:sp>
      <p:sp>
        <p:nvSpPr>
          <p:cNvPr id="3" name="Content Placeholder 2"/>
          <p:cNvSpPr>
            <a:spLocks noGrp="1"/>
          </p:cNvSpPr>
          <p:nvPr>
            <p:ph idx="1"/>
          </p:nvPr>
        </p:nvSpPr>
        <p:spPr>
          <a:xfrm>
            <a:off x="381000" y="1935480"/>
            <a:ext cx="8305800" cy="3246120"/>
          </a:xfrm>
        </p:spPr>
        <p:style>
          <a:lnRef idx="0">
            <a:schemeClr val="accent6"/>
          </a:lnRef>
          <a:fillRef idx="3">
            <a:schemeClr val="accent6"/>
          </a:fillRef>
          <a:effectRef idx="3">
            <a:schemeClr val="accent6"/>
          </a:effectRef>
          <a:fontRef idx="minor">
            <a:schemeClr val="lt1"/>
          </a:fontRef>
        </p:style>
        <p:txBody>
          <a:bodyPr>
            <a:normAutofit/>
          </a:bodyPr>
          <a:lstStyle/>
          <a:p>
            <a:pPr rtl="0"/>
            <a:endParaRPr lang="fa-IR" sz="2200" dirty="0" smtClean="0">
              <a:solidFill>
                <a:schemeClr val="tx1"/>
              </a:solidFill>
              <a:cs typeface="2  Nazanin" pitchFamily="2" charset="-78"/>
            </a:endParaRPr>
          </a:p>
          <a:p>
            <a:pPr rtl="0">
              <a:buNone/>
            </a:pPr>
            <a:r>
              <a:rPr lang="fa-IR" sz="2800" b="1" dirty="0" smtClean="0">
                <a:solidFill>
                  <a:schemeClr val="tx1"/>
                </a:solidFill>
                <a:cs typeface="2  Nazanin" pitchFamily="2" charset="-78"/>
              </a:rPr>
              <a:t>مقدمه</a:t>
            </a:r>
            <a:r>
              <a:rPr lang="en-US" sz="2200" dirty="0" smtClean="0">
                <a:solidFill>
                  <a:schemeClr val="tx1"/>
                </a:solidFill>
                <a:cs typeface="2  Nazanin" pitchFamily="2" charset="-78"/>
              </a:rPr>
              <a:t/>
            </a:r>
            <a:br>
              <a:rPr lang="en-US" sz="2200" dirty="0" smtClean="0">
                <a:solidFill>
                  <a:schemeClr val="tx1"/>
                </a:solidFill>
                <a:cs typeface="2  Nazanin" pitchFamily="2" charset="-78"/>
              </a:rPr>
            </a:br>
            <a:r>
              <a:rPr lang="fa-IR" sz="2200" dirty="0" smtClean="0">
                <a:solidFill>
                  <a:schemeClr val="tx1"/>
                </a:solidFill>
                <a:cs typeface="2  Nazanin" pitchFamily="2" charset="-78"/>
              </a:rPr>
              <a:t>تست سیستم لوله کشی یکی از موارد مهم پس از نصب کامل است تا شما از صحت ارتباط </a:t>
            </a:r>
            <a:r>
              <a:rPr lang="en-US" sz="2200" dirty="0" smtClean="0">
                <a:solidFill>
                  <a:schemeClr val="tx1"/>
                </a:solidFill>
                <a:cs typeface="2  Nazanin" pitchFamily="2" charset="-78"/>
              </a:rPr>
              <a:t>.</a:t>
            </a:r>
            <a:r>
              <a:rPr lang="fa-IR" sz="2200" dirty="0" smtClean="0">
                <a:solidFill>
                  <a:schemeClr val="tx1"/>
                </a:solidFill>
                <a:cs typeface="2  Nazanin" pitchFamily="2" charset="-78"/>
              </a:rPr>
              <a:t>لوله و اتصالات اطمینان حاصل نمایید</a:t>
            </a:r>
            <a:r>
              <a:rPr lang="en-US" sz="2200" dirty="0" smtClean="0">
                <a:solidFill>
                  <a:schemeClr val="tx1"/>
                </a:solidFill>
                <a:cs typeface="2  Nazanin" pitchFamily="2" charset="-78"/>
              </a:rPr>
              <a:t>.</a:t>
            </a:r>
            <a:br>
              <a:rPr lang="en-US" sz="2200" dirty="0" smtClean="0">
                <a:solidFill>
                  <a:schemeClr val="tx1"/>
                </a:solidFill>
                <a:cs typeface="2  Nazanin" pitchFamily="2" charset="-78"/>
              </a:rPr>
            </a:br>
            <a:r>
              <a:rPr lang="fa-IR" sz="2200" dirty="0" smtClean="0">
                <a:solidFill>
                  <a:schemeClr val="tx1"/>
                </a:solidFill>
                <a:cs typeface="2  Nazanin" pitchFamily="2" charset="-78"/>
              </a:rPr>
              <a:t>با توجه به ساختار لوله های پلیمری و رفتار انها در مقابل شرایط تست و تاثیراتی که اختلاف دمای محیط و اب ممکن است روی نتایج تست داشته باشد انجام تست فشار مطابق شرایط اعلامی اطمینان شما را نسبت به انجام صحیح نصب کامل سیستم لوله کشی دوچندان می نماید.</a:t>
            </a:r>
            <a:endParaRPr lang="fa-IR" sz="2200" dirty="0">
              <a:solidFill>
                <a:schemeClr val="tx1"/>
              </a:solidFill>
              <a:cs typeface="2  Nazanin" pitchFamily="2" charset="-78"/>
            </a:endParaRPr>
          </a:p>
        </p:txBody>
      </p:sp>
    </p:spTree>
  </p:cSld>
  <p:clrMapOvr>
    <a:masterClrMapping/>
  </p:clrMapOvr>
  <p:transition spd="slow">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style>
          <a:lnRef idx="0">
            <a:scrgbClr r="0" g="0" b="0"/>
          </a:lnRef>
          <a:fillRef idx="1002">
            <a:schemeClr val="lt1"/>
          </a:fillRef>
          <a:effectRef idx="0">
            <a:scrgbClr r="0" g="0" b="0"/>
          </a:effectRef>
          <a:fontRef idx="major"/>
        </p:style>
        <p:txBody>
          <a:bodyPr>
            <a:normAutofit/>
          </a:bodyPr>
          <a:lstStyle/>
          <a:p>
            <a:pPr algn="ctr"/>
            <a:r>
              <a:rPr lang="fa-IR" sz="3200" b="1" dirty="0" smtClean="0">
                <a:solidFill>
                  <a:schemeClr val="accent5">
                    <a:lumMod val="75000"/>
                  </a:schemeClr>
                </a:solidFill>
              </a:rPr>
              <a:t>نکات قابل توجه قبل از تست</a:t>
            </a:r>
            <a:r>
              <a:rPr lang="en-US" sz="3200" dirty="0" smtClean="0"/>
              <a:t/>
            </a:r>
            <a:br>
              <a:rPr lang="en-US" sz="3200" dirty="0" smtClean="0"/>
            </a:br>
            <a:endParaRPr lang="fa-IR" sz="3000" dirty="0"/>
          </a:p>
        </p:txBody>
      </p:sp>
      <p:sp>
        <p:nvSpPr>
          <p:cNvPr id="3" name="Content Placeholder 2"/>
          <p:cNvSpPr>
            <a:spLocks noGrp="1"/>
          </p:cNvSpPr>
          <p:nvPr>
            <p:ph idx="1"/>
          </p:nvPr>
        </p:nvSpPr>
        <p:spPr>
          <a:xfrm>
            <a:off x="457200" y="3048000"/>
            <a:ext cx="8229600" cy="3276600"/>
          </a:xfrm>
        </p:spPr>
        <p:style>
          <a:lnRef idx="0">
            <a:scrgbClr r="0" g="0" b="0"/>
          </a:lnRef>
          <a:fillRef idx="1002">
            <a:schemeClr val="dk2"/>
          </a:fillRef>
          <a:effectRef idx="0">
            <a:scrgbClr r="0" g="0" b="0"/>
          </a:effectRef>
          <a:fontRef idx="major"/>
        </p:style>
        <p:txBody>
          <a:bodyPr/>
          <a:lstStyle/>
          <a:p>
            <a:pPr rtl="0">
              <a:buNone/>
            </a:pPr>
            <a:r>
              <a:rPr lang="fa-IR" dirty="0" smtClean="0">
                <a:cs typeface="2  Nazanin" pitchFamily="2" charset="-78"/>
              </a:rPr>
              <a:t>فشار سنج را در پایین ترین نقطه لوله کشی نصب نمایید.</a:t>
            </a:r>
            <a:endParaRPr lang="en-US" dirty="0" smtClean="0">
              <a:cs typeface="2  Nazanin" pitchFamily="2" charset="-78"/>
            </a:endParaRPr>
          </a:p>
          <a:p>
            <a:pPr rtl="0">
              <a:buNone/>
            </a:pPr>
            <a:r>
              <a:rPr lang="fa-IR" dirty="0" smtClean="0">
                <a:cs typeface="2  Nazanin" pitchFamily="2" charset="-78"/>
              </a:rPr>
              <a:t>از فشار سنجی استفاده کنید که دارای فشار حداقل 1/0 بار باشد.</a:t>
            </a:r>
            <a:endParaRPr lang="en-US" dirty="0" smtClean="0">
              <a:cs typeface="2  Nazanin" pitchFamily="2" charset="-78"/>
            </a:endParaRPr>
          </a:p>
          <a:p>
            <a:pPr rtl="0">
              <a:buNone/>
            </a:pPr>
            <a:r>
              <a:rPr lang="fa-IR" dirty="0" smtClean="0">
                <a:cs typeface="2  Nazanin" pitchFamily="2" charset="-78"/>
              </a:rPr>
              <a:t>برای اتصال پمپ تست به سیستم لوله کشی از شیر قطع و وصل استفاده شود تا پس از رسیدن فشار به مقدار مورد نظر پمپ از مدار جدا گردد.</a:t>
            </a:r>
            <a:r>
              <a:rPr lang="en-US" dirty="0" smtClean="0">
                <a:cs typeface="2  Nazanin" pitchFamily="2" charset="-78"/>
              </a:rPr>
              <a:t/>
            </a:r>
            <a:br>
              <a:rPr lang="en-US" dirty="0" smtClean="0">
                <a:cs typeface="2  Nazanin" pitchFamily="2" charset="-78"/>
              </a:rPr>
            </a:br>
            <a:r>
              <a:rPr lang="fa-IR" dirty="0" smtClean="0">
                <a:cs typeface="2  Nazanin" pitchFamily="2" charset="-78"/>
              </a:rPr>
              <a:t>دقت نمایید آب مورد مصرف با محیط هم دما باشند (از آب سرد در فصل تابستان یا از آب گرم در فصل زمستان استفاده نکنید) و سعی نمایید محیط در زمان تست حتی المقدور در شرایط ثابت دمایی باقی بماند.</a:t>
            </a:r>
            <a:endParaRPr lang="fa-IR" dirty="0">
              <a:cs typeface="2  Nazanin" pitchFamily="2" charset="-78"/>
            </a:endParaRPr>
          </a:p>
        </p:txBody>
      </p:sp>
    </p:spTree>
  </p:cSld>
  <p:clrMapOvr>
    <a:masterClrMapping/>
  </p:clrMapOvr>
  <p:transition spd="slow">
    <p:wedg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6400"/>
            <a:ext cx="8305800" cy="3791712"/>
          </a:xfrm>
        </p:spPr>
        <p:style>
          <a:lnRef idx="0">
            <a:schemeClr val="dk1"/>
          </a:lnRef>
          <a:fillRef idx="3">
            <a:schemeClr val="dk1"/>
          </a:fillRef>
          <a:effectRef idx="3">
            <a:schemeClr val="dk1"/>
          </a:effectRef>
          <a:fontRef idx="minor">
            <a:schemeClr val="lt1"/>
          </a:fontRef>
        </p:style>
        <p:txBody>
          <a:bodyPr>
            <a:normAutofit fontScale="90000"/>
          </a:bodyPr>
          <a:lstStyle/>
          <a:p>
            <a:r>
              <a:rPr lang="fa-IR" sz="2400" b="1" dirty="0" smtClean="0">
                <a:solidFill>
                  <a:srgbClr val="FFFF00"/>
                </a:solidFill>
                <a:cs typeface="2  Nazanin" pitchFamily="2" charset="-78"/>
              </a:rPr>
              <a:t>تست مقدماتی</a:t>
            </a:r>
            <a:r>
              <a:rPr lang="en-US" sz="2400" b="1" dirty="0" smtClean="0">
                <a:solidFill>
                  <a:srgbClr val="FFFF00"/>
                </a:solidFill>
                <a:cs typeface="2  Nazanin" pitchFamily="2" charset="-78"/>
              </a:rPr>
              <a:t>                                                                                                             </a:t>
            </a:r>
            <a:r>
              <a:rPr lang="en-US" sz="2400" dirty="0" smtClean="0">
                <a:cs typeface="2  Nazanin" pitchFamily="2" charset="-78"/>
              </a:rPr>
              <a:t/>
            </a:r>
            <a:br>
              <a:rPr lang="en-US" sz="2400" dirty="0" smtClean="0">
                <a:cs typeface="2  Nazanin" pitchFamily="2" charset="-78"/>
              </a:rPr>
            </a:br>
            <a:r>
              <a:rPr lang="fa-IR" sz="2400" dirty="0" smtClean="0">
                <a:cs typeface="2  Nazanin" pitchFamily="2" charset="-78"/>
              </a:rPr>
              <a:t>الف) فشار سیستم را به 15 </a:t>
            </a:r>
            <a:r>
              <a:rPr lang="en-US" sz="2400" dirty="0" smtClean="0">
                <a:cs typeface="2  Nazanin" pitchFamily="2" charset="-78"/>
              </a:rPr>
              <a:t>bar </a:t>
            </a:r>
            <a:r>
              <a:rPr lang="fa-IR" sz="2400" dirty="0" smtClean="0">
                <a:cs typeface="2  Nazanin" pitchFamily="2" charset="-78"/>
              </a:rPr>
              <a:t>برسانید ( 1/5 برابر حداکثر فشار کارکرد سیستم) و 30 دقیقه صبر کنید اگر پس از این مدت افت فشار کمتر از 0/6 </a:t>
            </a:r>
            <a:r>
              <a:rPr lang="en-US" sz="2400" dirty="0" smtClean="0">
                <a:cs typeface="2  Nazanin" pitchFamily="2" charset="-78"/>
              </a:rPr>
              <a:t>bar </a:t>
            </a:r>
            <a:r>
              <a:rPr lang="fa-IR" sz="2400" dirty="0" smtClean="0">
                <a:cs typeface="2  Nazanin" pitchFamily="2" charset="-78"/>
              </a:rPr>
              <a:t>باشد و هیچگونه نشتی مشاهده نگردد این مرحله مورد تأیید است</a:t>
            </a:r>
            <a:r>
              <a:rPr lang="en-US" sz="2400" dirty="0" smtClean="0">
                <a:cs typeface="2  Nazanin" pitchFamily="2" charset="-78"/>
              </a:rPr>
              <a:t>                                                                                                                   </a:t>
            </a:r>
            <a:br>
              <a:rPr lang="en-US" sz="2400" dirty="0" smtClean="0">
                <a:cs typeface="2  Nazanin" pitchFamily="2" charset="-78"/>
              </a:rPr>
            </a:br>
            <a:r>
              <a:rPr lang="fa-IR" sz="2400" dirty="0" smtClean="0">
                <a:cs typeface="2  Nazanin" pitchFamily="2" charset="-78"/>
              </a:rPr>
              <a:t>ب) پس از تأیید مرحله الف به سیستم 10 دقیقه استراحت دهید و مجدداً فشار سیستم را به </a:t>
            </a:r>
            <a:r>
              <a:rPr lang="en-US" sz="2400" dirty="0" smtClean="0">
                <a:cs typeface="2  Nazanin" pitchFamily="2" charset="-78"/>
              </a:rPr>
              <a:t>bar </a:t>
            </a:r>
            <a:r>
              <a:rPr lang="fa-IR" sz="2400" dirty="0" smtClean="0">
                <a:cs typeface="2  Nazanin" pitchFamily="2" charset="-78"/>
              </a:rPr>
              <a:t>15برسانید و 30 دقیقه صبر کنید اگر پس از این مدت افت فشار کمتر از 0/6</a:t>
            </a:r>
            <a:r>
              <a:rPr lang="en-US" sz="2400" dirty="0" smtClean="0">
                <a:cs typeface="2  Nazanin" pitchFamily="2" charset="-78"/>
              </a:rPr>
              <a:t>bar </a:t>
            </a:r>
            <a:r>
              <a:rPr lang="fa-IR" sz="2400" dirty="0" smtClean="0">
                <a:cs typeface="2  Nazanin" pitchFamily="2" charset="-78"/>
              </a:rPr>
              <a:t>باشد و هیچگونه نشتی مشاهده نگردد این مرحله مورد تأیید است</a:t>
            </a:r>
            <a:r>
              <a:rPr lang="en-US" sz="2400" dirty="0" smtClean="0">
                <a:cs typeface="2  Nazanin" pitchFamily="2" charset="-78"/>
              </a:rPr>
              <a:t>                                                                                              </a:t>
            </a:r>
            <a:br>
              <a:rPr lang="en-US" sz="2400" dirty="0" smtClean="0">
                <a:cs typeface="2  Nazanin" pitchFamily="2" charset="-78"/>
              </a:rPr>
            </a:br>
            <a:endParaRPr lang="fa-IR" sz="2200" dirty="0">
              <a:cs typeface="2  Nazanin" pitchFamily="2" charset="-78"/>
            </a:endParaRPr>
          </a:p>
        </p:txBody>
      </p:sp>
    </p:spTree>
  </p:cSld>
  <p:clrMapOvr>
    <a:masterClrMapping/>
  </p:clrMapOvr>
  <p:transition spd="slow">
    <p:blinds/>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1905000"/>
          </a:xfrm>
        </p:spPr>
        <p:style>
          <a:lnRef idx="0">
            <a:schemeClr val="dk1"/>
          </a:lnRef>
          <a:fillRef idx="3">
            <a:schemeClr val="dk1"/>
          </a:fillRef>
          <a:effectRef idx="3">
            <a:schemeClr val="dk1"/>
          </a:effectRef>
          <a:fontRef idx="minor">
            <a:schemeClr val="lt1"/>
          </a:fontRef>
        </p:style>
        <p:txBody>
          <a:bodyPr/>
          <a:lstStyle/>
          <a:p>
            <a:pPr>
              <a:buNone/>
            </a:pPr>
            <a:r>
              <a:rPr lang="fa-IR" b="1" dirty="0" smtClean="0">
                <a:solidFill>
                  <a:srgbClr val="FFFF00"/>
                </a:solidFill>
                <a:cs typeface="2  Nazanin" pitchFamily="2" charset="-78"/>
              </a:rPr>
              <a:t>تست نهایی</a:t>
            </a:r>
            <a:r>
              <a:rPr lang="en-US" dirty="0" smtClean="0">
                <a:cs typeface="2  Nazanin" pitchFamily="2" charset="-78"/>
              </a:rPr>
              <a:t/>
            </a:r>
            <a:br>
              <a:rPr lang="en-US" dirty="0" smtClean="0">
                <a:cs typeface="2  Nazanin" pitchFamily="2" charset="-78"/>
              </a:rPr>
            </a:br>
            <a:r>
              <a:rPr lang="fa-IR" sz="2200" dirty="0" smtClean="0">
                <a:cs typeface="2  Nazanin" pitchFamily="2" charset="-78"/>
              </a:rPr>
              <a:t>بلافاصله پس از تأیید تست مقدماتی و قبل از اینکه سیستم امکان استراحت پیدا کند فشار را مجدداً به 15بار</a:t>
            </a:r>
            <a:r>
              <a:rPr lang="en-US" sz="2200" dirty="0" smtClean="0">
                <a:cs typeface="2  Nazanin" pitchFamily="2" charset="-78"/>
              </a:rPr>
              <a:t> </a:t>
            </a:r>
            <a:r>
              <a:rPr lang="fa-IR" sz="2200" dirty="0" smtClean="0">
                <a:cs typeface="2  Nazanin" pitchFamily="2" charset="-78"/>
              </a:rPr>
              <a:t>برسانید. اگر پس از 2 ساعت افت فشار کمتر از 0/2 بارباشد و هیچگونه نشتی در سیستم مشاهده نگردد تست نهایی مورد تأیید است</a:t>
            </a:r>
            <a:r>
              <a:rPr lang="en-US" sz="2200" dirty="0" smtClean="0">
                <a:cs typeface="2  Nazanin" pitchFamily="2" charset="-78"/>
              </a:rPr>
              <a:t>.</a:t>
            </a:r>
            <a:br>
              <a:rPr lang="en-US" sz="2200" dirty="0" smtClean="0">
                <a:cs typeface="2  Nazanin" pitchFamily="2" charset="-78"/>
              </a:rPr>
            </a:br>
            <a:endParaRPr lang="fa-IR" sz="2200" dirty="0">
              <a:cs typeface="2  Nazanin" pitchFamily="2" charset="-78"/>
            </a:endParaRPr>
          </a:p>
        </p:txBody>
      </p:sp>
    </p:spTree>
  </p:cSld>
  <p:clrMapOvr>
    <a:masterClrMapping/>
  </p:clrMapOvr>
  <p:transition spd="slow">
    <p:blinds/>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935480"/>
            <a:ext cx="8153400" cy="2636520"/>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rtl="0">
              <a:buNone/>
            </a:pPr>
            <a:r>
              <a:rPr lang="fa-IR" sz="2200" b="1" dirty="0" smtClean="0">
                <a:solidFill>
                  <a:schemeClr val="tx1"/>
                </a:solidFill>
                <a:cs typeface="2  Nazanin" pitchFamily="2" charset="-78"/>
              </a:rPr>
              <a:t> </a:t>
            </a:r>
            <a:endParaRPr lang="en-US" sz="2200" dirty="0" smtClean="0">
              <a:solidFill>
                <a:schemeClr val="tx1"/>
              </a:solidFill>
              <a:cs typeface="2  Nazanin" pitchFamily="2" charset="-78"/>
            </a:endParaRPr>
          </a:p>
          <a:p>
            <a:pPr rtl="0">
              <a:lnSpc>
                <a:spcPct val="150000"/>
              </a:lnSpc>
              <a:buNone/>
            </a:pPr>
            <a:r>
              <a:rPr lang="fa-IR" sz="2400" b="1" dirty="0" smtClean="0">
                <a:solidFill>
                  <a:schemeClr val="tx1"/>
                </a:solidFill>
                <a:cs typeface="2  Nazanin" pitchFamily="2" charset="-78"/>
              </a:rPr>
              <a:t>نکات قابل توجه پس از تست</a:t>
            </a:r>
            <a:r>
              <a:rPr lang="en-US" sz="2200" dirty="0" smtClean="0">
                <a:solidFill>
                  <a:schemeClr val="tx1"/>
                </a:solidFill>
                <a:cs typeface="2  Nazanin" pitchFamily="2" charset="-78"/>
              </a:rPr>
              <a:t/>
            </a:r>
            <a:br>
              <a:rPr lang="en-US" sz="2200" dirty="0" smtClean="0">
                <a:solidFill>
                  <a:schemeClr val="tx1"/>
                </a:solidFill>
                <a:cs typeface="2  Nazanin" pitchFamily="2" charset="-78"/>
              </a:rPr>
            </a:br>
            <a:r>
              <a:rPr lang="fa-IR" sz="2200" dirty="0" smtClean="0">
                <a:solidFill>
                  <a:schemeClr val="tx1"/>
                </a:solidFill>
                <a:cs typeface="2  Nazanin" pitchFamily="2" charset="-78"/>
              </a:rPr>
              <a:t>در طول مدت تست سیستم مورد بازدید قرار گیرد تا عدم وجود نشتی در سیستم اطمینان حاصل گردد. بلافاصله پس از انجام تست روی کلیه لوله ها با استفاده از ملات سبک پوشانده شود تا از آسیب دیدن آنها جلوگیری گردد. در فصل سرما پس از تست با تخلیه آب مدار از یخ زدگی آب درون سیستم جلوگیری نمایید. در صورت تغییر در سیستم لوله کشی باید تست مجدداً انجام گیرد.</a:t>
            </a:r>
            <a:endParaRPr lang="en-US" sz="2200" dirty="0" smtClean="0">
              <a:solidFill>
                <a:schemeClr val="tx1"/>
              </a:solidFill>
              <a:cs typeface="2  Nazanin" pitchFamily="2" charset="-78"/>
            </a:endParaRPr>
          </a:p>
          <a:p>
            <a:pPr rtl="0">
              <a:buNone/>
            </a:pPr>
            <a:endParaRPr lang="fa-IR" sz="2200" dirty="0">
              <a:solidFill>
                <a:schemeClr val="tx1"/>
              </a:solidFill>
              <a:cs typeface="2  Nazanin" pitchFamily="2" charset="-78"/>
            </a:endParaRPr>
          </a:p>
        </p:txBody>
      </p:sp>
    </p:spTree>
  </p:cSld>
  <p:clrMapOvr>
    <a:masterClrMapping/>
  </p:clrMapOvr>
  <p:transition spd="slow">
    <p:checke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305800" cy="1828800"/>
          </a:xfrm>
        </p:spPr>
        <p:style>
          <a:lnRef idx="0">
            <a:schemeClr val="dk1"/>
          </a:lnRef>
          <a:fillRef idx="3">
            <a:schemeClr val="dk1"/>
          </a:fillRef>
          <a:effectRef idx="3">
            <a:schemeClr val="dk1"/>
          </a:effectRef>
          <a:fontRef idx="minor">
            <a:schemeClr val="lt1"/>
          </a:fontRef>
        </p:style>
        <p:txBody>
          <a:bodyPr>
            <a:normAutofit/>
          </a:bodyPr>
          <a:lstStyle/>
          <a:p>
            <a:pPr algn="r" rtl="0"/>
            <a:r>
              <a:rPr lang="fa-IR" sz="2400" dirty="0" smtClean="0"/>
              <a:t>در ساختمان هایی که دارای سرویس های بهداشتی ومصرف آب در آنها چشم گیر است باید آب به اندازه کافی وبا فشار لازم در دسترس مصرف کننده قرار بگیرد تا تمامی لوازم همواره  به طور مطلوب کار کنند.</a:t>
            </a:r>
            <a:r>
              <a:rPr lang="en-US" sz="2400" dirty="0" smtClean="0"/>
              <a:t/>
            </a:r>
            <a:br>
              <a:rPr lang="en-US" sz="2400" dirty="0" smtClean="0"/>
            </a:br>
            <a:endParaRPr lang="fa-IR" sz="2400" dirty="0"/>
          </a:p>
        </p:txBody>
      </p:sp>
      <p:sp>
        <p:nvSpPr>
          <p:cNvPr id="3" name="Content Placeholder 2"/>
          <p:cNvSpPr>
            <a:spLocks noGrp="1"/>
          </p:cNvSpPr>
          <p:nvPr>
            <p:ph idx="1"/>
          </p:nvPr>
        </p:nvSpPr>
        <p:spPr>
          <a:xfrm>
            <a:off x="381000" y="4191000"/>
            <a:ext cx="8305800" cy="1447800"/>
          </a:xfrm>
        </p:spPr>
        <p:style>
          <a:lnRef idx="3">
            <a:schemeClr val="lt1"/>
          </a:lnRef>
          <a:fillRef idx="1">
            <a:schemeClr val="accent6"/>
          </a:fillRef>
          <a:effectRef idx="1">
            <a:schemeClr val="accent6"/>
          </a:effectRef>
          <a:fontRef idx="minor">
            <a:schemeClr val="lt1"/>
          </a:fontRef>
        </p:style>
        <p:txBody>
          <a:bodyPr>
            <a:normAutofit fontScale="92500" lnSpcReduction="20000"/>
          </a:bodyPr>
          <a:lstStyle/>
          <a:p>
            <a:pPr rtl="0">
              <a:buNone/>
            </a:pPr>
            <a:r>
              <a:rPr lang="fa-IR" dirty="0" smtClean="0">
                <a:solidFill>
                  <a:schemeClr val="tx1"/>
                </a:solidFill>
              </a:rPr>
              <a:t> </a:t>
            </a:r>
            <a:endParaRPr lang="en-US" dirty="0" smtClean="0">
              <a:solidFill>
                <a:schemeClr val="tx1"/>
              </a:solidFill>
            </a:endParaRPr>
          </a:p>
          <a:p>
            <a:pPr rtl="0">
              <a:buNone/>
            </a:pPr>
            <a:r>
              <a:rPr lang="fa-IR" dirty="0" smtClean="0">
                <a:solidFill>
                  <a:schemeClr val="tx1"/>
                </a:solidFill>
              </a:rPr>
              <a:t>در ساختمانهایی که دارای ارتفاع هستند ودر تامین آب مورد نیاز آنها با مشکل فشار روبرو هستیم می توانیم با توجه به حجم مصرف از انواع پمپ ها استفاده کنیم.</a:t>
            </a:r>
            <a:endParaRPr lang="en-US" dirty="0" smtClean="0">
              <a:solidFill>
                <a:schemeClr val="tx1"/>
              </a:solidFill>
            </a:endParaRPr>
          </a:p>
          <a:p>
            <a:endParaRPr lang="fa-IR" dirty="0">
              <a:solidFill>
                <a:schemeClr val="tx1"/>
              </a:solidFill>
            </a:endParaRPr>
          </a:p>
        </p:txBody>
      </p:sp>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89038"/>
          </a:xfrm>
        </p:spPr>
        <p:txBody>
          <a:bodyPr/>
          <a:lstStyle/>
          <a:p>
            <a:pPr algn="ctr"/>
            <a:r>
              <a:rPr lang="fa-IR" sz="3400" dirty="0" smtClean="0">
                <a:solidFill>
                  <a:schemeClr val="bg1"/>
                </a:solidFill>
              </a:rPr>
              <a:t>مقدمه</a:t>
            </a:r>
            <a:endParaRPr lang="fa-IR" sz="3400" dirty="0">
              <a:solidFill>
                <a:schemeClr val="bg1"/>
              </a:solidFill>
            </a:endParaRPr>
          </a:p>
        </p:txBody>
      </p:sp>
      <p:sp>
        <p:nvSpPr>
          <p:cNvPr id="3" name="Content Placeholder 2"/>
          <p:cNvSpPr>
            <a:spLocks noGrp="1"/>
          </p:cNvSpPr>
          <p:nvPr>
            <p:ph idx="1"/>
          </p:nvPr>
        </p:nvSpPr>
        <p:spPr>
          <a:xfrm>
            <a:off x="152400" y="1371600"/>
            <a:ext cx="8229600" cy="4709160"/>
          </a:xfrm>
        </p:spPr>
        <p:txBody>
          <a:bodyPr>
            <a:noAutofit/>
          </a:bodyPr>
          <a:lstStyle/>
          <a:p>
            <a:pPr rtl="0">
              <a:buNone/>
            </a:pPr>
            <a:r>
              <a:rPr lang="fa-IR" sz="1700" dirty="0" smtClean="0">
                <a:solidFill>
                  <a:schemeClr val="bg1"/>
                </a:solidFill>
                <a:cs typeface="2  Nazanin" pitchFamily="2" charset="-78"/>
              </a:rPr>
              <a:t>آب های آشامیدنی از دو طریق تامین می شوند :</a:t>
            </a:r>
            <a:endParaRPr lang="en-US" sz="1700" dirty="0" smtClean="0">
              <a:solidFill>
                <a:schemeClr val="bg1"/>
              </a:solidFill>
              <a:cs typeface="2  Nazanin" pitchFamily="2" charset="-78"/>
            </a:endParaRPr>
          </a:p>
          <a:p>
            <a:pPr lvl="0" rtl="0">
              <a:buNone/>
            </a:pPr>
            <a:r>
              <a:rPr lang="fa-IR" sz="1700" dirty="0" smtClean="0">
                <a:solidFill>
                  <a:schemeClr val="bg1"/>
                </a:solidFill>
                <a:cs typeface="2  Nazanin" pitchFamily="2" charset="-78"/>
              </a:rPr>
              <a:t> از طریق سفره های زیر زمینی</a:t>
            </a:r>
            <a:endParaRPr lang="en-US" sz="1700" dirty="0" smtClean="0">
              <a:solidFill>
                <a:schemeClr val="bg1"/>
              </a:solidFill>
              <a:cs typeface="2  Nazanin" pitchFamily="2" charset="-78"/>
            </a:endParaRPr>
          </a:p>
          <a:p>
            <a:pPr lvl="0" rtl="0">
              <a:buNone/>
            </a:pPr>
            <a:r>
              <a:rPr lang="fa-IR" sz="1700" dirty="0" smtClean="0">
                <a:solidFill>
                  <a:schemeClr val="bg1"/>
                </a:solidFill>
                <a:cs typeface="2  Nazanin" pitchFamily="2" charset="-78"/>
              </a:rPr>
              <a:t> از طریق آب های سطحی</a:t>
            </a:r>
            <a:endParaRPr lang="en-US" sz="1700" dirty="0" smtClean="0">
              <a:solidFill>
                <a:schemeClr val="bg1"/>
              </a:solidFill>
              <a:cs typeface="2  Nazanin" pitchFamily="2" charset="-78"/>
            </a:endParaRPr>
          </a:p>
          <a:p>
            <a:pPr rtl="0">
              <a:buNone/>
            </a:pPr>
            <a:r>
              <a:rPr lang="fa-IR" sz="1700" dirty="0" smtClean="0">
                <a:solidFill>
                  <a:schemeClr val="bg1"/>
                </a:solidFill>
                <a:cs typeface="2  Nazanin" pitchFamily="2" charset="-78"/>
              </a:rPr>
              <a:t>برای استفاده از سفره های زیر زمینی نیاز به حفر چاه در دل زمین بوده واز طریق پمپ ها وسیستم های لوله کشی آب به مراکز توزیع رسیده سپس مراحل تصفیه را پشت سر گذاشته و وارد شبکه سراسری توزیع می گردد.</a:t>
            </a:r>
            <a:endParaRPr lang="en-US" sz="1700" dirty="0" smtClean="0">
              <a:solidFill>
                <a:schemeClr val="bg1"/>
              </a:solidFill>
              <a:cs typeface="2  Nazanin" pitchFamily="2" charset="-78"/>
            </a:endParaRPr>
          </a:p>
          <a:p>
            <a:pPr rtl="0">
              <a:buNone/>
            </a:pPr>
            <a:r>
              <a:rPr lang="fa-IR" sz="1700" dirty="0" smtClean="0">
                <a:solidFill>
                  <a:schemeClr val="bg1"/>
                </a:solidFill>
                <a:cs typeface="2  Nazanin" pitchFamily="2" charset="-78"/>
              </a:rPr>
              <a:t>برای استفاده از آب های سطحی ما نیاز داریم که این آب هارا ابتدا مهار کنیم که مهار آب های سطحی باایجاد سد میسر می شود که در مسیر آب راه های اصلی احداث شوند  وسپس این آب ها به مراکز تصفیه هدایت شده وبعد از تصفیه وارد شبکه سراسری توزیع می گردد.</a:t>
            </a:r>
            <a:endParaRPr lang="en-US" sz="1700" dirty="0" smtClean="0">
              <a:solidFill>
                <a:schemeClr val="bg1"/>
              </a:solidFill>
              <a:cs typeface="2  Nazanin" pitchFamily="2" charset="-78"/>
            </a:endParaRPr>
          </a:p>
          <a:p>
            <a:pPr rtl="0">
              <a:buNone/>
            </a:pPr>
            <a:r>
              <a:rPr lang="fa-IR" sz="1700" dirty="0" smtClean="0">
                <a:solidFill>
                  <a:schemeClr val="bg1"/>
                </a:solidFill>
                <a:cs typeface="2  Nazanin" pitchFamily="2" charset="-78"/>
              </a:rPr>
              <a:t>سپس به تعداد مورد نیازاز شبکه انشعاب گرفته می شود وبرای هر انشعاب یک کنتور برحسب نوع مصرف نصب می شود که نوع کنتور و قطر آن بستگی به موارد مصرف دارد.</a:t>
            </a:r>
            <a:endParaRPr lang="en-US" sz="1700" dirty="0" smtClean="0">
              <a:solidFill>
                <a:schemeClr val="bg1"/>
              </a:solidFill>
              <a:cs typeface="2  Nazanin" pitchFamily="2" charset="-78"/>
            </a:endParaRPr>
          </a:p>
          <a:p>
            <a:pPr rtl="0">
              <a:buNone/>
            </a:pPr>
            <a:r>
              <a:rPr lang="fa-IR" sz="1700" dirty="0" smtClean="0">
                <a:solidFill>
                  <a:schemeClr val="bg1"/>
                </a:solidFill>
                <a:cs typeface="2  Nazanin" pitchFamily="2" charset="-78"/>
              </a:rPr>
              <a:t>بعداز کنتور آب مصرفی از طریق سیستم لوله کشی به داخل ساختمان رسیده و به نقاط مصرف هدایت می شود.در مجتمع های بزرگ و طبقات بالا باید برای اینکه افت فشاردر شبکه  نداشته باشیم از پمپ ها کمک بگیریم تا  تمامی مصرف کنندها به میزان مصرف آب در اختیارشان قرار گیرد. </a:t>
            </a:r>
            <a:endParaRPr lang="en-US" sz="1700" dirty="0" smtClean="0">
              <a:solidFill>
                <a:schemeClr val="bg1"/>
              </a:solidFill>
              <a:cs typeface="2  Nazanin" pitchFamily="2" charset="-78"/>
            </a:endParaRPr>
          </a:p>
          <a:p>
            <a:pPr rtl="0">
              <a:buNone/>
            </a:pPr>
            <a:r>
              <a:rPr lang="fa-IR" sz="1700" dirty="0" smtClean="0">
                <a:solidFill>
                  <a:schemeClr val="bg1"/>
                </a:solidFill>
                <a:cs typeface="2  Nazanin" pitchFamily="2" charset="-78"/>
              </a:rPr>
              <a:t>نقاطی که  در ساختمان های مسکونی نیاز به آب دارند عبارتند از:</a:t>
            </a:r>
            <a:endParaRPr lang="en-US" sz="1700" dirty="0" smtClean="0">
              <a:solidFill>
                <a:schemeClr val="bg1"/>
              </a:solidFill>
              <a:cs typeface="2  Nazanin" pitchFamily="2" charset="-78"/>
            </a:endParaRPr>
          </a:p>
          <a:p>
            <a:pPr rtl="0">
              <a:buNone/>
            </a:pPr>
            <a:r>
              <a:rPr lang="fa-IR" sz="1700" dirty="0" smtClean="0">
                <a:solidFill>
                  <a:schemeClr val="bg1"/>
                </a:solidFill>
                <a:cs typeface="2  Nazanin" pitchFamily="2" charset="-78"/>
              </a:rPr>
              <a:t>سرویس های بهداشتی </a:t>
            </a:r>
            <a:endParaRPr lang="en-US" sz="1700" dirty="0" smtClean="0">
              <a:solidFill>
                <a:schemeClr val="bg1"/>
              </a:solidFill>
              <a:cs typeface="2  Nazanin" pitchFamily="2" charset="-78"/>
            </a:endParaRPr>
          </a:p>
          <a:p>
            <a:pPr rtl="0">
              <a:buNone/>
            </a:pPr>
            <a:r>
              <a:rPr lang="fa-IR" sz="1700" dirty="0" smtClean="0">
                <a:solidFill>
                  <a:schemeClr val="bg1"/>
                </a:solidFill>
                <a:cs typeface="2  Nazanin" pitchFamily="2" charset="-78"/>
              </a:rPr>
              <a:t>آشپزخانه </a:t>
            </a:r>
            <a:endParaRPr lang="en-US" sz="1700" dirty="0" smtClean="0">
              <a:solidFill>
                <a:schemeClr val="bg1"/>
              </a:solidFill>
              <a:cs typeface="2  Nazanin" pitchFamily="2" charset="-78"/>
            </a:endParaRPr>
          </a:p>
          <a:p>
            <a:pPr rtl="0">
              <a:buNone/>
            </a:pPr>
            <a:r>
              <a:rPr lang="fa-IR" sz="1700" dirty="0" smtClean="0">
                <a:solidFill>
                  <a:schemeClr val="bg1"/>
                </a:solidFill>
                <a:cs typeface="2  Nazanin" pitchFamily="2" charset="-78"/>
              </a:rPr>
              <a:t>حیاط(پارگینگ) </a:t>
            </a:r>
            <a:endParaRPr lang="en-US" sz="1700" dirty="0" smtClean="0">
              <a:solidFill>
                <a:schemeClr val="bg1"/>
              </a:solidFill>
              <a:cs typeface="2  Nazanin" pitchFamily="2" charset="-78"/>
            </a:endParaRPr>
          </a:p>
          <a:p>
            <a:pPr rtl="0">
              <a:buNone/>
            </a:pPr>
            <a:r>
              <a:rPr lang="fa-IR" sz="1700" dirty="0" smtClean="0">
                <a:solidFill>
                  <a:schemeClr val="bg1"/>
                </a:solidFill>
                <a:cs typeface="2  Nazanin" pitchFamily="2" charset="-78"/>
              </a:rPr>
              <a:t>موتورخانه(در صورت وجود) </a:t>
            </a:r>
            <a:endParaRPr lang="en-US" sz="1700" dirty="0" smtClean="0">
              <a:solidFill>
                <a:schemeClr val="bg1"/>
              </a:solidFill>
              <a:cs typeface="2  Nazanin" pitchFamily="2" charset="-78"/>
            </a:endParaRPr>
          </a:p>
          <a:p>
            <a:pPr rtl="0">
              <a:buNone/>
            </a:pPr>
            <a:r>
              <a:rPr lang="fa-IR" sz="1700" dirty="0" smtClean="0">
                <a:solidFill>
                  <a:schemeClr val="bg1"/>
                </a:solidFill>
                <a:cs typeface="2  Nazanin" pitchFamily="2" charset="-78"/>
              </a:rPr>
              <a:t> </a:t>
            </a:r>
            <a:endParaRPr lang="en-US" sz="1700" dirty="0" smtClean="0">
              <a:solidFill>
                <a:schemeClr val="bg1"/>
              </a:solidFill>
              <a:cs typeface="2  Nazanin" pitchFamily="2" charset="-78"/>
            </a:endParaRPr>
          </a:p>
          <a:p>
            <a:pPr rtl="0">
              <a:buNone/>
            </a:pPr>
            <a:r>
              <a:rPr lang="en-US" sz="1700" dirty="0" smtClean="0">
                <a:solidFill>
                  <a:schemeClr val="bg1"/>
                </a:solidFill>
                <a:cs typeface="2  Nazanin" pitchFamily="2" charset="-78"/>
              </a:rPr>
              <a:t> </a:t>
            </a:r>
          </a:p>
          <a:p>
            <a:pPr rtl="0">
              <a:buNone/>
            </a:pPr>
            <a:endParaRPr lang="fa-IR" sz="1700" dirty="0">
              <a:solidFill>
                <a:schemeClr val="bg1"/>
              </a:solidFill>
              <a:cs typeface="2  Nazanin" pitchFamily="2" charset="-78"/>
            </a:endParaRPr>
          </a:p>
        </p:txBody>
      </p:sp>
    </p:spTree>
  </p:cSld>
  <p:clrMapOvr>
    <a:masterClrMapping/>
  </p:clrMapOvr>
  <p:transition spd="slow">
    <p:strips dir="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077200" cy="762000"/>
          </a:xfrm>
        </p:spPr>
        <p:txBody>
          <a:bodyPr>
            <a:normAutofit fontScale="90000"/>
          </a:bodyPr>
          <a:lstStyle/>
          <a:p>
            <a:pPr algn="r"/>
            <a:r>
              <a:rPr lang="fa-IR" b="1" dirty="0" smtClean="0">
                <a:solidFill>
                  <a:schemeClr val="tx1"/>
                </a:solidFill>
              </a:rPr>
              <a:t>پمپ:</a:t>
            </a:r>
            <a:r>
              <a:rPr lang="en-US" dirty="0" smtClean="0">
                <a:solidFill>
                  <a:schemeClr val="tx1"/>
                </a:solidFill>
              </a:rPr>
              <a:t/>
            </a:r>
            <a:br>
              <a:rPr lang="en-US" dirty="0" smtClean="0">
                <a:solidFill>
                  <a:schemeClr val="tx1"/>
                </a:solidFill>
              </a:rPr>
            </a:br>
            <a:endParaRPr lang="fa-IR" dirty="0">
              <a:solidFill>
                <a:schemeClr val="tx1"/>
              </a:solidFill>
            </a:endParaRPr>
          </a:p>
        </p:txBody>
      </p:sp>
      <p:sp>
        <p:nvSpPr>
          <p:cNvPr id="3" name="Content Placeholder 2"/>
          <p:cNvSpPr>
            <a:spLocks noGrp="1"/>
          </p:cNvSpPr>
          <p:nvPr>
            <p:ph idx="1"/>
          </p:nvPr>
        </p:nvSpPr>
        <p:spPr>
          <a:xfrm>
            <a:off x="457200" y="1600200"/>
            <a:ext cx="8229600" cy="3855720"/>
          </a:xfrm>
        </p:spPr>
        <p:style>
          <a:lnRef idx="0">
            <a:schemeClr val="dk1"/>
          </a:lnRef>
          <a:fillRef idx="3">
            <a:schemeClr val="dk1"/>
          </a:fillRef>
          <a:effectRef idx="3">
            <a:schemeClr val="dk1"/>
          </a:effectRef>
          <a:fontRef idx="minor">
            <a:schemeClr val="lt1"/>
          </a:fontRef>
        </p:style>
        <p:txBody>
          <a:bodyPr>
            <a:normAutofit/>
          </a:bodyPr>
          <a:lstStyle/>
          <a:p>
            <a:pPr algn="r" rtl="0">
              <a:buNone/>
            </a:pPr>
            <a:r>
              <a:rPr lang="fa-IR" sz="2200" b="1" dirty="0" smtClean="0">
                <a:solidFill>
                  <a:schemeClr val="tx1"/>
                </a:solidFill>
                <a:cs typeface="2  Nazanin" pitchFamily="2" charset="-78"/>
              </a:rPr>
              <a:t>پُمپ</a:t>
            </a:r>
            <a:r>
              <a:rPr lang="fa-IR" sz="2200" dirty="0" smtClean="0">
                <a:solidFill>
                  <a:schemeClr val="tx1"/>
                </a:solidFill>
                <a:cs typeface="2  Nazanin" pitchFamily="2" charset="-78"/>
              </a:rPr>
              <a:t> یا </a:t>
            </a:r>
            <a:r>
              <a:rPr lang="fa-IR" sz="2200" b="1" dirty="0" smtClean="0">
                <a:solidFill>
                  <a:schemeClr val="tx1"/>
                </a:solidFill>
                <a:cs typeface="2  Nazanin" pitchFamily="2" charset="-78"/>
              </a:rPr>
              <a:t>تُلُمبه</a:t>
            </a:r>
            <a:r>
              <a:rPr lang="fa-IR" sz="2200" dirty="0" smtClean="0">
                <a:solidFill>
                  <a:schemeClr val="tx1"/>
                </a:solidFill>
                <a:cs typeface="2  Nazanin" pitchFamily="2" charset="-78"/>
              </a:rPr>
              <a:t> وسیله‌ای مکانیکی برای انتقال مایعات است که با افزایش فشار جریان آن، امکان جابجایی مایعات را به ارتفاعی بالاتر (با افزایش هد) یا حتی پایین دست (معمولاً حوضچه یا مخزن) فراهم می‌آورد.</a:t>
            </a:r>
            <a:endParaRPr lang="en-US" sz="2200" dirty="0" smtClean="0">
              <a:solidFill>
                <a:schemeClr val="tx1"/>
              </a:solidFill>
              <a:cs typeface="2  Nazanin" pitchFamily="2" charset="-78"/>
            </a:endParaRPr>
          </a:p>
          <a:p>
            <a:pPr algn="r" rtl="0">
              <a:buNone/>
            </a:pPr>
            <a:r>
              <a:rPr lang="fa-IR" sz="2200" dirty="0" smtClean="0">
                <a:solidFill>
                  <a:schemeClr val="tx1"/>
                </a:solidFill>
                <a:cs typeface="2  Nazanin" pitchFamily="2" charset="-78"/>
              </a:rPr>
              <a:t>به طور کلی پمپ به دستگاهی گفته می‌شود که انرﮊی مکانیکی را از یک منبع خارجی گرفته و به سیالی که از آن عبور می‌کند، انتقال دهد. در نتیجه، انرﮊی سیال پس از خروج از این دستگاه (پمپ) افزایش می‌یابد. در پمپ‌ها تغییرات انرﮊی سیال همواره به صورت تغییر فشار سیال مشاهده می‌گردد. از پمپها برای انتقال سیال به یک ارتفاع معین و یا جابجایی آن در یک سیستم لوله کشی و یا هیدرولیک استفاده می نمایند. به عبارت کلی تر، از پمپ برای انتقال سیال از یک نقطه به نقطه دیگر استفاده می‌کنند</a:t>
            </a:r>
            <a:endParaRPr lang="en-US" sz="2200" dirty="0" smtClean="0">
              <a:solidFill>
                <a:schemeClr val="tx1"/>
              </a:solidFill>
              <a:cs typeface="2  Nazanin" pitchFamily="2" charset="-78"/>
            </a:endParaRPr>
          </a:p>
          <a:p>
            <a:pPr algn="r" rtl="0">
              <a:buNone/>
            </a:pPr>
            <a:endParaRPr lang="fa-IR" sz="2200" dirty="0">
              <a:solidFill>
                <a:schemeClr val="tx1"/>
              </a:solidFill>
              <a:cs typeface="2  Nazanin" pitchFamily="2" charset="-78"/>
            </a:endParaRPr>
          </a:p>
        </p:txBody>
      </p:sp>
    </p:spTree>
  </p:cSld>
  <p:clrMapOvr>
    <a:masterClrMapping/>
  </p:clrMapOvr>
  <p:transition spd="slow">
    <p:dissolv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600" b="1" dirty="0" smtClean="0">
                <a:solidFill>
                  <a:schemeClr val="bg1"/>
                </a:solidFill>
              </a:rPr>
              <a:t>انواع پمپ :</a:t>
            </a:r>
            <a:endParaRPr lang="fa-IR" sz="4600" dirty="0">
              <a:solidFill>
                <a:schemeClr val="bg1"/>
              </a:solidFill>
            </a:endParaRPr>
          </a:p>
        </p:txBody>
      </p:sp>
      <p:sp>
        <p:nvSpPr>
          <p:cNvPr id="3" name="Content Placeholder 2"/>
          <p:cNvSpPr>
            <a:spLocks noGrp="1"/>
          </p:cNvSpPr>
          <p:nvPr>
            <p:ph idx="1"/>
          </p:nvPr>
        </p:nvSpPr>
        <p:spPr>
          <a:xfrm>
            <a:off x="838200" y="1935480"/>
            <a:ext cx="7848600" cy="2407920"/>
          </a:xfrm>
        </p:spPr>
        <p:style>
          <a:lnRef idx="1">
            <a:schemeClr val="accent5"/>
          </a:lnRef>
          <a:fillRef idx="2">
            <a:schemeClr val="accent5"/>
          </a:fillRef>
          <a:effectRef idx="1">
            <a:schemeClr val="accent5"/>
          </a:effectRef>
          <a:fontRef idx="minor">
            <a:schemeClr val="dk1"/>
          </a:fontRef>
        </p:style>
        <p:txBody>
          <a:bodyPr>
            <a:noAutofit/>
          </a:bodyPr>
          <a:lstStyle/>
          <a:p>
            <a:pPr algn="r" rtl="0">
              <a:buNone/>
            </a:pPr>
            <a:r>
              <a:rPr lang="fa-IR" sz="2200" dirty="0" smtClean="0">
                <a:cs typeface="2  Nazanin" pitchFamily="2" charset="-78"/>
              </a:rPr>
              <a:t>پمپها دارای انواع مختلفی هستند. دسته بندی‌های گوناگون، پمپ‌ها را بر پایه ویژگی‌های گوناگون طبقه بندی می کنند. در یکی از رایج‌ترین این طبقه بندی ها، برپایه نحوه انتقال انرژی از پمپ به سیال، پمپ‌ها به دودسته تقسیم می شوند:</a:t>
            </a:r>
            <a:endParaRPr lang="en-US" sz="2200" dirty="0" smtClean="0">
              <a:cs typeface="2  Nazanin" pitchFamily="2" charset="-78"/>
            </a:endParaRPr>
          </a:p>
          <a:p>
            <a:pPr algn="r" rtl="0">
              <a:buNone/>
            </a:pPr>
            <a:r>
              <a:rPr lang="fa-IR" sz="2200" b="1" dirty="0" smtClean="0">
                <a:cs typeface="2  Nazanin" pitchFamily="2" charset="-78"/>
              </a:rPr>
              <a:t>پمپ‌های دینامیکی</a:t>
            </a:r>
            <a:r>
              <a:rPr lang="fa-IR" sz="2200" dirty="0" smtClean="0">
                <a:cs typeface="2  Nazanin" pitchFamily="2" charset="-78"/>
              </a:rPr>
              <a:t>: در این پمپ‌ها انتقال انرژی به سیال به طور دایمی است. </a:t>
            </a:r>
            <a:endParaRPr lang="en-US" sz="2200" dirty="0" smtClean="0">
              <a:cs typeface="2  Nazanin" pitchFamily="2" charset="-78"/>
            </a:endParaRPr>
          </a:p>
          <a:p>
            <a:pPr algn="r" rtl="0">
              <a:buNone/>
            </a:pPr>
            <a:endParaRPr lang="fa-IR" sz="2200" dirty="0">
              <a:cs typeface="2  Nazanin" pitchFamily="2" charset="-78"/>
            </a:endParaRPr>
          </a:p>
        </p:txBody>
      </p:sp>
    </p:spTree>
  </p:cSld>
  <p:clrMapOvr>
    <a:masterClrMapping/>
  </p:clrMapOvr>
  <p:transition spd="slow">
    <p:dissolv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85"/>
            <a:ext cx="9144000" cy="6853629"/>
          </a:xfrm>
          <a:prstGeom prst="rect">
            <a:avLst/>
          </a:prstGeom>
        </p:spPr>
      </p:pic>
    </p:spTree>
    <p:extLst>
      <p:ext uri="{BB962C8B-B14F-4D97-AF65-F5344CB8AC3E}">
        <p14:creationId xmlns:p14="http://schemas.microsoft.com/office/powerpoint/2010/main" val="3762808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rmAutofit/>
          </a:bodyPr>
          <a:lstStyle/>
          <a:p>
            <a:pPr algn="ctr"/>
            <a:r>
              <a:rPr lang="fa-IR" sz="3200" b="1" i="1" dirty="0" smtClean="0">
                <a:solidFill>
                  <a:schemeClr val="bg1"/>
                </a:solidFill>
              </a:rPr>
              <a:t>تعیین قطر لوله های آب آشامیدنی </a:t>
            </a:r>
            <a:endParaRPr lang="fa-IR" sz="3200" dirty="0">
              <a:solidFill>
                <a:schemeClr val="bg1"/>
              </a:solidFill>
            </a:endParaRPr>
          </a:p>
        </p:txBody>
      </p:sp>
      <p:sp>
        <p:nvSpPr>
          <p:cNvPr id="3" name="Content Placeholder 2"/>
          <p:cNvSpPr>
            <a:spLocks noGrp="1"/>
          </p:cNvSpPr>
          <p:nvPr>
            <p:ph idx="1"/>
          </p:nvPr>
        </p:nvSpPr>
        <p:spPr>
          <a:xfrm>
            <a:off x="457200" y="1447800"/>
            <a:ext cx="8382000" cy="5181600"/>
          </a:xfrm>
        </p:spPr>
        <p:txBody>
          <a:bodyPr>
            <a:noAutofit/>
          </a:bodyPr>
          <a:lstStyle/>
          <a:p>
            <a:pPr>
              <a:lnSpc>
                <a:spcPct val="150000"/>
              </a:lnSpc>
              <a:buNone/>
            </a:pPr>
            <a:r>
              <a:rPr lang="fa-IR" sz="1600" dirty="0" smtClean="0">
                <a:solidFill>
                  <a:schemeClr val="bg1"/>
                </a:solidFill>
                <a:cs typeface="2  Nazanin" pitchFamily="2" charset="-78"/>
              </a:rPr>
              <a:t>مراحل تعیین قطر لوله ها به روش زیر است</a:t>
            </a:r>
            <a:r>
              <a:rPr lang="en-US" sz="1600" dirty="0" smtClean="0">
                <a:solidFill>
                  <a:schemeClr val="bg1"/>
                </a:solidFill>
                <a:cs typeface="2  Nazanin" pitchFamily="2" charset="-78"/>
              </a:rPr>
              <a:t> :</a:t>
            </a:r>
          </a:p>
          <a:p>
            <a:pPr>
              <a:lnSpc>
                <a:spcPct val="150000"/>
              </a:lnSpc>
              <a:buNone/>
            </a:pPr>
            <a:r>
              <a:rPr lang="en-US" sz="1600" dirty="0" smtClean="0">
                <a:solidFill>
                  <a:schemeClr val="bg1"/>
                </a:solidFill>
                <a:cs typeface="2  Nazanin" pitchFamily="2" charset="-78"/>
              </a:rPr>
              <a:t>1</a:t>
            </a:r>
            <a:r>
              <a:rPr lang="fa-IR" sz="1600" dirty="0" smtClean="0">
                <a:solidFill>
                  <a:schemeClr val="bg1"/>
                </a:solidFill>
                <a:cs typeface="2  Nazanin" pitchFamily="2" charset="-78"/>
              </a:rPr>
              <a:t>-  فشار خروجی در کنتور و یا به عبارتی فشار آب شهر را بدست آورید( با استفاده از سازمان آب وفاضلاب)</a:t>
            </a:r>
            <a:endParaRPr lang="en-US" sz="1600" dirty="0" smtClean="0">
              <a:solidFill>
                <a:schemeClr val="bg1"/>
              </a:solidFill>
              <a:cs typeface="2  Nazanin" pitchFamily="2" charset="-78"/>
            </a:endParaRPr>
          </a:p>
          <a:p>
            <a:pPr>
              <a:lnSpc>
                <a:spcPct val="150000"/>
              </a:lnSpc>
              <a:buNone/>
            </a:pPr>
            <a:r>
              <a:rPr lang="en-US" sz="1600" dirty="0" smtClean="0">
                <a:solidFill>
                  <a:schemeClr val="bg1"/>
                </a:solidFill>
                <a:cs typeface="2  Nazanin" pitchFamily="2" charset="-78"/>
              </a:rPr>
              <a:t>2</a:t>
            </a:r>
            <a:r>
              <a:rPr lang="fa-IR" sz="1600" dirty="0" smtClean="0">
                <a:solidFill>
                  <a:schemeClr val="bg1"/>
                </a:solidFill>
                <a:cs typeface="2  Nazanin" pitchFamily="2" charset="-78"/>
              </a:rPr>
              <a:t>- اختلاف ارتفاع کنتور تا بالاترین مصرف کننده را تعیین کنید(فاصله عمودی)</a:t>
            </a:r>
            <a:endParaRPr lang="en-US" sz="1600" dirty="0" smtClean="0">
              <a:solidFill>
                <a:schemeClr val="bg1"/>
              </a:solidFill>
              <a:cs typeface="2  Nazanin" pitchFamily="2" charset="-78"/>
            </a:endParaRPr>
          </a:p>
          <a:p>
            <a:pPr>
              <a:lnSpc>
                <a:spcPct val="150000"/>
              </a:lnSpc>
              <a:buNone/>
            </a:pPr>
            <a:r>
              <a:rPr lang="en-US" sz="1600" dirty="0" smtClean="0">
                <a:solidFill>
                  <a:schemeClr val="bg1"/>
                </a:solidFill>
                <a:cs typeface="2  Nazanin" pitchFamily="2" charset="-78"/>
              </a:rPr>
              <a:t>3</a:t>
            </a:r>
            <a:r>
              <a:rPr lang="fa-IR" sz="1600" dirty="0" smtClean="0">
                <a:solidFill>
                  <a:schemeClr val="bg1"/>
                </a:solidFill>
                <a:cs typeface="2  Nazanin" pitchFamily="2" charset="-78"/>
              </a:rPr>
              <a:t>- به ازای هر</a:t>
            </a:r>
            <a:r>
              <a:rPr lang="en-US" sz="1600" dirty="0" smtClean="0">
                <a:solidFill>
                  <a:schemeClr val="bg1"/>
                </a:solidFill>
                <a:cs typeface="2  Nazanin" pitchFamily="2" charset="-78"/>
              </a:rPr>
              <a:t> </a:t>
            </a:r>
            <a:r>
              <a:rPr lang="en-US" sz="1600" u="sng" dirty="0" smtClean="0">
                <a:solidFill>
                  <a:schemeClr val="bg1"/>
                </a:solidFill>
                <a:cs typeface="2  Nazanin" pitchFamily="2" charset="-78"/>
              </a:rPr>
              <a:t>1</a:t>
            </a:r>
            <a:r>
              <a:rPr lang="en-US" sz="1600" dirty="0" smtClean="0">
                <a:solidFill>
                  <a:schemeClr val="bg1"/>
                </a:solidFill>
                <a:cs typeface="2  Nazanin" pitchFamily="2" charset="-78"/>
              </a:rPr>
              <a:t> </a:t>
            </a:r>
            <a:r>
              <a:rPr lang="fa-IR" sz="1600" dirty="0" smtClean="0">
                <a:solidFill>
                  <a:schemeClr val="bg1"/>
                </a:solidFill>
                <a:cs typeface="2  Nazanin" pitchFamily="2" charset="-78"/>
              </a:rPr>
              <a:t>متر اختلاف ارتفاع کنتور و بالاترین مصرف کننده 10</a:t>
            </a:r>
            <a:r>
              <a:rPr lang="en-US" sz="1600" dirty="0" smtClean="0">
                <a:solidFill>
                  <a:schemeClr val="bg1"/>
                </a:solidFill>
                <a:cs typeface="2  Nazanin" pitchFamily="2" charset="-78"/>
              </a:rPr>
              <a:t>KPA </a:t>
            </a:r>
            <a:r>
              <a:rPr lang="fa-IR" sz="1600" dirty="0" smtClean="0">
                <a:solidFill>
                  <a:schemeClr val="bg1"/>
                </a:solidFill>
                <a:cs typeface="2  Nazanin" pitchFamily="2" charset="-78"/>
              </a:rPr>
              <a:t>از فشار آب شهر کم کنیم سپس با توجه به فشار بدست آمده گروه محدوده فشار مورد استفاده در جدول را تعیین کنید</a:t>
            </a:r>
            <a:r>
              <a:rPr lang="en-US" sz="1600" dirty="0" smtClean="0">
                <a:solidFill>
                  <a:schemeClr val="bg1"/>
                </a:solidFill>
                <a:cs typeface="2  Nazanin" pitchFamily="2" charset="-78"/>
              </a:rPr>
              <a:t>.</a:t>
            </a:r>
          </a:p>
          <a:p>
            <a:pPr>
              <a:lnSpc>
                <a:spcPct val="150000"/>
              </a:lnSpc>
              <a:buNone/>
            </a:pPr>
            <a:r>
              <a:rPr lang="en-US" sz="1600" dirty="0" smtClean="0">
                <a:solidFill>
                  <a:schemeClr val="bg1"/>
                </a:solidFill>
                <a:cs typeface="2  Nazanin" pitchFamily="2" charset="-78"/>
              </a:rPr>
              <a:t>4</a:t>
            </a:r>
            <a:r>
              <a:rPr lang="fa-IR" sz="1600" dirty="0" smtClean="0">
                <a:solidFill>
                  <a:schemeClr val="bg1"/>
                </a:solidFill>
                <a:cs typeface="2  Nazanin" pitchFamily="2" charset="-78"/>
              </a:rPr>
              <a:t>- طول مسیر لوله کشی ( افقی + عمودی ) از کنتور تا دورترین مصرف کننده را بدست آورید</a:t>
            </a:r>
            <a:r>
              <a:rPr lang="en-US" sz="1600" dirty="0" smtClean="0">
                <a:solidFill>
                  <a:schemeClr val="bg1"/>
                </a:solidFill>
                <a:cs typeface="2  Nazanin" pitchFamily="2" charset="-78"/>
              </a:rPr>
              <a:t>.</a:t>
            </a:r>
          </a:p>
          <a:p>
            <a:pPr>
              <a:lnSpc>
                <a:spcPct val="150000"/>
              </a:lnSpc>
              <a:buNone/>
            </a:pPr>
            <a:r>
              <a:rPr lang="en-US" sz="1600" dirty="0" smtClean="0">
                <a:solidFill>
                  <a:schemeClr val="bg1"/>
                </a:solidFill>
                <a:cs typeface="2  Nazanin" pitchFamily="2" charset="-78"/>
              </a:rPr>
              <a:t>5</a:t>
            </a:r>
            <a:r>
              <a:rPr lang="fa-IR" sz="1600" dirty="0" smtClean="0">
                <a:solidFill>
                  <a:schemeClr val="bg1"/>
                </a:solidFill>
                <a:cs typeface="2  Nazanin" pitchFamily="2" charset="-78"/>
              </a:rPr>
              <a:t> - با مشخص شدن واحد مصرف در ستون انتخاب شده به سمت چپ حرکت کنید و قطر مورد نظر از ستون دوم را پیدا کنید</a:t>
            </a:r>
            <a:r>
              <a:rPr lang="en-US" sz="1600" dirty="0" smtClean="0">
                <a:solidFill>
                  <a:schemeClr val="bg1"/>
                </a:solidFill>
                <a:cs typeface="2  Nazanin" pitchFamily="2" charset="-78"/>
              </a:rPr>
              <a:t>.</a:t>
            </a:r>
          </a:p>
          <a:p>
            <a:pPr>
              <a:lnSpc>
                <a:spcPct val="150000"/>
              </a:lnSpc>
              <a:buNone/>
            </a:pPr>
            <a:r>
              <a:rPr lang="en-US" sz="1600" dirty="0" smtClean="0">
                <a:solidFill>
                  <a:schemeClr val="bg1"/>
                </a:solidFill>
                <a:cs typeface="2  Nazanin" pitchFamily="2" charset="-78"/>
              </a:rPr>
              <a:t>-6</a:t>
            </a:r>
            <a:r>
              <a:rPr lang="fa-IR" sz="1600" dirty="0" smtClean="0">
                <a:solidFill>
                  <a:schemeClr val="bg1"/>
                </a:solidFill>
                <a:cs typeface="2  Nazanin" pitchFamily="2" charset="-78"/>
              </a:rPr>
              <a:t>در ستون انتخاب شده اگر به کل واحد مصرف ساختمان برسیم و به سمت چپ حرکت کنیم در ستون دوم اندازه قطر اصلی ساختمان را بدست می آوریم و از ستون اول اندازه قطر کنتور تعیین می شود</a:t>
            </a:r>
            <a:r>
              <a:rPr lang="en-US" sz="1600" dirty="0" smtClean="0">
                <a:solidFill>
                  <a:schemeClr val="bg1"/>
                </a:solidFill>
                <a:cs typeface="2  Nazanin" pitchFamily="2" charset="-78"/>
              </a:rPr>
              <a:t>.</a:t>
            </a:r>
          </a:p>
          <a:p>
            <a:pPr>
              <a:lnSpc>
                <a:spcPct val="150000"/>
              </a:lnSpc>
              <a:buNone/>
            </a:pPr>
            <a:r>
              <a:rPr lang="fa-IR" sz="1600" dirty="0" smtClean="0">
                <a:solidFill>
                  <a:schemeClr val="bg1"/>
                </a:solidFill>
                <a:cs typeface="2  Nazanin" pitchFamily="2" charset="-78"/>
              </a:rPr>
              <a:t>نکته</a:t>
            </a:r>
            <a:r>
              <a:rPr lang="en-US" sz="1600" dirty="0" smtClean="0">
                <a:solidFill>
                  <a:schemeClr val="bg1"/>
                </a:solidFill>
                <a:cs typeface="2  Nazanin" pitchFamily="2" charset="-78"/>
              </a:rPr>
              <a:t> : </a:t>
            </a:r>
            <a:r>
              <a:rPr lang="fa-IR" sz="1600" dirty="0" smtClean="0">
                <a:solidFill>
                  <a:schemeClr val="bg1"/>
                </a:solidFill>
                <a:cs typeface="2  Nazanin" pitchFamily="2" charset="-78"/>
              </a:rPr>
              <a:t>برای محاسبه سایز لوله های آبسرد از واحد مصرف آبسرد و برای محاسبه سایز لوله های آبگرم از واحد مصرف آبگرم ازجدول های  مربوطه استفاده کنید</a:t>
            </a:r>
            <a:r>
              <a:rPr lang="en-US" sz="1600" dirty="0" smtClean="0">
                <a:solidFill>
                  <a:schemeClr val="bg1"/>
                </a:solidFill>
                <a:cs typeface="2  Nazanin" pitchFamily="2" charset="-78"/>
              </a:rPr>
              <a:t>.</a:t>
            </a:r>
          </a:p>
        </p:txBody>
      </p:sp>
    </p:spTree>
  </p:cSld>
  <p:clrMapOvr>
    <a:masterClrMapping/>
  </p:clrMapOvr>
  <p:transition spd="slow">
    <p:check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935480"/>
            <a:ext cx="8153400" cy="3398520"/>
          </a:xfrm>
          <a:noFill/>
        </p:spPr>
        <p:style>
          <a:lnRef idx="1">
            <a:schemeClr val="accent5"/>
          </a:lnRef>
          <a:fillRef idx="2">
            <a:schemeClr val="accent5"/>
          </a:fillRef>
          <a:effectRef idx="1">
            <a:schemeClr val="accent5"/>
          </a:effectRef>
          <a:fontRef idx="minor">
            <a:schemeClr val="dk1"/>
          </a:fontRef>
        </p:style>
        <p:txBody>
          <a:bodyPr>
            <a:normAutofit fontScale="92500" lnSpcReduction="10000"/>
          </a:bodyPr>
          <a:lstStyle/>
          <a:p>
            <a:pPr rtl="0">
              <a:buNone/>
            </a:pPr>
            <a:r>
              <a:rPr lang="fa-IR" b="1" dirty="0" smtClean="0">
                <a:solidFill>
                  <a:schemeClr val="bg1"/>
                </a:solidFill>
                <a:latin typeface="98WIN_Roya" pitchFamily="2" charset="0"/>
              </a:rPr>
              <a:t>شرايط نصب حوضچه کنتور</a:t>
            </a:r>
            <a:r>
              <a:rPr lang="fa-IR" dirty="0" smtClean="0">
                <a:solidFill>
                  <a:schemeClr val="bg1"/>
                </a:solidFill>
                <a:latin typeface="98WIN_Roya" pitchFamily="2" charset="0"/>
              </a:rPr>
              <a:t>: </a:t>
            </a:r>
            <a:endParaRPr lang="en-US" dirty="0" smtClean="0">
              <a:solidFill>
                <a:schemeClr val="bg1"/>
              </a:solidFill>
              <a:latin typeface="98WIN_Roya" pitchFamily="2" charset="0"/>
            </a:endParaRPr>
          </a:p>
          <a:p>
            <a:pPr rtl="0">
              <a:buNone/>
            </a:pPr>
            <a:r>
              <a:rPr lang="fa-IR" dirty="0" smtClean="0">
                <a:solidFill>
                  <a:schemeClr val="bg1"/>
                </a:solidFill>
                <a:latin typeface="98WIN_Roya" pitchFamily="2" charset="0"/>
              </a:rPr>
              <a:t>فاصله کنتور با کف حوضچه 35 سانتي متر باشد که 20 سانتي متر از کف حوضچه بايد شن دانه بندي شده ريخته شود. </a:t>
            </a:r>
            <a:endParaRPr lang="en-US" dirty="0" smtClean="0">
              <a:solidFill>
                <a:schemeClr val="bg1"/>
              </a:solidFill>
              <a:latin typeface="98WIN_Roya" pitchFamily="2" charset="0"/>
            </a:endParaRPr>
          </a:p>
          <a:p>
            <a:pPr rtl="0">
              <a:buNone/>
            </a:pPr>
            <a:r>
              <a:rPr lang="fa-IR" dirty="0" smtClean="0">
                <a:solidFill>
                  <a:schemeClr val="bg1"/>
                </a:solidFill>
                <a:latin typeface="98WIN_Roya" pitchFamily="2" charset="0"/>
              </a:rPr>
              <a:t>- فاصله لوله انشعاب از داخل حوضچه تا سطح زمين حداقل 35 سانتي متر بايد باشد. </a:t>
            </a:r>
            <a:endParaRPr lang="en-US" dirty="0" smtClean="0">
              <a:solidFill>
                <a:schemeClr val="bg1"/>
              </a:solidFill>
              <a:latin typeface="98WIN_Roya" pitchFamily="2" charset="0"/>
            </a:endParaRPr>
          </a:p>
          <a:p>
            <a:pPr rtl="0">
              <a:buNone/>
            </a:pPr>
            <a:r>
              <a:rPr lang="fa-IR" dirty="0" smtClean="0">
                <a:solidFill>
                  <a:schemeClr val="bg1"/>
                </a:solidFill>
                <a:latin typeface="98WIN_Roya" pitchFamily="2" charset="0"/>
              </a:rPr>
              <a:t>- نسبت به تثبيت حوضچه کنتور با بتن با عيار 200بصورت کاملاً تراز با سطح افق اقدام گردد. </a:t>
            </a:r>
            <a:endParaRPr lang="en-US" dirty="0" smtClean="0">
              <a:solidFill>
                <a:schemeClr val="bg1"/>
              </a:solidFill>
              <a:latin typeface="98WIN_Roya" pitchFamily="2" charset="0"/>
            </a:endParaRPr>
          </a:p>
          <a:p>
            <a:pPr rtl="0">
              <a:buNone/>
            </a:pPr>
            <a:r>
              <a:rPr lang="fa-IR" b="1" dirty="0" smtClean="0">
                <a:solidFill>
                  <a:schemeClr val="bg1"/>
                </a:solidFill>
                <a:latin typeface="98WIN_Roya" pitchFamily="2" charset="0"/>
              </a:rPr>
              <a:t>- </a:t>
            </a:r>
            <a:r>
              <a:rPr lang="fa-IR" dirty="0" smtClean="0">
                <a:solidFill>
                  <a:schemeClr val="bg1"/>
                </a:solidFill>
                <a:latin typeface="98WIN_Roya" pitchFamily="2" charset="0"/>
              </a:rPr>
              <a:t>برای حوضچه درب تعبیه شود.معمولا از درب های چدنی استفاده می شود.</a:t>
            </a:r>
            <a:r>
              <a:rPr lang="fa-IR" b="1" dirty="0" smtClean="0">
                <a:solidFill>
                  <a:schemeClr val="bg1"/>
                </a:solidFill>
                <a:latin typeface="98WIN_Roya" pitchFamily="2" charset="0"/>
              </a:rPr>
              <a:t/>
            </a:r>
            <a:br>
              <a:rPr lang="fa-IR" b="1" dirty="0" smtClean="0">
                <a:solidFill>
                  <a:schemeClr val="bg1"/>
                </a:solidFill>
                <a:latin typeface="98WIN_Roya" pitchFamily="2" charset="0"/>
              </a:rPr>
            </a:br>
            <a:endParaRPr lang="en-US" dirty="0" smtClean="0">
              <a:solidFill>
                <a:schemeClr val="bg1"/>
              </a:solidFill>
              <a:latin typeface="98WIN_Roya" pitchFamily="2" charset="0"/>
            </a:endParaRPr>
          </a:p>
          <a:p>
            <a:pPr rtl="0">
              <a:buNone/>
            </a:pPr>
            <a:endParaRPr lang="fa-IR" dirty="0">
              <a:solidFill>
                <a:schemeClr val="bg1"/>
              </a:solidFill>
              <a:latin typeface="98WIN_Roya" pitchFamily="2" charset="0"/>
            </a:endParaRPr>
          </a:p>
        </p:txBody>
      </p:sp>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p>
            <a:pPr algn="ctr"/>
            <a:r>
              <a:rPr lang="fa-IR" sz="4000" dirty="0" smtClean="0">
                <a:solidFill>
                  <a:schemeClr val="bg1"/>
                </a:solidFill>
              </a:rPr>
              <a:t>انواع کنتور</a:t>
            </a:r>
            <a:endParaRPr lang="fa-IR" sz="4000" dirty="0">
              <a:solidFill>
                <a:schemeClr val="bg1"/>
              </a:solidFill>
            </a:endParaRPr>
          </a:p>
        </p:txBody>
      </p:sp>
      <p:sp>
        <p:nvSpPr>
          <p:cNvPr id="5" name="Content Placeholder 4"/>
          <p:cNvSpPr>
            <a:spLocks noGrp="1"/>
          </p:cNvSpPr>
          <p:nvPr>
            <p:ph idx="1"/>
          </p:nvPr>
        </p:nvSpPr>
        <p:spPr>
          <a:xfrm>
            <a:off x="533400" y="1219200"/>
            <a:ext cx="8153400" cy="1264920"/>
          </a:xfrm>
          <a:noFill/>
        </p:spPr>
        <p:style>
          <a:lnRef idx="0">
            <a:schemeClr val="accent6"/>
          </a:lnRef>
          <a:fillRef idx="3">
            <a:schemeClr val="accent6"/>
          </a:fillRef>
          <a:effectRef idx="3">
            <a:schemeClr val="accent6"/>
          </a:effectRef>
          <a:fontRef idx="minor">
            <a:schemeClr val="lt1"/>
          </a:fontRef>
        </p:style>
        <p:txBody>
          <a:bodyPr>
            <a:normAutofit/>
          </a:bodyPr>
          <a:lstStyle/>
          <a:p>
            <a:pPr algn="ctr" rtl="0">
              <a:buNone/>
            </a:pPr>
            <a:r>
              <a:rPr lang="fa-IR" dirty="0" smtClean="0">
                <a:solidFill>
                  <a:schemeClr val="bg1"/>
                </a:solidFill>
                <a:cs typeface="2  Nazanin" pitchFamily="2" charset="-78"/>
              </a:rPr>
              <a:t>کنتور حدید</a:t>
            </a:r>
            <a:endParaRPr lang="en-US" dirty="0" smtClean="0">
              <a:solidFill>
                <a:schemeClr val="bg1"/>
              </a:solidFill>
              <a:cs typeface="2  Nazanin" pitchFamily="2" charset="-78"/>
            </a:endParaRPr>
          </a:p>
          <a:p>
            <a:pPr rtl="0">
              <a:buNone/>
            </a:pPr>
            <a:r>
              <a:rPr lang="fa-IR" sz="2200" dirty="0" smtClean="0">
                <a:solidFill>
                  <a:schemeClr val="bg1"/>
                </a:solidFill>
                <a:cs typeface="2  Nazanin" pitchFamily="2" charset="-78"/>
              </a:rPr>
              <a:t>این کنتور با طراحی ویژه ، برای سنجش آب مصرفی ، انشعابات داخلی مجتمع های آپارتمانی بسیار مناسب است</a:t>
            </a:r>
            <a:endParaRPr lang="en-US" dirty="0" smtClean="0">
              <a:solidFill>
                <a:schemeClr val="bg1"/>
              </a:solidFill>
              <a:cs typeface="2  Nazanin" pitchFamily="2" charset="-78"/>
            </a:endParaRPr>
          </a:p>
        </p:txBody>
      </p:sp>
      <p:pic>
        <p:nvPicPr>
          <p:cNvPr id="1027" name="Picture 3" descr="C:\Users\Saman\Desktop\2.png"/>
          <p:cNvPicPr>
            <a:picLocks noChangeAspect="1" noChangeArrowheads="1"/>
          </p:cNvPicPr>
          <p:nvPr/>
        </p:nvPicPr>
        <p:blipFill>
          <a:blip r:embed="rId2" cstate="print"/>
          <a:srcRect/>
          <a:stretch>
            <a:fillRect/>
          </a:stretch>
        </p:blipFill>
        <p:spPr bwMode="auto">
          <a:xfrm>
            <a:off x="685800" y="3562350"/>
            <a:ext cx="2143125" cy="3295650"/>
          </a:xfrm>
          <a:prstGeom prst="rect">
            <a:avLst/>
          </a:prstGeom>
          <a:noFill/>
        </p:spPr>
      </p:pic>
    </p:spTree>
  </p:cSld>
  <p:clrMapOvr>
    <a:masterClrMapping/>
  </p:clrMapOvr>
  <p:transition spd="slow">
    <p:blind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62000"/>
            <a:ext cx="8229600" cy="1752600"/>
          </a:xfrm>
          <a:noFill/>
        </p:spPr>
        <p:style>
          <a:lnRef idx="1">
            <a:schemeClr val="accent1"/>
          </a:lnRef>
          <a:fillRef idx="2">
            <a:schemeClr val="accent1"/>
          </a:fillRef>
          <a:effectRef idx="1">
            <a:schemeClr val="accent1"/>
          </a:effectRef>
          <a:fontRef idx="minor">
            <a:schemeClr val="dk1"/>
          </a:fontRef>
        </p:style>
        <p:txBody>
          <a:bodyPr/>
          <a:lstStyle/>
          <a:p>
            <a:pPr algn="ctr">
              <a:buNone/>
            </a:pPr>
            <a:r>
              <a:rPr lang="fa-IR" b="1" dirty="0" smtClean="0">
                <a:solidFill>
                  <a:schemeClr val="bg1"/>
                </a:solidFill>
              </a:rPr>
              <a:t>کنتور آیتین</a:t>
            </a:r>
          </a:p>
          <a:p>
            <a:pPr rtl="0">
              <a:buNone/>
            </a:pPr>
            <a:r>
              <a:rPr lang="fa-IR" sz="2200" dirty="0" smtClean="0">
                <a:solidFill>
                  <a:schemeClr val="bg1"/>
                </a:solidFill>
              </a:rPr>
              <a:t>کنتور آیتین با طراحی بسیار عالی در حجم کم وسازگار با شرایط اقلیمی </a:t>
            </a:r>
            <a:r>
              <a:rPr lang="fa-IR" sz="2200" dirty="0" smtClean="0">
                <a:solidFill>
                  <a:schemeClr val="bg1"/>
                </a:solidFill>
                <a:cs typeface="2  Nazanin" pitchFamily="2" charset="-78"/>
              </a:rPr>
              <a:t>کشور</a:t>
            </a:r>
            <a:r>
              <a:rPr lang="fa-IR" sz="2200" dirty="0" smtClean="0">
                <a:solidFill>
                  <a:schemeClr val="bg1"/>
                </a:solidFill>
              </a:rPr>
              <a:t> وقابل  استفاده جهت آب های سخت با املاح زیاد مناسب است.</a:t>
            </a:r>
            <a:endParaRPr lang="fa-IR" sz="2200" dirty="0">
              <a:solidFill>
                <a:schemeClr val="bg1"/>
              </a:solidFill>
            </a:endParaRPr>
          </a:p>
        </p:txBody>
      </p:sp>
      <p:pic>
        <p:nvPicPr>
          <p:cNvPr id="2050" name="Picture 2" descr="C:\Users\Saman\Desktop\3.png"/>
          <p:cNvPicPr>
            <a:picLocks noChangeAspect="1" noChangeArrowheads="1"/>
          </p:cNvPicPr>
          <p:nvPr/>
        </p:nvPicPr>
        <p:blipFill>
          <a:blip r:embed="rId2" cstate="print"/>
          <a:srcRect/>
          <a:stretch>
            <a:fillRect/>
          </a:stretch>
        </p:blipFill>
        <p:spPr bwMode="auto">
          <a:xfrm>
            <a:off x="838200" y="2971800"/>
            <a:ext cx="2438400" cy="2247900"/>
          </a:xfrm>
          <a:prstGeom prst="rect">
            <a:avLst/>
          </a:prstGeom>
          <a:noFill/>
        </p:spPr>
      </p:pic>
    </p:spTree>
  </p:cSld>
  <p:clrMapOvr>
    <a:masterClrMapping/>
  </p:clrMapOvr>
  <p:transition spd="slow">
    <p:blind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0"/>
            <a:ext cx="8229600" cy="1752600"/>
          </a:xfrm>
        </p:spPr>
        <p:style>
          <a:lnRef idx="2">
            <a:schemeClr val="accent6">
              <a:shade val="50000"/>
            </a:schemeClr>
          </a:lnRef>
          <a:fillRef idx="1002">
            <a:schemeClr val="lt1"/>
          </a:fillRef>
          <a:effectRef idx="0">
            <a:schemeClr val="accent6"/>
          </a:effectRef>
          <a:fontRef idx="minor">
            <a:schemeClr val="lt1"/>
          </a:fontRef>
        </p:style>
        <p:txBody>
          <a:bodyPr/>
          <a:lstStyle/>
          <a:p>
            <a:pPr rtl="0">
              <a:buNone/>
            </a:pPr>
            <a:r>
              <a:rPr lang="fa-IR" b="1" dirty="0" smtClean="0">
                <a:solidFill>
                  <a:schemeClr val="tx1"/>
                </a:solidFill>
                <a:cs typeface="2  Nazanin" pitchFamily="2" charset="-78"/>
              </a:rPr>
              <a:t>                                  کنتور آب نما</a:t>
            </a:r>
            <a:endParaRPr lang="en-US" dirty="0" smtClean="0">
              <a:solidFill>
                <a:schemeClr val="tx1"/>
              </a:solidFill>
              <a:cs typeface="2  Nazanin" pitchFamily="2" charset="-78"/>
            </a:endParaRPr>
          </a:p>
          <a:p>
            <a:pPr rtl="0">
              <a:buNone/>
            </a:pPr>
            <a:r>
              <a:rPr lang="fa-IR" sz="2200" dirty="0" smtClean="0">
                <a:solidFill>
                  <a:schemeClr val="tx1"/>
                </a:solidFill>
                <a:cs typeface="2  Nazanin" pitchFamily="2" charset="-78"/>
              </a:rPr>
              <a:t>کنتور آبنما محصول جدید شرکت آبفر ، با بهره گیری از تجربه و تکنولوژی روز    جهت اندازه گیری آب مصرفی منازل ساخته شده</a:t>
            </a:r>
            <a:endParaRPr lang="en-US" sz="2200" dirty="0" smtClean="0">
              <a:solidFill>
                <a:schemeClr val="tx1"/>
              </a:solidFill>
              <a:cs typeface="2  Nazanin" pitchFamily="2" charset="-78"/>
            </a:endParaRPr>
          </a:p>
          <a:p>
            <a:pPr rtl="0">
              <a:buNone/>
            </a:pPr>
            <a:endParaRPr lang="fa-IR" dirty="0">
              <a:solidFill>
                <a:schemeClr val="tx1"/>
              </a:solidFill>
              <a:cs typeface="2  Nazanin" pitchFamily="2" charset="-78"/>
            </a:endParaRPr>
          </a:p>
        </p:txBody>
      </p:sp>
      <p:pic>
        <p:nvPicPr>
          <p:cNvPr id="3074" name="Picture 2" descr="C:\Users\Saman\Desktop\4.png"/>
          <p:cNvPicPr>
            <a:picLocks noChangeAspect="1" noChangeArrowheads="1"/>
          </p:cNvPicPr>
          <p:nvPr/>
        </p:nvPicPr>
        <p:blipFill>
          <a:blip r:embed="rId2" cstate="print"/>
          <a:srcRect/>
          <a:stretch>
            <a:fillRect/>
          </a:stretch>
        </p:blipFill>
        <p:spPr bwMode="auto">
          <a:xfrm>
            <a:off x="609600" y="3200400"/>
            <a:ext cx="3063378" cy="3200398"/>
          </a:xfrm>
          <a:prstGeom prst="rect">
            <a:avLst/>
          </a:prstGeom>
          <a:noFill/>
        </p:spPr>
      </p:pic>
    </p:spTree>
  </p:cSld>
  <p:clrMapOvr>
    <a:masterClrMapping/>
  </p:clrMapOvr>
  <p:transition spd="slow">
    <p:blind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806</TotalTime>
  <Words>1650</Words>
  <Application>Microsoft Office PowerPoint</Application>
  <PresentationFormat>On-screen Show (4:3)</PresentationFormat>
  <Paragraphs>132</Paragraphs>
  <Slides>42</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42</vt:i4>
      </vt:variant>
    </vt:vector>
  </HeadingPairs>
  <TitlesOfParts>
    <vt:vector size="56" baseType="lpstr">
      <vt:lpstr>2  Badr</vt:lpstr>
      <vt:lpstr>2  Nazanin</vt:lpstr>
      <vt:lpstr>98WIN_Roya</vt:lpstr>
      <vt:lpstr>Andalus</vt:lpstr>
      <vt:lpstr>Arial</vt:lpstr>
      <vt:lpstr>Armin_thulth</vt:lpstr>
      <vt:lpstr>B Titr</vt:lpstr>
      <vt:lpstr>Calibri</vt:lpstr>
      <vt:lpstr>Constantia</vt:lpstr>
      <vt:lpstr>Majalla UI</vt:lpstr>
      <vt:lpstr>Times New Roman</vt:lpstr>
      <vt:lpstr>Traditional Arabic</vt:lpstr>
      <vt:lpstr>Wingdings 2</vt:lpstr>
      <vt:lpstr>Flow</vt:lpstr>
      <vt:lpstr>PowerPoint Presentation</vt:lpstr>
      <vt:lpstr>                             فهرست مطالب</vt:lpstr>
      <vt:lpstr>PowerPoint Presentation</vt:lpstr>
      <vt:lpstr>مقدمه</vt:lpstr>
      <vt:lpstr>تعیین قطر لوله های آب آشامیدنی </vt:lpstr>
      <vt:lpstr>PowerPoint Presentation</vt:lpstr>
      <vt:lpstr>انواع کنتور</vt:lpstr>
      <vt:lpstr>PowerPoint Presentation</vt:lpstr>
      <vt:lpstr>PowerPoint Presentation</vt:lpstr>
      <vt:lpstr>نحوه ورود آب به ساختمان</vt:lpstr>
      <vt:lpstr>انواع لوله ها:</vt:lpstr>
      <vt:lpstr>PowerPoint Presentation</vt:lpstr>
      <vt:lpstr>PowerPoint Presentation</vt:lpstr>
      <vt:lpstr>PowerPoint Presentation</vt:lpstr>
      <vt:lpstr>PowerPoint Presentation</vt:lpstr>
      <vt:lpstr>PowerPoint Presentation</vt:lpstr>
      <vt:lpstr>روشهاي اتصال لوله</vt:lpstr>
      <vt:lpstr>جوش و اتصال پيچي  خطوط 2 اينچ و بزرگتر اغلب جوش مي شوند كه از نظر اقتصادي با صرفه تر است كه اين كار براي پرهيز از هر گونه نشتي اتصال در لوله هاي قطور بكار مي رود . خطوط ½1 اينچ و كوچكتر اغلب يا پيچي مي شوند يا جوش سوكت مي كنند.   </vt:lpstr>
      <vt:lpstr>جوش و اتصال پيچي  خطوط 2 اينچ و بزرگتر اغلب جوش مي شوند كه از نظر اقتصادي با صرفه تر است كه اين كار براي پرهيز از هر گونه نشتي اتصال در لوله هاي قطور بكار مي رود . خطوط ½1 اينچ و كوچكتر اغلب يا پيچي مي شوند يا جوش سوكت مي كنند.   </vt:lpstr>
      <vt:lpstr>PowerPoint Presentation</vt:lpstr>
      <vt:lpstr>PowerPoint Presentation</vt:lpstr>
      <vt:lpstr>PowerPoint Presentation</vt:lpstr>
      <vt:lpstr>PowerPoint Presentation</vt:lpstr>
      <vt:lpstr>PowerPoint Presentation</vt:lpstr>
      <vt:lpstr>ارتباط بین سیستم لوله کشی پنج لایه و سیستم لوله کشی فلزی </vt:lpstr>
      <vt:lpstr>ارتباط بین سیستم لوله کشی پنج لایه و سیستم لوله کشی فلزی </vt:lpstr>
      <vt:lpstr>ارتباط بین سیستم لوله کشی پنج لایه و سیستم لوله کشی فلزی </vt:lpstr>
      <vt:lpstr>مراقبت از لوله ها در مقابل مصالح ساختمانی </vt:lpstr>
      <vt:lpstr>مراقبت از لوله ها در مقابل نور مستقیم خورشید طبق استاندارد، لوله های پلیمری در زمان تولید، نگهداری، حمل و نقل و بهره برداری نباید در مقابل نور مستقیم خورشید قرار گیرند. لذا در عملیات لوله کشی در فضاهای رو باز محافظت از لوله های پنج لایه با استفاده از یک پوشش عایق در مقابل نور خورشید ضروری است.</vt:lpstr>
      <vt:lpstr>PowerPoint Presentation</vt:lpstr>
      <vt:lpstr>عدم انتخاب مسیر افقی روی دیوار در سیستم تو کار  به عنوان یک اصل کلی، به هیچ وجه مجاز به انتخاب مسیر افقی روی دیوار در سیستم لوله کشی تو کار پنج لایه نمی باشیم لذا لوله ها باید مسیرهای افقی را در کف طی کرده و دقیقاً از زیر موقعیت شیر آلات ساختمانی وارد اتصالات نصب شده در دیوار کردند.</vt:lpstr>
      <vt:lpstr>PowerPoint Presentation</vt:lpstr>
      <vt:lpstr>PowerPoint Presentation</vt:lpstr>
      <vt:lpstr>تست سیستم های لوله کشی </vt:lpstr>
      <vt:lpstr>نکات قابل توجه قبل از تست </vt:lpstr>
      <vt:lpstr>تست مقدماتی                                                                                                              الف) فشار سیستم را به 15 bar برسانید ( 1/5 برابر حداکثر فشار کارکرد سیستم) و 30 دقیقه صبر کنید اگر پس از این مدت افت فشار کمتر از 0/6 bar باشد و هیچگونه نشتی مشاهده نگردد این مرحله مورد تأیید است                                                                                                                    ب) پس از تأیید مرحله الف به سیستم 10 دقیقه استراحت دهید و مجدداً فشار سیستم را به bar 15برسانید و 30 دقیقه صبر کنید اگر پس از این مدت افت فشار کمتر از 0/6bar باشد و هیچگونه نشتی مشاهده نگردد این مرحله مورد تأیید است                                                                                               </vt:lpstr>
      <vt:lpstr>PowerPoint Presentation</vt:lpstr>
      <vt:lpstr>PowerPoint Presentation</vt:lpstr>
      <vt:lpstr>در ساختمان هایی که دارای سرویس های بهداشتی ومصرف آب در آنها چشم گیر است باید آب به اندازه کافی وبا فشار لازم در دسترس مصرف کننده قرار بگیرد تا تمامی لوازم همواره  به طور مطلوب کار کنند. </vt:lpstr>
      <vt:lpstr>پمپ: </vt:lpstr>
      <vt:lpstr>انواع پمپ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یگانه-امیرعلی</dc:creator>
  <cp:lastModifiedBy>Sajjad</cp:lastModifiedBy>
  <cp:revision>68</cp:revision>
  <dcterms:created xsi:type="dcterms:W3CDTF">2006-08-16T00:00:00Z</dcterms:created>
  <dcterms:modified xsi:type="dcterms:W3CDTF">2017-06-09T15:21:13Z</dcterms:modified>
</cp:coreProperties>
</file>