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0" r:id="rId2"/>
    <p:sldId id="302" r:id="rId3"/>
    <p:sldId id="305" r:id="rId4"/>
    <p:sldId id="307" r:id="rId5"/>
    <p:sldId id="303" r:id="rId6"/>
    <p:sldId id="296" r:id="rId7"/>
    <p:sldId id="298" r:id="rId8"/>
    <p:sldId id="299" r:id="rId9"/>
    <p:sldId id="264" r:id="rId10"/>
    <p:sldId id="258" r:id="rId11"/>
    <p:sldId id="259" r:id="rId12"/>
    <p:sldId id="308" r:id="rId13"/>
    <p:sldId id="260" r:id="rId14"/>
    <p:sldId id="261" r:id="rId15"/>
    <p:sldId id="262" r:id="rId16"/>
    <p:sldId id="263" r:id="rId17"/>
    <p:sldId id="273" r:id="rId18"/>
    <p:sldId id="274" r:id="rId19"/>
    <p:sldId id="275" r:id="rId20"/>
    <p:sldId id="312" r:id="rId21"/>
    <p:sldId id="276" r:id="rId22"/>
    <p:sldId id="277" r:id="rId23"/>
    <p:sldId id="278" r:id="rId24"/>
    <p:sldId id="311" r:id="rId25"/>
    <p:sldId id="279" r:id="rId26"/>
    <p:sldId id="309" r:id="rId27"/>
    <p:sldId id="310"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313" r:id="rId41"/>
    <p:sldId id="314" r:id="rId42"/>
    <p:sldId id="315" r:id="rId43"/>
    <p:sldId id="316" r:id="rId44"/>
    <p:sldId id="317" r:id="rId45"/>
    <p:sldId id="318" r:id="rId46"/>
    <p:sldId id="320" r:id="rId47"/>
    <p:sldId id="321" r:id="rId48"/>
    <p:sldId id="331" r:id="rId49"/>
    <p:sldId id="322" r:id="rId50"/>
    <p:sldId id="323" r:id="rId51"/>
    <p:sldId id="324" r:id="rId52"/>
    <p:sldId id="319" r:id="rId53"/>
    <p:sldId id="325" r:id="rId54"/>
    <p:sldId id="326" r:id="rId55"/>
    <p:sldId id="327" r:id="rId56"/>
    <p:sldId id="328" r:id="rId57"/>
    <p:sldId id="332" r:id="rId58"/>
    <p:sldId id="333" r:id="rId59"/>
    <p:sldId id="334" r:id="rId60"/>
    <p:sldId id="329" r:id="rId61"/>
    <p:sldId id="330" r:id="rId62"/>
    <p:sldId id="335" r:id="rId63"/>
    <p:sldId id="336" r:id="rId64"/>
    <p:sldId id="337" r:id="rId65"/>
    <p:sldId id="338" r:id="rId66"/>
    <p:sldId id="339" r:id="rId67"/>
    <p:sldId id="340" r:id="rId68"/>
    <p:sldId id="341" r:id="rId69"/>
    <p:sldId id="343" r:id="rId70"/>
    <p:sldId id="344" r:id="rId71"/>
    <p:sldId id="345" r:id="rId72"/>
    <p:sldId id="346"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7" d="100"/>
          <a:sy n="57" d="100"/>
        </p:scale>
        <p:origin x="-1494" y="-90"/>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36FD44-5779-4E98-BFED-DF6E3EE2C46C}" type="doc">
      <dgm:prSet loTypeId="urn:microsoft.com/office/officeart/2005/8/layout/vList3#1" loCatId="list" qsTypeId="urn:microsoft.com/office/officeart/2005/8/quickstyle/simple1" qsCatId="simple" csTypeId="urn:microsoft.com/office/officeart/2005/8/colors/colorful5" csCatId="colorful" phldr="1"/>
      <dgm:spPr/>
    </dgm:pt>
    <dgm:pt modelId="{DE801F0E-362D-4798-A448-73C4B429B898}">
      <dgm:prSet phldrT="[Text]"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fa-IR" sz="2400" b="1" dirty="0" smtClean="0">
              <a:solidFill>
                <a:schemeClr val="tx1"/>
              </a:solidFill>
              <a:cs typeface="B Bardiya" pitchFamily="2" charset="-78"/>
            </a:rPr>
            <a:t>ساخت و اجرا</a:t>
          </a:r>
          <a:endParaRPr lang="en-US" sz="2400" b="1" dirty="0" smtClean="0">
            <a:solidFill>
              <a:schemeClr val="tx1"/>
            </a:solidFill>
            <a:cs typeface="B Bardiya" pitchFamily="2" charset="-78"/>
          </a:endParaRPr>
        </a:p>
        <a:p>
          <a:pPr algn="ctr" defTabSz="577850">
            <a:lnSpc>
              <a:spcPct val="90000"/>
            </a:lnSpc>
            <a:spcBef>
              <a:spcPct val="0"/>
            </a:spcBef>
            <a:spcAft>
              <a:spcPct val="35000"/>
            </a:spcAft>
          </a:pPr>
          <a:endParaRPr lang="en-US" sz="1300" dirty="0">
            <a:cs typeface="B Bardiya" pitchFamily="2" charset="-78"/>
          </a:endParaRPr>
        </a:p>
      </dgm:t>
    </dgm:pt>
    <dgm:pt modelId="{9FB5E6A4-7D45-425C-8A02-A40808B9AFFF}" type="parTrans" cxnId="{33169487-3236-405E-AF92-E50128DF2309}">
      <dgm:prSet/>
      <dgm:spPr/>
      <dgm:t>
        <a:bodyPr/>
        <a:lstStyle/>
        <a:p>
          <a:endParaRPr lang="en-US"/>
        </a:p>
      </dgm:t>
    </dgm:pt>
    <dgm:pt modelId="{346761E4-0DC8-476A-B183-5F67F4F626A3}" type="sibTrans" cxnId="{33169487-3236-405E-AF92-E50128DF2309}">
      <dgm:prSet/>
      <dgm:spPr/>
      <dgm:t>
        <a:bodyPr/>
        <a:lstStyle/>
        <a:p>
          <a:endParaRPr lang="en-US"/>
        </a:p>
      </dgm:t>
    </dgm:pt>
    <dgm:pt modelId="{81B1B0D4-7FB6-488D-9F5B-CFFA84FC5DAD}">
      <dgm:prSet phldrT="[Text]" custT="1"/>
      <dgm:spPr/>
      <dgm:t>
        <a:bodyPr/>
        <a:lstStyle/>
        <a:p>
          <a:r>
            <a:rPr lang="fa-IR" sz="2400" b="1" dirty="0" smtClean="0">
              <a:solidFill>
                <a:schemeClr val="tx1"/>
              </a:solidFill>
              <a:cs typeface="B Bardiya" pitchFamily="2" charset="-78"/>
            </a:rPr>
            <a:t>مطالعات اولیه و امکان سنجی</a:t>
          </a:r>
        </a:p>
        <a:p>
          <a:endParaRPr lang="en-US" sz="1300" dirty="0">
            <a:cs typeface="B Bardiya" pitchFamily="2" charset="-78"/>
          </a:endParaRPr>
        </a:p>
      </dgm:t>
    </dgm:pt>
    <dgm:pt modelId="{90718755-0A8B-427D-B129-3BF039E8ABF1}" type="parTrans" cxnId="{8E86598F-CBCF-4A3B-97D6-AEF0C6CB8B57}">
      <dgm:prSet/>
      <dgm:spPr/>
      <dgm:t>
        <a:bodyPr/>
        <a:lstStyle/>
        <a:p>
          <a:endParaRPr lang="en-US"/>
        </a:p>
      </dgm:t>
    </dgm:pt>
    <dgm:pt modelId="{80CB2E2A-3851-4259-8FD8-F8F5A1784CDE}" type="sibTrans" cxnId="{8E86598F-CBCF-4A3B-97D6-AEF0C6CB8B57}">
      <dgm:prSet/>
      <dgm:spPr/>
      <dgm:t>
        <a:bodyPr/>
        <a:lstStyle/>
        <a:p>
          <a:endParaRPr lang="en-US"/>
        </a:p>
      </dgm:t>
    </dgm:pt>
    <dgm:pt modelId="{318DA8E4-B37D-48AE-A75A-83806CD1C65A}">
      <dgm:prSet phldrT="[Text]" custT="1"/>
      <dgm:spPr/>
      <dgm:t>
        <a:bodyPr/>
        <a:lstStyle/>
        <a:p>
          <a:r>
            <a:rPr lang="fa-IR" sz="2400" b="1" dirty="0" smtClean="0">
              <a:solidFill>
                <a:schemeClr val="tx1"/>
              </a:solidFill>
              <a:cs typeface="B Bardiya" pitchFamily="2" charset="-78"/>
            </a:rPr>
            <a:t>برنامه ریزی و طراحی</a:t>
          </a:r>
          <a:endParaRPr lang="en-US" sz="2400" b="1" dirty="0">
            <a:solidFill>
              <a:schemeClr val="tx1"/>
            </a:solidFill>
            <a:cs typeface="B Bardiya" pitchFamily="2" charset="-78"/>
          </a:endParaRPr>
        </a:p>
      </dgm:t>
    </dgm:pt>
    <dgm:pt modelId="{C2C4C535-A2B7-4BE7-A319-3F6D8A1BDBCB}" type="parTrans" cxnId="{8FF399ED-6D5E-4ECB-BB29-27BBC2AE9B54}">
      <dgm:prSet/>
      <dgm:spPr/>
      <dgm:t>
        <a:bodyPr/>
        <a:lstStyle/>
        <a:p>
          <a:endParaRPr lang="en-US"/>
        </a:p>
      </dgm:t>
    </dgm:pt>
    <dgm:pt modelId="{75BFE252-AAE6-457F-A547-C5F55224EA7B}" type="sibTrans" cxnId="{8FF399ED-6D5E-4ECB-BB29-27BBC2AE9B54}">
      <dgm:prSet/>
      <dgm:spPr/>
      <dgm:t>
        <a:bodyPr/>
        <a:lstStyle/>
        <a:p>
          <a:endParaRPr lang="en-US"/>
        </a:p>
      </dgm:t>
    </dgm:pt>
    <dgm:pt modelId="{95FFFF94-EC98-4908-9C27-773FD54FDFA5}">
      <dgm:prSet/>
      <dgm:spPr/>
      <dgm:t>
        <a:bodyPr/>
        <a:lstStyle/>
        <a:p>
          <a:pPr marL="57150" indent="0" algn="ctr" defTabSz="444500">
            <a:lnSpc>
              <a:spcPct val="90000"/>
            </a:lnSpc>
            <a:spcBef>
              <a:spcPct val="0"/>
            </a:spcBef>
            <a:spcAft>
              <a:spcPct val="15000"/>
            </a:spcAft>
            <a:buNone/>
          </a:pPr>
          <a:endParaRPr lang="en-US" sz="1000" dirty="0">
            <a:cs typeface="B Bardiya" pitchFamily="2" charset="-78"/>
          </a:endParaRPr>
        </a:p>
      </dgm:t>
    </dgm:pt>
    <dgm:pt modelId="{7991EBEB-8C66-4778-B405-9CA03A035783}" type="parTrans" cxnId="{EBF85FFF-0CA8-44C5-A4BD-A34C87F9A239}">
      <dgm:prSet/>
      <dgm:spPr/>
      <dgm:t>
        <a:bodyPr/>
        <a:lstStyle/>
        <a:p>
          <a:endParaRPr lang="en-US"/>
        </a:p>
      </dgm:t>
    </dgm:pt>
    <dgm:pt modelId="{C00D799E-6FB2-4CDD-A97B-0F189471D9E1}" type="sibTrans" cxnId="{EBF85FFF-0CA8-44C5-A4BD-A34C87F9A239}">
      <dgm:prSet/>
      <dgm:spPr/>
      <dgm:t>
        <a:bodyPr/>
        <a:lstStyle/>
        <a:p>
          <a:endParaRPr lang="en-US"/>
        </a:p>
      </dgm:t>
    </dgm:pt>
    <dgm:pt modelId="{D068608F-DA6E-4DD9-9CFD-47BF5F6C5C17}">
      <dgm:prSet custT="1"/>
      <dgm:spPr/>
      <dgm:t>
        <a:bodyPr/>
        <a:lstStyle/>
        <a:p>
          <a:pPr marL="228600" indent="0" algn="ctr" defTabSz="1066800">
            <a:lnSpc>
              <a:spcPct val="90000"/>
            </a:lnSpc>
            <a:spcBef>
              <a:spcPct val="0"/>
            </a:spcBef>
            <a:spcAft>
              <a:spcPct val="15000"/>
            </a:spcAft>
            <a:buNone/>
          </a:pPr>
          <a:endParaRPr lang="en-US" sz="2400" dirty="0">
            <a:cs typeface="B Bardiya" pitchFamily="2" charset="-78"/>
          </a:endParaRPr>
        </a:p>
      </dgm:t>
    </dgm:pt>
    <dgm:pt modelId="{D702F07E-A222-416D-BEE6-495BE77E9F31}" type="parTrans" cxnId="{450F9A12-28CE-4868-AA66-D42D09E827BB}">
      <dgm:prSet/>
      <dgm:spPr/>
      <dgm:t>
        <a:bodyPr/>
        <a:lstStyle/>
        <a:p>
          <a:endParaRPr lang="en-US"/>
        </a:p>
      </dgm:t>
    </dgm:pt>
    <dgm:pt modelId="{F3982100-718C-455F-9678-EA3458BEDE43}" type="sibTrans" cxnId="{450F9A12-28CE-4868-AA66-D42D09E827BB}">
      <dgm:prSet/>
      <dgm:spPr/>
      <dgm:t>
        <a:bodyPr/>
        <a:lstStyle/>
        <a:p>
          <a:endParaRPr lang="en-US"/>
        </a:p>
      </dgm:t>
    </dgm:pt>
    <dgm:pt modelId="{C403A20B-A89E-4EDB-9DBA-75E7406AF6AB}">
      <dgm:prSet custT="1"/>
      <dgm:spPr/>
      <dgm:t>
        <a:bodyPr/>
        <a:lstStyle/>
        <a:p>
          <a:r>
            <a:rPr lang="fa-IR" sz="2400" b="1" dirty="0" smtClean="0">
              <a:solidFill>
                <a:schemeClr val="tx1"/>
              </a:solidFill>
              <a:cs typeface="B Bardiya" pitchFamily="2" charset="-78"/>
            </a:rPr>
            <a:t>راه اندازی</a:t>
          </a:r>
          <a:endParaRPr lang="en-US" sz="2400" b="1" dirty="0">
            <a:solidFill>
              <a:schemeClr val="tx1"/>
            </a:solidFill>
            <a:cs typeface="B Bardiya" pitchFamily="2" charset="-78"/>
          </a:endParaRPr>
        </a:p>
      </dgm:t>
    </dgm:pt>
    <dgm:pt modelId="{D2CD9BB7-48CE-466A-A6FA-5FA769EC2A49}" type="parTrans" cxnId="{CEAE3496-1EDD-4582-A96F-999BE711F710}">
      <dgm:prSet/>
      <dgm:spPr/>
      <dgm:t>
        <a:bodyPr/>
        <a:lstStyle/>
        <a:p>
          <a:endParaRPr lang="en-US"/>
        </a:p>
      </dgm:t>
    </dgm:pt>
    <dgm:pt modelId="{02A40D5A-1502-481D-8D69-6A561E1F495B}" type="sibTrans" cxnId="{CEAE3496-1EDD-4582-A96F-999BE711F710}">
      <dgm:prSet/>
      <dgm:spPr/>
      <dgm:t>
        <a:bodyPr/>
        <a:lstStyle/>
        <a:p>
          <a:endParaRPr lang="en-US"/>
        </a:p>
      </dgm:t>
    </dgm:pt>
    <dgm:pt modelId="{7423BA60-7C4E-4A7B-B969-E1C88C395348}">
      <dgm:prSet custT="1"/>
      <dgm:spPr/>
      <dgm:t>
        <a:bodyPr/>
        <a:lstStyle/>
        <a:p>
          <a:r>
            <a:rPr lang="fa-IR" sz="2400" b="1" dirty="0" smtClean="0">
              <a:solidFill>
                <a:schemeClr val="tx1"/>
              </a:solidFill>
              <a:cs typeface="B Bardiya" pitchFamily="2" charset="-78"/>
            </a:rPr>
            <a:t>بهره برداری</a:t>
          </a:r>
          <a:endParaRPr lang="en-US" sz="2400" b="1" dirty="0">
            <a:solidFill>
              <a:schemeClr val="tx1"/>
            </a:solidFill>
            <a:cs typeface="B Bardiya" pitchFamily="2" charset="-78"/>
          </a:endParaRPr>
        </a:p>
      </dgm:t>
    </dgm:pt>
    <dgm:pt modelId="{394F4C70-50FD-47CE-86C2-6B04504D26D9}" type="parTrans" cxnId="{892DBEFB-BA4A-4743-BCF1-7E592ABD8DD2}">
      <dgm:prSet/>
      <dgm:spPr/>
      <dgm:t>
        <a:bodyPr/>
        <a:lstStyle/>
        <a:p>
          <a:endParaRPr lang="en-US"/>
        </a:p>
      </dgm:t>
    </dgm:pt>
    <dgm:pt modelId="{ADAD8762-5036-4B0C-9686-2B2942DB03FA}" type="sibTrans" cxnId="{892DBEFB-BA4A-4743-BCF1-7E592ABD8DD2}">
      <dgm:prSet/>
      <dgm:spPr/>
      <dgm:t>
        <a:bodyPr/>
        <a:lstStyle/>
        <a:p>
          <a:endParaRPr lang="en-US"/>
        </a:p>
      </dgm:t>
    </dgm:pt>
    <dgm:pt modelId="{847E3B0F-5AFF-4121-92A7-69BC4ECAB685}" type="pres">
      <dgm:prSet presAssocID="{F236FD44-5779-4E98-BFED-DF6E3EE2C46C}" presName="linearFlow" presStyleCnt="0">
        <dgm:presLayoutVars>
          <dgm:dir/>
          <dgm:resizeHandles val="exact"/>
        </dgm:presLayoutVars>
      </dgm:prSet>
      <dgm:spPr/>
    </dgm:pt>
    <dgm:pt modelId="{D6791A34-F137-4B19-A9C4-44424002F056}" type="pres">
      <dgm:prSet presAssocID="{81B1B0D4-7FB6-488D-9F5B-CFFA84FC5DAD}" presName="composite" presStyleCnt="0"/>
      <dgm:spPr/>
    </dgm:pt>
    <dgm:pt modelId="{C595F8C1-216C-44BB-8346-D4B9E38C5CD3}" type="pres">
      <dgm:prSet presAssocID="{81B1B0D4-7FB6-488D-9F5B-CFFA84FC5DAD}" presName="imgShp" presStyleLbl="fgImgPlace1" presStyleIdx="0" presStyleCnt="5"/>
      <dgm:spPr/>
    </dgm:pt>
    <dgm:pt modelId="{5004D136-48A9-439C-9B08-E7C92553814F}" type="pres">
      <dgm:prSet presAssocID="{81B1B0D4-7FB6-488D-9F5B-CFFA84FC5DAD}" presName="txShp" presStyleLbl="node1" presStyleIdx="0" presStyleCnt="5">
        <dgm:presLayoutVars>
          <dgm:bulletEnabled val="1"/>
        </dgm:presLayoutVars>
      </dgm:prSet>
      <dgm:spPr/>
      <dgm:t>
        <a:bodyPr/>
        <a:lstStyle/>
        <a:p>
          <a:endParaRPr lang="en-US"/>
        </a:p>
      </dgm:t>
    </dgm:pt>
    <dgm:pt modelId="{08E183B5-AEB4-4A48-85A4-86776FCA830E}" type="pres">
      <dgm:prSet presAssocID="{80CB2E2A-3851-4259-8FD8-F8F5A1784CDE}" presName="spacing" presStyleCnt="0"/>
      <dgm:spPr/>
    </dgm:pt>
    <dgm:pt modelId="{000A293B-242C-4F8C-A72F-7EC6701C52D2}" type="pres">
      <dgm:prSet presAssocID="{318DA8E4-B37D-48AE-A75A-83806CD1C65A}" presName="composite" presStyleCnt="0"/>
      <dgm:spPr/>
    </dgm:pt>
    <dgm:pt modelId="{D7DC891C-1DC3-4867-9694-E2F156002C14}" type="pres">
      <dgm:prSet presAssocID="{318DA8E4-B37D-48AE-A75A-83806CD1C65A}" presName="imgShp" presStyleLbl="fgImgPlace1" presStyleIdx="1" presStyleCnt="5"/>
      <dgm:spPr/>
    </dgm:pt>
    <dgm:pt modelId="{13764E78-801F-41B0-8183-21F9886ACBAF}" type="pres">
      <dgm:prSet presAssocID="{318DA8E4-B37D-48AE-A75A-83806CD1C65A}" presName="txShp" presStyleLbl="node1" presStyleIdx="1" presStyleCnt="5">
        <dgm:presLayoutVars>
          <dgm:bulletEnabled val="1"/>
        </dgm:presLayoutVars>
      </dgm:prSet>
      <dgm:spPr/>
      <dgm:t>
        <a:bodyPr/>
        <a:lstStyle/>
        <a:p>
          <a:endParaRPr lang="en-US"/>
        </a:p>
      </dgm:t>
    </dgm:pt>
    <dgm:pt modelId="{929EEFBA-4E6E-446B-B942-D6300AC0BA35}" type="pres">
      <dgm:prSet presAssocID="{75BFE252-AAE6-457F-A547-C5F55224EA7B}" presName="spacing" presStyleCnt="0"/>
      <dgm:spPr/>
    </dgm:pt>
    <dgm:pt modelId="{4FAF4C46-91EF-4D2B-830F-8687E06DA2E5}" type="pres">
      <dgm:prSet presAssocID="{DE801F0E-362D-4798-A448-73C4B429B898}" presName="composite" presStyleCnt="0"/>
      <dgm:spPr/>
    </dgm:pt>
    <dgm:pt modelId="{CDF45989-A8DC-4865-B42F-DFF2C24D8A62}" type="pres">
      <dgm:prSet presAssocID="{DE801F0E-362D-4798-A448-73C4B429B898}" presName="imgShp" presStyleLbl="fgImgPlace1" presStyleIdx="2" presStyleCnt="5"/>
      <dgm:spPr/>
    </dgm:pt>
    <dgm:pt modelId="{C962005B-1FCB-478F-9CE7-148C60787C8E}" type="pres">
      <dgm:prSet presAssocID="{DE801F0E-362D-4798-A448-73C4B429B898}" presName="txShp" presStyleLbl="node1" presStyleIdx="2" presStyleCnt="5">
        <dgm:presLayoutVars>
          <dgm:bulletEnabled val="1"/>
        </dgm:presLayoutVars>
      </dgm:prSet>
      <dgm:spPr/>
      <dgm:t>
        <a:bodyPr/>
        <a:lstStyle/>
        <a:p>
          <a:endParaRPr lang="en-US"/>
        </a:p>
      </dgm:t>
    </dgm:pt>
    <dgm:pt modelId="{0CDB460B-90BC-4ABE-B0A9-50D5DF0F00FF}" type="pres">
      <dgm:prSet presAssocID="{346761E4-0DC8-476A-B183-5F67F4F626A3}" presName="spacing" presStyleCnt="0"/>
      <dgm:spPr/>
    </dgm:pt>
    <dgm:pt modelId="{CAC437AB-6283-49FB-910E-55F48268C783}" type="pres">
      <dgm:prSet presAssocID="{C403A20B-A89E-4EDB-9DBA-75E7406AF6AB}" presName="composite" presStyleCnt="0"/>
      <dgm:spPr/>
    </dgm:pt>
    <dgm:pt modelId="{7742FABA-B3D6-4F40-9288-DE4DD3FFDB80}" type="pres">
      <dgm:prSet presAssocID="{C403A20B-A89E-4EDB-9DBA-75E7406AF6AB}" presName="imgShp" presStyleLbl="fgImgPlace1" presStyleIdx="3" presStyleCnt="5"/>
      <dgm:spPr/>
    </dgm:pt>
    <dgm:pt modelId="{12D2CA31-2026-4BD1-A205-EF63D2BA6053}" type="pres">
      <dgm:prSet presAssocID="{C403A20B-A89E-4EDB-9DBA-75E7406AF6AB}" presName="txShp" presStyleLbl="node1" presStyleIdx="3" presStyleCnt="5">
        <dgm:presLayoutVars>
          <dgm:bulletEnabled val="1"/>
        </dgm:presLayoutVars>
      </dgm:prSet>
      <dgm:spPr/>
      <dgm:t>
        <a:bodyPr/>
        <a:lstStyle/>
        <a:p>
          <a:endParaRPr lang="en-US"/>
        </a:p>
      </dgm:t>
    </dgm:pt>
    <dgm:pt modelId="{493C7D47-0A95-4964-9846-6A815BD692A7}" type="pres">
      <dgm:prSet presAssocID="{02A40D5A-1502-481D-8D69-6A561E1F495B}" presName="spacing" presStyleCnt="0"/>
      <dgm:spPr/>
    </dgm:pt>
    <dgm:pt modelId="{BE7243B0-2242-49C9-B684-F778B52B2112}" type="pres">
      <dgm:prSet presAssocID="{7423BA60-7C4E-4A7B-B969-E1C88C395348}" presName="composite" presStyleCnt="0"/>
      <dgm:spPr/>
    </dgm:pt>
    <dgm:pt modelId="{7ECB9D8A-7C14-46ED-AFF6-61A4F57F0D82}" type="pres">
      <dgm:prSet presAssocID="{7423BA60-7C4E-4A7B-B969-E1C88C395348}" presName="imgShp" presStyleLbl="fgImgPlace1" presStyleIdx="4" presStyleCnt="5"/>
      <dgm:spPr/>
    </dgm:pt>
    <dgm:pt modelId="{A12A973D-1EB6-4379-A6C4-808CE31CED9F}" type="pres">
      <dgm:prSet presAssocID="{7423BA60-7C4E-4A7B-B969-E1C88C395348}" presName="txShp" presStyleLbl="node1" presStyleIdx="4" presStyleCnt="5">
        <dgm:presLayoutVars>
          <dgm:bulletEnabled val="1"/>
        </dgm:presLayoutVars>
      </dgm:prSet>
      <dgm:spPr/>
      <dgm:t>
        <a:bodyPr/>
        <a:lstStyle/>
        <a:p>
          <a:endParaRPr lang="en-US"/>
        </a:p>
      </dgm:t>
    </dgm:pt>
  </dgm:ptLst>
  <dgm:cxnLst>
    <dgm:cxn modelId="{C77E4AF7-F3FE-44CD-B9CE-B19618485E11}" type="presOf" srcId="{DE801F0E-362D-4798-A448-73C4B429B898}" destId="{C962005B-1FCB-478F-9CE7-148C60787C8E}" srcOrd="0" destOrd="0" presId="urn:microsoft.com/office/officeart/2005/8/layout/vList3#1"/>
    <dgm:cxn modelId="{CEAE3496-1EDD-4582-A96F-999BE711F710}" srcId="{F236FD44-5779-4E98-BFED-DF6E3EE2C46C}" destId="{C403A20B-A89E-4EDB-9DBA-75E7406AF6AB}" srcOrd="3" destOrd="0" parTransId="{D2CD9BB7-48CE-466A-A6FA-5FA769EC2A49}" sibTransId="{02A40D5A-1502-481D-8D69-6A561E1F495B}"/>
    <dgm:cxn modelId="{1316B298-4F80-44BB-9CB9-4A500776F529}" type="presOf" srcId="{7423BA60-7C4E-4A7B-B969-E1C88C395348}" destId="{A12A973D-1EB6-4379-A6C4-808CE31CED9F}" srcOrd="0" destOrd="0" presId="urn:microsoft.com/office/officeart/2005/8/layout/vList3#1"/>
    <dgm:cxn modelId="{AD483343-F5EE-4464-B98A-1F2427631524}" type="presOf" srcId="{C403A20B-A89E-4EDB-9DBA-75E7406AF6AB}" destId="{12D2CA31-2026-4BD1-A205-EF63D2BA6053}" srcOrd="0" destOrd="0" presId="urn:microsoft.com/office/officeart/2005/8/layout/vList3#1"/>
    <dgm:cxn modelId="{F015FE8E-C407-47CD-8D53-BA58CF76FBCB}" type="presOf" srcId="{F236FD44-5779-4E98-BFED-DF6E3EE2C46C}" destId="{847E3B0F-5AFF-4121-92A7-69BC4ECAB685}" srcOrd="0" destOrd="0" presId="urn:microsoft.com/office/officeart/2005/8/layout/vList3#1"/>
    <dgm:cxn modelId="{25672852-73C5-44B6-997E-450D6A643800}" type="presOf" srcId="{95FFFF94-EC98-4908-9C27-773FD54FDFA5}" destId="{C962005B-1FCB-478F-9CE7-148C60787C8E}" srcOrd="0" destOrd="1" presId="urn:microsoft.com/office/officeart/2005/8/layout/vList3#1"/>
    <dgm:cxn modelId="{8E86598F-CBCF-4A3B-97D6-AEF0C6CB8B57}" srcId="{F236FD44-5779-4E98-BFED-DF6E3EE2C46C}" destId="{81B1B0D4-7FB6-488D-9F5B-CFFA84FC5DAD}" srcOrd="0" destOrd="0" parTransId="{90718755-0A8B-427D-B129-3BF039E8ABF1}" sibTransId="{80CB2E2A-3851-4259-8FD8-F8F5A1784CDE}"/>
    <dgm:cxn modelId="{450F9A12-28CE-4868-AA66-D42D09E827BB}" srcId="{DE801F0E-362D-4798-A448-73C4B429B898}" destId="{D068608F-DA6E-4DD9-9CFD-47BF5F6C5C17}" srcOrd="1" destOrd="0" parTransId="{D702F07E-A222-416D-BEE6-495BE77E9F31}" sibTransId="{F3982100-718C-455F-9678-EA3458BEDE43}"/>
    <dgm:cxn modelId="{8FF399ED-6D5E-4ECB-BB29-27BBC2AE9B54}" srcId="{F236FD44-5779-4E98-BFED-DF6E3EE2C46C}" destId="{318DA8E4-B37D-48AE-A75A-83806CD1C65A}" srcOrd="1" destOrd="0" parTransId="{C2C4C535-A2B7-4BE7-A319-3F6D8A1BDBCB}" sibTransId="{75BFE252-AAE6-457F-A547-C5F55224EA7B}"/>
    <dgm:cxn modelId="{8CF7F922-BCC1-4409-8E85-B4117F6AF994}" type="presOf" srcId="{81B1B0D4-7FB6-488D-9F5B-CFFA84FC5DAD}" destId="{5004D136-48A9-439C-9B08-E7C92553814F}" srcOrd="0" destOrd="0" presId="urn:microsoft.com/office/officeart/2005/8/layout/vList3#1"/>
    <dgm:cxn modelId="{892DBEFB-BA4A-4743-BCF1-7E592ABD8DD2}" srcId="{F236FD44-5779-4E98-BFED-DF6E3EE2C46C}" destId="{7423BA60-7C4E-4A7B-B969-E1C88C395348}" srcOrd="4" destOrd="0" parTransId="{394F4C70-50FD-47CE-86C2-6B04504D26D9}" sibTransId="{ADAD8762-5036-4B0C-9686-2B2942DB03FA}"/>
    <dgm:cxn modelId="{7661EAA9-59E4-475B-99A0-E591966EE62F}" type="presOf" srcId="{318DA8E4-B37D-48AE-A75A-83806CD1C65A}" destId="{13764E78-801F-41B0-8183-21F9886ACBAF}" srcOrd="0" destOrd="0" presId="urn:microsoft.com/office/officeart/2005/8/layout/vList3#1"/>
    <dgm:cxn modelId="{0344B547-C999-4DF9-BB65-9FD60507576B}" type="presOf" srcId="{D068608F-DA6E-4DD9-9CFD-47BF5F6C5C17}" destId="{C962005B-1FCB-478F-9CE7-148C60787C8E}" srcOrd="0" destOrd="2" presId="urn:microsoft.com/office/officeart/2005/8/layout/vList3#1"/>
    <dgm:cxn modelId="{33169487-3236-405E-AF92-E50128DF2309}" srcId="{F236FD44-5779-4E98-BFED-DF6E3EE2C46C}" destId="{DE801F0E-362D-4798-A448-73C4B429B898}" srcOrd="2" destOrd="0" parTransId="{9FB5E6A4-7D45-425C-8A02-A40808B9AFFF}" sibTransId="{346761E4-0DC8-476A-B183-5F67F4F626A3}"/>
    <dgm:cxn modelId="{EBF85FFF-0CA8-44C5-A4BD-A34C87F9A239}" srcId="{DE801F0E-362D-4798-A448-73C4B429B898}" destId="{95FFFF94-EC98-4908-9C27-773FD54FDFA5}" srcOrd="0" destOrd="0" parTransId="{7991EBEB-8C66-4778-B405-9CA03A035783}" sibTransId="{C00D799E-6FB2-4CDD-A97B-0F189471D9E1}"/>
    <dgm:cxn modelId="{2AC9C518-2671-4EBA-BFA0-64DB77D6AB38}" type="presParOf" srcId="{847E3B0F-5AFF-4121-92A7-69BC4ECAB685}" destId="{D6791A34-F137-4B19-A9C4-44424002F056}" srcOrd="0" destOrd="0" presId="urn:microsoft.com/office/officeart/2005/8/layout/vList3#1"/>
    <dgm:cxn modelId="{24ED690A-2751-4DBF-81CA-FA25862A201D}" type="presParOf" srcId="{D6791A34-F137-4B19-A9C4-44424002F056}" destId="{C595F8C1-216C-44BB-8346-D4B9E38C5CD3}" srcOrd="0" destOrd="0" presId="urn:microsoft.com/office/officeart/2005/8/layout/vList3#1"/>
    <dgm:cxn modelId="{E5B8A054-8544-4970-B66E-C736139B0C20}" type="presParOf" srcId="{D6791A34-F137-4B19-A9C4-44424002F056}" destId="{5004D136-48A9-439C-9B08-E7C92553814F}" srcOrd="1" destOrd="0" presId="urn:microsoft.com/office/officeart/2005/8/layout/vList3#1"/>
    <dgm:cxn modelId="{81EC166E-BE30-42D5-9852-270ACEE162B8}" type="presParOf" srcId="{847E3B0F-5AFF-4121-92A7-69BC4ECAB685}" destId="{08E183B5-AEB4-4A48-85A4-86776FCA830E}" srcOrd="1" destOrd="0" presId="urn:microsoft.com/office/officeart/2005/8/layout/vList3#1"/>
    <dgm:cxn modelId="{728BDC5B-7436-41B0-9E1C-7A5B1CBF9401}" type="presParOf" srcId="{847E3B0F-5AFF-4121-92A7-69BC4ECAB685}" destId="{000A293B-242C-4F8C-A72F-7EC6701C52D2}" srcOrd="2" destOrd="0" presId="urn:microsoft.com/office/officeart/2005/8/layout/vList3#1"/>
    <dgm:cxn modelId="{6CF59ECE-0BF3-4F20-A5EE-AE490F3BA520}" type="presParOf" srcId="{000A293B-242C-4F8C-A72F-7EC6701C52D2}" destId="{D7DC891C-1DC3-4867-9694-E2F156002C14}" srcOrd="0" destOrd="0" presId="urn:microsoft.com/office/officeart/2005/8/layout/vList3#1"/>
    <dgm:cxn modelId="{A3665A07-2976-4626-B5A2-56CF61C986DE}" type="presParOf" srcId="{000A293B-242C-4F8C-A72F-7EC6701C52D2}" destId="{13764E78-801F-41B0-8183-21F9886ACBAF}" srcOrd="1" destOrd="0" presId="urn:microsoft.com/office/officeart/2005/8/layout/vList3#1"/>
    <dgm:cxn modelId="{4C4F4C86-5D1B-4480-873F-440C475654D0}" type="presParOf" srcId="{847E3B0F-5AFF-4121-92A7-69BC4ECAB685}" destId="{929EEFBA-4E6E-446B-B942-D6300AC0BA35}" srcOrd="3" destOrd="0" presId="urn:microsoft.com/office/officeart/2005/8/layout/vList3#1"/>
    <dgm:cxn modelId="{F346CE6D-03E2-4047-9240-707DDDCA967E}" type="presParOf" srcId="{847E3B0F-5AFF-4121-92A7-69BC4ECAB685}" destId="{4FAF4C46-91EF-4D2B-830F-8687E06DA2E5}" srcOrd="4" destOrd="0" presId="urn:microsoft.com/office/officeart/2005/8/layout/vList3#1"/>
    <dgm:cxn modelId="{FC9E48AB-FA5B-4D1B-B714-BDE4B27D3C93}" type="presParOf" srcId="{4FAF4C46-91EF-4D2B-830F-8687E06DA2E5}" destId="{CDF45989-A8DC-4865-B42F-DFF2C24D8A62}" srcOrd="0" destOrd="0" presId="urn:microsoft.com/office/officeart/2005/8/layout/vList3#1"/>
    <dgm:cxn modelId="{A93E2CFE-F018-4FC7-9535-4AC738F48186}" type="presParOf" srcId="{4FAF4C46-91EF-4D2B-830F-8687E06DA2E5}" destId="{C962005B-1FCB-478F-9CE7-148C60787C8E}" srcOrd="1" destOrd="0" presId="urn:microsoft.com/office/officeart/2005/8/layout/vList3#1"/>
    <dgm:cxn modelId="{1B58952A-1465-4E49-840E-FAA5BDE70F21}" type="presParOf" srcId="{847E3B0F-5AFF-4121-92A7-69BC4ECAB685}" destId="{0CDB460B-90BC-4ABE-B0A9-50D5DF0F00FF}" srcOrd="5" destOrd="0" presId="urn:microsoft.com/office/officeart/2005/8/layout/vList3#1"/>
    <dgm:cxn modelId="{91CF0EF6-8F6A-44F7-8A96-802F0E9DCF10}" type="presParOf" srcId="{847E3B0F-5AFF-4121-92A7-69BC4ECAB685}" destId="{CAC437AB-6283-49FB-910E-55F48268C783}" srcOrd="6" destOrd="0" presId="urn:microsoft.com/office/officeart/2005/8/layout/vList3#1"/>
    <dgm:cxn modelId="{9F7131D0-5946-4CD3-B1C0-A30BCD425C80}" type="presParOf" srcId="{CAC437AB-6283-49FB-910E-55F48268C783}" destId="{7742FABA-B3D6-4F40-9288-DE4DD3FFDB80}" srcOrd="0" destOrd="0" presId="urn:microsoft.com/office/officeart/2005/8/layout/vList3#1"/>
    <dgm:cxn modelId="{BD4A3CB4-959D-438F-B609-49A5DA9E4699}" type="presParOf" srcId="{CAC437AB-6283-49FB-910E-55F48268C783}" destId="{12D2CA31-2026-4BD1-A205-EF63D2BA6053}" srcOrd="1" destOrd="0" presId="urn:microsoft.com/office/officeart/2005/8/layout/vList3#1"/>
    <dgm:cxn modelId="{1158B90A-651E-491E-B259-C67563545AE5}" type="presParOf" srcId="{847E3B0F-5AFF-4121-92A7-69BC4ECAB685}" destId="{493C7D47-0A95-4964-9846-6A815BD692A7}" srcOrd="7" destOrd="0" presId="urn:microsoft.com/office/officeart/2005/8/layout/vList3#1"/>
    <dgm:cxn modelId="{B0F7368F-6C4D-4508-AF9B-770A86F36F02}" type="presParOf" srcId="{847E3B0F-5AFF-4121-92A7-69BC4ECAB685}" destId="{BE7243B0-2242-49C9-B684-F778B52B2112}" srcOrd="8" destOrd="0" presId="urn:microsoft.com/office/officeart/2005/8/layout/vList3#1"/>
    <dgm:cxn modelId="{B6EE302F-2F38-48D1-8927-436804FABD43}" type="presParOf" srcId="{BE7243B0-2242-49C9-B684-F778B52B2112}" destId="{7ECB9D8A-7C14-46ED-AFF6-61A4F57F0D82}" srcOrd="0" destOrd="0" presId="urn:microsoft.com/office/officeart/2005/8/layout/vList3#1"/>
    <dgm:cxn modelId="{6A36E5FB-3444-4423-825E-DB6713776F7C}" type="presParOf" srcId="{BE7243B0-2242-49C9-B684-F778B52B2112}" destId="{A12A973D-1EB6-4379-A6C4-808CE31CED9F}" srcOrd="1" destOrd="0" presId="urn:microsoft.com/office/officeart/2005/8/layout/vList3#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EF7FB5-A752-4EA8-B524-14C57BE7FD06}" type="datetimeFigureOut">
              <a:rPr lang="en-US" smtClean="0"/>
              <a:pPr/>
              <a:t>11/11/2017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3C3CEB-59AF-4E93-913E-F3F0A1919325}" type="slidenum">
              <a:rPr lang="en-US" smtClean="0"/>
              <a:pPr/>
              <a:t>‹#›</a:t>
            </a:fld>
            <a:endParaRPr lang="en-US"/>
          </a:p>
        </p:txBody>
      </p:sp>
    </p:spTree>
    <p:extLst>
      <p:ext uri="{BB962C8B-B14F-4D97-AF65-F5344CB8AC3E}">
        <p14:creationId xmlns:p14="http://schemas.microsoft.com/office/powerpoint/2010/main" xmlns="" val="2609360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EF7FB5-A752-4EA8-B524-14C57BE7FD06}" type="datetimeFigureOut">
              <a:rPr lang="en-US" smtClean="0"/>
              <a:pPr/>
              <a:t>11/11/2017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3C3CEB-59AF-4E93-913E-F3F0A1919325}" type="slidenum">
              <a:rPr lang="en-US" smtClean="0"/>
              <a:pPr/>
              <a:t>‹#›</a:t>
            </a:fld>
            <a:endParaRPr lang="en-US"/>
          </a:p>
        </p:txBody>
      </p:sp>
    </p:spTree>
    <p:extLst>
      <p:ext uri="{BB962C8B-B14F-4D97-AF65-F5344CB8AC3E}">
        <p14:creationId xmlns:p14="http://schemas.microsoft.com/office/powerpoint/2010/main" xmlns="" val="3168401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EF7FB5-A752-4EA8-B524-14C57BE7FD06}" type="datetimeFigureOut">
              <a:rPr lang="en-US" smtClean="0"/>
              <a:pPr/>
              <a:t>11/11/2017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3C3CEB-59AF-4E93-913E-F3F0A1919325}" type="slidenum">
              <a:rPr lang="en-US" smtClean="0"/>
              <a:pPr/>
              <a:t>‹#›</a:t>
            </a:fld>
            <a:endParaRPr lang="en-US"/>
          </a:p>
        </p:txBody>
      </p:sp>
    </p:spTree>
    <p:extLst>
      <p:ext uri="{BB962C8B-B14F-4D97-AF65-F5344CB8AC3E}">
        <p14:creationId xmlns:p14="http://schemas.microsoft.com/office/powerpoint/2010/main" xmlns="" val="2559930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EF7FB5-A752-4EA8-B524-14C57BE7FD06}" type="datetimeFigureOut">
              <a:rPr lang="en-US" smtClean="0"/>
              <a:pPr/>
              <a:t>11/11/2017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3C3CEB-59AF-4E93-913E-F3F0A1919325}" type="slidenum">
              <a:rPr lang="en-US" smtClean="0"/>
              <a:pPr/>
              <a:t>‹#›</a:t>
            </a:fld>
            <a:endParaRPr lang="en-US"/>
          </a:p>
        </p:txBody>
      </p:sp>
    </p:spTree>
    <p:extLst>
      <p:ext uri="{BB962C8B-B14F-4D97-AF65-F5344CB8AC3E}">
        <p14:creationId xmlns:p14="http://schemas.microsoft.com/office/powerpoint/2010/main" xmlns="" val="3384013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EF7FB5-A752-4EA8-B524-14C57BE7FD06}" type="datetimeFigureOut">
              <a:rPr lang="en-US" smtClean="0"/>
              <a:pPr/>
              <a:t>11/11/2017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3C3CEB-59AF-4E93-913E-F3F0A1919325}" type="slidenum">
              <a:rPr lang="en-US" smtClean="0"/>
              <a:pPr/>
              <a:t>‹#›</a:t>
            </a:fld>
            <a:endParaRPr lang="en-US"/>
          </a:p>
        </p:txBody>
      </p:sp>
    </p:spTree>
    <p:extLst>
      <p:ext uri="{BB962C8B-B14F-4D97-AF65-F5344CB8AC3E}">
        <p14:creationId xmlns:p14="http://schemas.microsoft.com/office/powerpoint/2010/main" xmlns="" val="4283967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EF7FB5-A752-4EA8-B524-14C57BE7FD06}" type="datetimeFigureOut">
              <a:rPr lang="en-US" smtClean="0"/>
              <a:pPr/>
              <a:t>11/11/2017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3C3CEB-59AF-4E93-913E-F3F0A1919325}" type="slidenum">
              <a:rPr lang="en-US" smtClean="0"/>
              <a:pPr/>
              <a:t>‹#›</a:t>
            </a:fld>
            <a:endParaRPr lang="en-US"/>
          </a:p>
        </p:txBody>
      </p:sp>
    </p:spTree>
    <p:extLst>
      <p:ext uri="{BB962C8B-B14F-4D97-AF65-F5344CB8AC3E}">
        <p14:creationId xmlns:p14="http://schemas.microsoft.com/office/powerpoint/2010/main" xmlns="" val="2841397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EF7FB5-A752-4EA8-B524-14C57BE7FD06}" type="datetimeFigureOut">
              <a:rPr lang="en-US" smtClean="0"/>
              <a:pPr/>
              <a:t>11/11/2017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3C3CEB-59AF-4E93-913E-F3F0A1919325}" type="slidenum">
              <a:rPr lang="en-US" smtClean="0"/>
              <a:pPr/>
              <a:t>‹#›</a:t>
            </a:fld>
            <a:endParaRPr lang="en-US"/>
          </a:p>
        </p:txBody>
      </p:sp>
    </p:spTree>
    <p:extLst>
      <p:ext uri="{BB962C8B-B14F-4D97-AF65-F5344CB8AC3E}">
        <p14:creationId xmlns:p14="http://schemas.microsoft.com/office/powerpoint/2010/main" xmlns="" val="78237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EF7FB5-A752-4EA8-B524-14C57BE7FD06}" type="datetimeFigureOut">
              <a:rPr lang="en-US" smtClean="0"/>
              <a:pPr/>
              <a:t>11/11/2017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3C3CEB-59AF-4E93-913E-F3F0A1919325}" type="slidenum">
              <a:rPr lang="en-US" smtClean="0"/>
              <a:pPr/>
              <a:t>‹#›</a:t>
            </a:fld>
            <a:endParaRPr lang="en-US"/>
          </a:p>
        </p:txBody>
      </p:sp>
    </p:spTree>
    <p:extLst>
      <p:ext uri="{BB962C8B-B14F-4D97-AF65-F5344CB8AC3E}">
        <p14:creationId xmlns:p14="http://schemas.microsoft.com/office/powerpoint/2010/main" xmlns="" val="1259439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EF7FB5-A752-4EA8-B524-14C57BE7FD06}" type="datetimeFigureOut">
              <a:rPr lang="en-US" smtClean="0"/>
              <a:pPr/>
              <a:t>11/11/2017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3C3CEB-59AF-4E93-913E-F3F0A1919325}" type="slidenum">
              <a:rPr lang="en-US" smtClean="0"/>
              <a:pPr/>
              <a:t>‹#›</a:t>
            </a:fld>
            <a:endParaRPr lang="en-US"/>
          </a:p>
        </p:txBody>
      </p:sp>
    </p:spTree>
    <p:extLst>
      <p:ext uri="{BB962C8B-B14F-4D97-AF65-F5344CB8AC3E}">
        <p14:creationId xmlns:p14="http://schemas.microsoft.com/office/powerpoint/2010/main" xmlns="" val="1800000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EF7FB5-A752-4EA8-B524-14C57BE7FD06}" type="datetimeFigureOut">
              <a:rPr lang="en-US" smtClean="0"/>
              <a:pPr/>
              <a:t>11/11/2017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3C3CEB-59AF-4E93-913E-F3F0A1919325}" type="slidenum">
              <a:rPr lang="en-US" smtClean="0"/>
              <a:pPr/>
              <a:t>‹#›</a:t>
            </a:fld>
            <a:endParaRPr lang="en-US"/>
          </a:p>
        </p:txBody>
      </p:sp>
    </p:spTree>
    <p:extLst>
      <p:ext uri="{BB962C8B-B14F-4D97-AF65-F5344CB8AC3E}">
        <p14:creationId xmlns:p14="http://schemas.microsoft.com/office/powerpoint/2010/main" xmlns="" val="1908414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EF7FB5-A752-4EA8-B524-14C57BE7FD06}" type="datetimeFigureOut">
              <a:rPr lang="en-US" smtClean="0"/>
              <a:pPr/>
              <a:t>11/11/2017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3C3CEB-59AF-4E93-913E-F3F0A1919325}" type="slidenum">
              <a:rPr lang="en-US" smtClean="0"/>
              <a:pPr/>
              <a:t>‹#›</a:t>
            </a:fld>
            <a:endParaRPr lang="en-US"/>
          </a:p>
        </p:txBody>
      </p:sp>
    </p:spTree>
    <p:extLst>
      <p:ext uri="{BB962C8B-B14F-4D97-AF65-F5344CB8AC3E}">
        <p14:creationId xmlns:p14="http://schemas.microsoft.com/office/powerpoint/2010/main" xmlns="" val="298137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EF7FB5-A752-4EA8-B524-14C57BE7FD06}" type="datetimeFigureOut">
              <a:rPr lang="en-US" smtClean="0"/>
              <a:pPr/>
              <a:t>11/11/2017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3C3CEB-59AF-4E93-913E-F3F0A1919325}" type="slidenum">
              <a:rPr lang="en-US" smtClean="0"/>
              <a:pPr/>
              <a:t>‹#›</a:t>
            </a:fld>
            <a:endParaRPr lang="en-US"/>
          </a:p>
        </p:txBody>
      </p:sp>
    </p:spTree>
    <p:extLst>
      <p:ext uri="{BB962C8B-B14F-4D97-AF65-F5344CB8AC3E}">
        <p14:creationId xmlns:p14="http://schemas.microsoft.com/office/powerpoint/2010/main" xmlns="" val="3433300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media.isna.ir/content/Barcelona.jpg/4"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media.isna.ir/content/Stanley%20Park,%20Vancouver.jpg/4"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media.isna.ir/content/Keukenhof,%20Lisse,%20Netherlands.jpg/4"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media.isna.ir/content/City%20Park,%20New%20Orleans.jpg/4"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media.isna.ir/content/Golden%20Gate%20Park,%20San%20Francisco.jpg/4"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5000"/>
            <a:lum/>
            <a:extLst>
              <a:ext uri="{BEBA8EAE-BF5A-486C-A8C5-ECC9F3942E4B}">
                <a14:imgProps xmlns:a14="http://schemas.microsoft.com/office/drawing/2010/main" xmlns="">
                  <a14:imgLayer r:embed="rId3">
                    <a14:imgEffect>
                      <a14:sharpenSoften amount="96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effectLst>
                  <a:outerShdw blurRad="38100" dist="38100" dir="2700000" algn="tl">
                    <a:srgbClr val="000000">
                      <a:alpha val="43137"/>
                    </a:srgbClr>
                  </a:outerShdw>
                </a:effectLst>
                <a:cs typeface="B Bardiya" pitchFamily="2" charset="-78"/>
              </a:rPr>
              <a:t>مدیریت تشکیلات کارگاهی</a:t>
            </a:r>
            <a:endParaRPr lang="en-US" dirty="0">
              <a:effectLst>
                <a:outerShdw blurRad="38100" dist="38100" dir="2700000" algn="tl">
                  <a:srgbClr val="000000">
                    <a:alpha val="43137"/>
                  </a:srgbClr>
                </a:outerShdw>
              </a:effectLst>
              <a:cs typeface="B Bardiya" pitchFamily="2" charset="-78"/>
            </a:endParaRPr>
          </a:p>
        </p:txBody>
      </p:sp>
      <p:sp>
        <p:nvSpPr>
          <p:cNvPr id="3" name="Content Placeholder 2"/>
          <p:cNvSpPr>
            <a:spLocks noGrp="1"/>
          </p:cNvSpPr>
          <p:nvPr>
            <p:ph idx="1"/>
          </p:nvPr>
        </p:nvSpPr>
        <p:spPr/>
        <p:txBody>
          <a:bodyPr>
            <a:normAutofit/>
          </a:bodyPr>
          <a:lstStyle/>
          <a:p>
            <a:pPr marL="0" indent="0" algn="r">
              <a:buNone/>
            </a:pPr>
            <a:endParaRPr lang="fa-IR" dirty="0" smtClean="0">
              <a:cs typeface="B Bardiya" pitchFamily="2" charset="-78"/>
            </a:endParaRPr>
          </a:p>
          <a:p>
            <a:pPr marL="0" indent="0" algn="r">
              <a:buNone/>
            </a:pPr>
            <a:r>
              <a:rPr lang="fa-IR" dirty="0" smtClean="0">
                <a:cs typeface="B Bardiya" pitchFamily="2" charset="-78"/>
              </a:rPr>
              <a:t>سازماندهی یک مجموعه پارک یا پارک بازی</a:t>
            </a:r>
          </a:p>
          <a:p>
            <a:pPr marL="0" indent="0" algn="r">
              <a:buNone/>
            </a:pPr>
            <a:endParaRPr lang="fa-IR" dirty="0">
              <a:cs typeface="B Bardiya" pitchFamily="2" charset="-78"/>
            </a:endParaRPr>
          </a:p>
          <a:p>
            <a:pPr marL="0" indent="0" algn="r">
              <a:buNone/>
            </a:pPr>
            <a:endParaRPr lang="fa-IR" dirty="0">
              <a:cs typeface="B Bardiya" pitchFamily="2" charset="-78"/>
            </a:endParaRPr>
          </a:p>
          <a:p>
            <a:pPr marL="0" indent="0" algn="r">
              <a:buNone/>
            </a:pPr>
            <a:endParaRPr lang="fa-IR" dirty="0" smtClean="0">
              <a:cs typeface="B Bardiya" pitchFamily="2" charset="-78"/>
            </a:endParaRPr>
          </a:p>
          <a:p>
            <a:pPr marL="0" indent="0" algn="r">
              <a:buNone/>
            </a:pPr>
            <a:endParaRPr lang="fa-IR" dirty="0">
              <a:cs typeface="B Bardiya" pitchFamily="2" charset="-78"/>
            </a:endParaRPr>
          </a:p>
          <a:p>
            <a:pPr marL="0" indent="0" algn="r">
              <a:buNone/>
            </a:pPr>
            <a:r>
              <a:rPr lang="fa-IR" dirty="0" smtClean="0">
                <a:cs typeface="B Bardiya" pitchFamily="2" charset="-78"/>
              </a:rPr>
              <a:t>بهار</a:t>
            </a:r>
            <a:r>
              <a:rPr lang="fa-IR" sz="2400" dirty="0" smtClean="0">
                <a:cs typeface="B Bardiya" pitchFamily="2" charset="-78"/>
              </a:rPr>
              <a:t>94</a:t>
            </a:r>
            <a:endParaRPr lang="en-US" sz="2400" dirty="0">
              <a:cs typeface="B Bardiya" pitchFamily="2" charset="-78"/>
            </a:endParaRPr>
          </a:p>
        </p:txBody>
      </p:sp>
    </p:spTree>
    <p:extLst>
      <p:ext uri="{BB962C8B-B14F-4D97-AF65-F5344CB8AC3E}">
        <p14:creationId xmlns:p14="http://schemas.microsoft.com/office/powerpoint/2010/main" xmlns="" val="3375873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0782"/>
            <a:ext cx="8382000" cy="5821363"/>
          </a:xfrm>
        </p:spPr>
        <p:txBody>
          <a:bodyPr>
            <a:noAutofit/>
          </a:bodyPr>
          <a:lstStyle/>
          <a:p>
            <a:pPr marL="0" indent="0" algn="r" rtl="1">
              <a:buNone/>
            </a:pPr>
            <a:endParaRPr lang="fa-IR" sz="2400" dirty="0" smtClean="0">
              <a:cs typeface="B Bardiya" pitchFamily="2" charset="-78"/>
            </a:endParaRPr>
          </a:p>
          <a:p>
            <a:pPr marL="0" indent="0" algn="r" rtl="1">
              <a:buNone/>
            </a:pPr>
            <a:r>
              <a:rPr lang="ar-SA" sz="2400" dirty="0" smtClean="0">
                <a:cs typeface="B Bardiya" pitchFamily="2" charset="-78"/>
              </a:rPr>
              <a:t>بند </a:t>
            </a:r>
            <a:r>
              <a:rPr lang="ar-SA" sz="2400" dirty="0">
                <a:cs typeface="B Bardiya" pitchFamily="2" charset="-78"/>
              </a:rPr>
              <a:t>1- رعایت حداکثر 10 درصد سطح به عنوان سطح مجاز احداث</a:t>
            </a:r>
            <a:r>
              <a:rPr lang="en-US" sz="2400" dirty="0">
                <a:cs typeface="B Bardiya" pitchFamily="2" charset="-78"/>
              </a:rPr>
              <a:t> </a:t>
            </a:r>
            <a:br>
              <a:rPr lang="en-US" sz="2400" dirty="0">
                <a:cs typeface="B Bardiya" pitchFamily="2" charset="-78"/>
              </a:rPr>
            </a:br>
            <a:r>
              <a:rPr lang="en-US" sz="2400" dirty="0">
                <a:cs typeface="B Bardiya" pitchFamily="2" charset="-78"/>
              </a:rPr>
              <a:t/>
            </a:r>
            <a:br>
              <a:rPr lang="en-US" sz="2400" dirty="0">
                <a:cs typeface="B Bardiya" pitchFamily="2" charset="-78"/>
              </a:rPr>
            </a:br>
            <a:r>
              <a:rPr lang="ar-SA" sz="2400" dirty="0">
                <a:cs typeface="B Bardiya" pitchFamily="2" charset="-78"/>
              </a:rPr>
              <a:t>بند 2- رعایت حداکثر 20 درصد سطح جهت کاربری ورزشی در فضای باز</a:t>
            </a:r>
            <a:r>
              <a:rPr lang="en-US" sz="2400" dirty="0">
                <a:cs typeface="B Bardiya" pitchFamily="2" charset="-78"/>
              </a:rPr>
              <a:t>. </a:t>
            </a:r>
            <a:br>
              <a:rPr lang="en-US" sz="2400" dirty="0">
                <a:cs typeface="B Bardiya" pitchFamily="2" charset="-78"/>
              </a:rPr>
            </a:br>
            <a:r>
              <a:rPr lang="en-US" sz="2400" dirty="0">
                <a:cs typeface="B Bardiya" pitchFamily="2" charset="-78"/>
              </a:rPr>
              <a:t/>
            </a:r>
            <a:br>
              <a:rPr lang="en-US" sz="2400" dirty="0">
                <a:cs typeface="B Bardiya" pitchFamily="2" charset="-78"/>
              </a:rPr>
            </a:br>
            <a:r>
              <a:rPr lang="ar-SA" sz="2400" b="1" dirty="0" smtClean="0">
                <a:cs typeface="B Bardiya" pitchFamily="2" charset="-78"/>
              </a:rPr>
              <a:t>ضوابط </a:t>
            </a:r>
            <a:r>
              <a:rPr lang="ar-SA" sz="2400" b="1" dirty="0">
                <a:cs typeface="B Bardiya" pitchFamily="2" charset="-78"/>
              </a:rPr>
              <a:t>مربوط به تفکیک زمین</a:t>
            </a:r>
            <a:r>
              <a:rPr lang="en-US" sz="2400" dirty="0">
                <a:cs typeface="B Bardiya" pitchFamily="2" charset="-78"/>
              </a:rPr>
              <a:t> </a:t>
            </a:r>
            <a:br>
              <a:rPr lang="en-US" sz="2400" dirty="0">
                <a:cs typeface="B Bardiya" pitchFamily="2" charset="-78"/>
              </a:rPr>
            </a:br>
            <a:r>
              <a:rPr lang="en-US" sz="2400" dirty="0">
                <a:cs typeface="B Bardiya" pitchFamily="2" charset="-78"/>
              </a:rPr>
              <a:t/>
            </a:r>
            <a:br>
              <a:rPr lang="en-US" sz="2400" dirty="0">
                <a:cs typeface="B Bardiya" pitchFamily="2" charset="-78"/>
              </a:rPr>
            </a:br>
            <a:r>
              <a:rPr lang="ar-SA" sz="2400" dirty="0">
                <a:cs typeface="B Bardiya" pitchFamily="2" charset="-78"/>
              </a:rPr>
              <a:t>ماده 6- در اراضی مشخص شده یه عنوان فضای سبز و پارک ،اعم از موجود یا پیشنهادی </a:t>
            </a:r>
            <a:endParaRPr lang="fa-IR" sz="2400" dirty="0" smtClean="0">
              <a:cs typeface="B Bardiya" pitchFamily="2" charset="-78"/>
            </a:endParaRPr>
          </a:p>
          <a:p>
            <a:pPr marL="0" indent="0" algn="r" rtl="1">
              <a:buNone/>
            </a:pPr>
            <a:r>
              <a:rPr lang="ar-SA" sz="2400" dirty="0" smtClean="0">
                <a:cs typeface="B Bardiya" pitchFamily="2" charset="-78"/>
              </a:rPr>
              <a:t>، </a:t>
            </a:r>
            <a:r>
              <a:rPr lang="ar-SA" sz="2400" dirty="0">
                <a:cs typeface="B Bardiya" pitchFamily="2" charset="-78"/>
              </a:rPr>
              <a:t>هرگونه تفکیک ممنوع است</a:t>
            </a:r>
            <a:r>
              <a:rPr lang="en-US" sz="2400" dirty="0">
                <a:cs typeface="B Bardiya" pitchFamily="2" charset="-78"/>
              </a:rPr>
              <a:t> . </a:t>
            </a:r>
            <a:br>
              <a:rPr lang="en-US" sz="2400" dirty="0">
                <a:cs typeface="B Bardiya" pitchFamily="2" charset="-78"/>
              </a:rPr>
            </a:br>
            <a:r>
              <a:rPr lang="en-US" sz="2400" dirty="0">
                <a:cs typeface="B Bardiya" pitchFamily="2" charset="-78"/>
              </a:rPr>
              <a:t/>
            </a:r>
            <a:br>
              <a:rPr lang="en-US" sz="2400" dirty="0">
                <a:cs typeface="B Bardiya" pitchFamily="2" charset="-78"/>
              </a:rPr>
            </a:br>
            <a:r>
              <a:rPr lang="ar-SA" sz="2400" dirty="0">
                <a:cs typeface="B Bardiya" pitchFamily="2" charset="-78"/>
              </a:rPr>
              <a:t>ماده 7-حداقل مساحت قطعه زمین پارک و فضای سبز در رده محله ، در محدوده حوزه مرکزی 5000 متر مربع و در محله های سایر حوزه ها یک هکتار می باشد</a:t>
            </a:r>
            <a:r>
              <a:rPr lang="en-US" sz="2400" dirty="0">
                <a:cs typeface="B Bardiya" pitchFamily="2" charset="-78"/>
              </a:rPr>
              <a:t> . </a:t>
            </a:r>
            <a:endParaRPr lang="fa-IR" sz="2400" dirty="0" smtClean="0">
              <a:cs typeface="B Bardiya" pitchFamily="2" charset="-78"/>
            </a:endParaRPr>
          </a:p>
          <a:p>
            <a:pPr marL="0" indent="0" algn="r" rtl="1">
              <a:buNone/>
            </a:pPr>
            <a:r>
              <a:rPr lang="en-US" sz="2400" dirty="0">
                <a:cs typeface="B Bardiya" pitchFamily="2" charset="-78"/>
              </a:rPr>
              <a:t/>
            </a:r>
            <a:br>
              <a:rPr lang="en-US" sz="2400" dirty="0">
                <a:cs typeface="B Bardiya" pitchFamily="2" charset="-78"/>
              </a:rPr>
            </a:br>
            <a:r>
              <a:rPr lang="ar-SA" sz="2400" dirty="0">
                <a:cs typeface="B Bardiya" pitchFamily="2" charset="-78"/>
              </a:rPr>
              <a:t>ماده 8- حداقل مساحت قطعه زمین پارک و فضای سبز در رده ناحیه در محدوده حوزه مرکزی 5 هکتار و در محدوده سایر حوزه ها 10 هکتار می باشد</a:t>
            </a:r>
            <a:r>
              <a:rPr lang="en-US" sz="2400" dirty="0">
                <a:cs typeface="B Bardiya" pitchFamily="2" charset="-78"/>
              </a:rPr>
              <a:t>. </a:t>
            </a:r>
            <a:endParaRPr lang="fa-IR" sz="2400" dirty="0" smtClean="0">
              <a:cs typeface="B Bardiya" pitchFamily="2" charset="-78"/>
            </a:endParaRPr>
          </a:p>
          <a:p>
            <a:pPr marL="0" indent="0" algn="r" rtl="1">
              <a:buNone/>
            </a:pPr>
            <a:r>
              <a:rPr lang="en-US" sz="2400" dirty="0">
                <a:cs typeface="B Bardiya" pitchFamily="2" charset="-78"/>
              </a:rPr>
              <a:t/>
            </a:r>
            <a:br>
              <a:rPr lang="en-US" sz="2400" dirty="0">
                <a:cs typeface="B Bardiya" pitchFamily="2" charset="-78"/>
              </a:rPr>
            </a:br>
            <a:r>
              <a:rPr lang="ar-SA" sz="2400" dirty="0">
                <a:cs typeface="B Bardiya" pitchFamily="2" charset="-78"/>
              </a:rPr>
              <a:t>ماده 9- حداقل مساحت قطعه زمین پارک و فضای سبز در رده منطقه 20 هکتار می باشد</a:t>
            </a:r>
            <a:endParaRPr lang="en-US" sz="2400" dirty="0">
              <a:cs typeface="B Bardiya" pitchFamily="2" charset="-78"/>
            </a:endParaRPr>
          </a:p>
        </p:txBody>
      </p:sp>
    </p:spTree>
    <p:extLst>
      <p:ext uri="{BB962C8B-B14F-4D97-AF65-F5344CB8AC3E}">
        <p14:creationId xmlns:p14="http://schemas.microsoft.com/office/powerpoint/2010/main" xmlns="" val="3108799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04800"/>
            <a:ext cx="8305800" cy="5867400"/>
          </a:xfrm>
        </p:spPr>
        <p:txBody>
          <a:bodyPr>
            <a:noAutofit/>
          </a:bodyPr>
          <a:lstStyle/>
          <a:p>
            <a:pPr marL="0" indent="0" algn="r">
              <a:buNone/>
            </a:pPr>
            <a:r>
              <a:rPr lang="ar-SA" sz="2400" dirty="0">
                <a:cs typeface="B Bardiya" pitchFamily="2" charset="-78"/>
              </a:rPr>
              <a:t>ماده 10– حداقل مساحت قطعه زمین پارک وفضای سبز دررده حوزه ،50 هکتارمی باشد</a:t>
            </a:r>
            <a:r>
              <a:rPr lang="en-US" sz="2400" dirty="0">
                <a:cs typeface="B Bardiya" pitchFamily="2" charset="-78"/>
              </a:rPr>
              <a:t>. </a:t>
            </a:r>
            <a:br>
              <a:rPr lang="en-US" sz="2400" dirty="0">
                <a:cs typeface="B Bardiya" pitchFamily="2" charset="-78"/>
              </a:rPr>
            </a:br>
            <a:endParaRPr lang="fa-IR" sz="2400" dirty="0" smtClean="0">
              <a:cs typeface="B Bardiya" pitchFamily="2" charset="-78"/>
            </a:endParaRPr>
          </a:p>
          <a:p>
            <a:pPr marL="0" indent="0" algn="r">
              <a:buNone/>
            </a:pPr>
            <a:r>
              <a:rPr lang="en-US" sz="2400" dirty="0">
                <a:cs typeface="B Bardiya" pitchFamily="2" charset="-78"/>
              </a:rPr>
              <a:t/>
            </a:r>
            <a:br>
              <a:rPr lang="en-US" sz="2400" dirty="0">
                <a:cs typeface="B Bardiya" pitchFamily="2" charset="-78"/>
              </a:rPr>
            </a:br>
            <a:r>
              <a:rPr lang="ar-SA" sz="2400" dirty="0">
                <a:cs typeface="B Bardiya" pitchFamily="2" charset="-78"/>
              </a:rPr>
              <a:t>ماده 11- قطعه زمین بزرگتر از 50 هکتار با کاربر فضای سبز جزو فضاهای سبز رده شهر و فراتر بوده و استفاده از آنها به صورت پارکهای جنگلی مجاز می باشد</a:t>
            </a:r>
            <a:r>
              <a:rPr lang="en-US" sz="2400" dirty="0">
                <a:cs typeface="B Bardiya" pitchFamily="2" charset="-78"/>
              </a:rPr>
              <a:t>. </a:t>
            </a:r>
            <a:br>
              <a:rPr lang="en-US" sz="2400" dirty="0">
                <a:cs typeface="B Bardiya" pitchFamily="2" charset="-78"/>
              </a:rPr>
            </a:br>
            <a:endParaRPr lang="fa-IR" sz="2400" dirty="0" smtClean="0">
              <a:cs typeface="B Bardiya" pitchFamily="2" charset="-78"/>
            </a:endParaRPr>
          </a:p>
          <a:p>
            <a:pPr marL="0" indent="0" algn="r">
              <a:buNone/>
            </a:pPr>
            <a:r>
              <a:rPr lang="en-US" sz="2400" dirty="0">
                <a:cs typeface="B Bardiya" pitchFamily="2" charset="-78"/>
              </a:rPr>
              <a:t/>
            </a:r>
            <a:br>
              <a:rPr lang="en-US" sz="2400" dirty="0">
                <a:cs typeface="B Bardiya" pitchFamily="2" charset="-78"/>
              </a:rPr>
            </a:br>
            <a:r>
              <a:rPr lang="ar-SA" sz="2400" dirty="0">
                <a:cs typeface="B Bardiya" pitchFamily="2" charset="-78"/>
              </a:rPr>
              <a:t>ماده 12-به طور کلی شکل قطعه زمین جهت کاربری فضای سبز دارای محدودیتی نمی باشد ،لیکن حداقل در 75 در صد از سطح ،عرض قطعه نباید کمتر از 30 در صد طول آن باشد</a:t>
            </a:r>
            <a:r>
              <a:rPr lang="en-US" sz="2400" dirty="0">
                <a:cs typeface="B Bardiya" pitchFamily="2" charset="-78"/>
              </a:rPr>
              <a:t>. </a:t>
            </a:r>
            <a:br>
              <a:rPr lang="en-US" sz="2400" dirty="0">
                <a:cs typeface="B Bardiya" pitchFamily="2" charset="-78"/>
              </a:rPr>
            </a:br>
            <a:endParaRPr lang="fa-IR" sz="2400" dirty="0" smtClean="0">
              <a:cs typeface="B Bardiya" pitchFamily="2" charset="-78"/>
            </a:endParaRPr>
          </a:p>
          <a:p>
            <a:pPr marL="0" indent="0" algn="r">
              <a:buNone/>
            </a:pPr>
            <a:r>
              <a:rPr lang="en-US" sz="2400" dirty="0">
                <a:cs typeface="B Bardiya" pitchFamily="2" charset="-78"/>
              </a:rPr>
              <a:t/>
            </a:r>
            <a:br>
              <a:rPr lang="en-US" sz="2400" dirty="0">
                <a:cs typeface="B Bardiya" pitchFamily="2" charset="-78"/>
              </a:rPr>
            </a:br>
            <a:r>
              <a:rPr lang="ar-SA" sz="2400" dirty="0" smtClean="0">
                <a:cs typeface="B Bardiya" pitchFamily="2" charset="-78"/>
              </a:rPr>
              <a:t>ماده 13- دسترسی مجاز برای انواع پارکها بسته به محل قرار گیری در سلسله مراتب خدمات شهری به شرح زیر می باشد</a:t>
            </a:r>
            <a:r>
              <a:rPr lang="en-US" sz="2400" dirty="0" smtClean="0">
                <a:cs typeface="B Bardiya" pitchFamily="2" charset="-78"/>
              </a:rPr>
              <a:t>: </a:t>
            </a:r>
            <a:br>
              <a:rPr lang="en-US" sz="2400" dirty="0" smtClean="0">
                <a:cs typeface="B Bardiya" pitchFamily="2" charset="-78"/>
              </a:rPr>
            </a:br>
            <a:r>
              <a:rPr lang="en-US" sz="2400" dirty="0" smtClean="0">
                <a:cs typeface="B Bardiya" pitchFamily="2" charset="-78"/>
              </a:rPr>
              <a:t/>
            </a:r>
            <a:br>
              <a:rPr lang="en-US" sz="2400" dirty="0" smtClean="0">
                <a:cs typeface="B Bardiya" pitchFamily="2" charset="-78"/>
              </a:rPr>
            </a:br>
            <a:r>
              <a:rPr lang="ar-SA" sz="2400" dirty="0" smtClean="0">
                <a:cs typeface="B Bardiya" pitchFamily="2" charset="-78"/>
              </a:rPr>
              <a:t>بند 1- در مراکز محلات و نواحی خیابان های در جه 2 و دسترسی</a:t>
            </a:r>
            <a:r>
              <a:rPr lang="en-US" sz="2400" dirty="0" smtClean="0">
                <a:cs typeface="B Bardiya" pitchFamily="2" charset="-78"/>
              </a:rPr>
              <a:t> . </a:t>
            </a:r>
            <a:br>
              <a:rPr lang="en-US" sz="2400" dirty="0" smtClean="0">
                <a:cs typeface="B Bardiya" pitchFamily="2" charset="-78"/>
              </a:rPr>
            </a:br>
            <a:r>
              <a:rPr lang="en-US" sz="2400" dirty="0" smtClean="0">
                <a:cs typeface="B Bardiya" pitchFamily="2" charset="-78"/>
              </a:rPr>
              <a:t/>
            </a:r>
            <a:br>
              <a:rPr lang="en-US" sz="2400" dirty="0" smtClean="0">
                <a:cs typeface="B Bardiya" pitchFamily="2" charset="-78"/>
              </a:rPr>
            </a:br>
            <a:r>
              <a:rPr lang="ar-SA" sz="2400" dirty="0" smtClean="0">
                <a:cs typeface="B Bardiya" pitchFamily="2" charset="-78"/>
              </a:rPr>
              <a:t>بند 2- در مراکز مناطق و حوزه ها از خیابان های درجه 2 و درجه 3</a:t>
            </a:r>
            <a:r>
              <a:rPr lang="en-US" sz="2400" dirty="0" smtClean="0">
                <a:cs typeface="B Bardiya" pitchFamily="2" charset="-78"/>
              </a:rPr>
              <a:t>. </a:t>
            </a:r>
            <a:br>
              <a:rPr lang="en-US" sz="2400" dirty="0" smtClean="0">
                <a:cs typeface="B Bardiya" pitchFamily="2" charset="-78"/>
              </a:rPr>
            </a:br>
            <a:r>
              <a:rPr lang="en-US" sz="2400" dirty="0" smtClean="0">
                <a:cs typeface="B Bardiya" pitchFamily="2" charset="-78"/>
              </a:rPr>
              <a:t/>
            </a:r>
            <a:br>
              <a:rPr lang="en-US" sz="2400" dirty="0" smtClean="0">
                <a:cs typeface="B Bardiya" pitchFamily="2" charset="-78"/>
              </a:rPr>
            </a:br>
            <a:r>
              <a:rPr lang="ar-SA" sz="2400" dirty="0" smtClean="0">
                <a:cs typeface="B Bardiya" pitchFamily="2" charset="-78"/>
              </a:rPr>
              <a:t>بند 3- در رده شهر از خیابان های در جه یک ،درجه 2 و درجه 3</a:t>
            </a:r>
            <a:r>
              <a:rPr lang="en-US" sz="2400" dirty="0" smtClean="0">
                <a:cs typeface="B Bardiya" pitchFamily="2" charset="-78"/>
              </a:rPr>
              <a:t>. </a:t>
            </a:r>
            <a:br>
              <a:rPr lang="en-US" sz="2400" dirty="0" smtClean="0">
                <a:cs typeface="B Bardiya" pitchFamily="2" charset="-78"/>
              </a:rPr>
            </a:br>
            <a:r>
              <a:rPr lang="en-US" sz="2400" dirty="0" smtClean="0">
                <a:cs typeface="B Bardiya" pitchFamily="2" charset="-78"/>
              </a:rPr>
              <a:t/>
            </a:r>
            <a:br>
              <a:rPr lang="en-US" sz="2400" dirty="0" smtClean="0">
                <a:cs typeface="B Bardiya" pitchFamily="2" charset="-78"/>
              </a:rPr>
            </a:br>
            <a:endParaRPr lang="en-US" sz="2400" dirty="0">
              <a:cs typeface="B Bardiya" pitchFamily="2" charset="-78"/>
            </a:endParaRPr>
          </a:p>
        </p:txBody>
      </p:sp>
    </p:spTree>
    <p:extLst>
      <p:ext uri="{BB962C8B-B14F-4D97-AF65-F5344CB8AC3E}">
        <p14:creationId xmlns:p14="http://schemas.microsoft.com/office/powerpoint/2010/main" xmlns="" val="1218656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8229600" cy="4953000"/>
          </a:xfrm>
        </p:spPr>
        <p:txBody>
          <a:bodyPr>
            <a:noAutofit/>
          </a:bodyPr>
          <a:lstStyle/>
          <a:p>
            <a:pPr marL="0" indent="0" algn="r">
              <a:buNone/>
            </a:pPr>
            <a:r>
              <a:rPr lang="ar-SA" sz="2400" b="1" dirty="0" smtClean="0">
                <a:cs typeface="B Bardiya" pitchFamily="2" charset="-78"/>
              </a:rPr>
              <a:t>ضوابط مربوط به احداث ساختمان</a:t>
            </a:r>
            <a:r>
              <a:rPr lang="en-US" sz="2400" dirty="0" smtClean="0">
                <a:cs typeface="B Bardiya" pitchFamily="2" charset="-78"/>
              </a:rPr>
              <a:t> </a:t>
            </a:r>
            <a:br>
              <a:rPr lang="en-US" sz="2400" dirty="0" smtClean="0">
                <a:cs typeface="B Bardiya" pitchFamily="2" charset="-78"/>
              </a:rPr>
            </a:br>
            <a:r>
              <a:rPr lang="en-US" sz="2400" dirty="0" smtClean="0">
                <a:cs typeface="B Bardiya" pitchFamily="2" charset="-78"/>
              </a:rPr>
              <a:t/>
            </a:r>
            <a:br>
              <a:rPr lang="en-US" sz="2400" dirty="0" smtClean="0">
                <a:cs typeface="B Bardiya" pitchFamily="2" charset="-78"/>
              </a:rPr>
            </a:br>
            <a:r>
              <a:rPr lang="ar-SA" sz="2400" dirty="0" smtClean="0">
                <a:cs typeface="B Bardiya" pitchFamily="2" charset="-78"/>
              </a:rPr>
              <a:t>ماده 14:فقط احداث عملکرد های فهرست زیر در کاربری پارکها و فضای سبز مجاز می باشد</a:t>
            </a:r>
            <a:endParaRPr lang="fa-IR" sz="2400" dirty="0" smtClean="0">
              <a:cs typeface="B Bardiya" pitchFamily="2" charset="-78"/>
            </a:endParaRPr>
          </a:p>
          <a:p>
            <a:pPr marL="0" indent="0" algn="r">
              <a:buNone/>
            </a:pPr>
            <a:endParaRPr lang="fa-IR" sz="2400" dirty="0">
              <a:cs typeface="B Bardiya" pitchFamily="2" charset="-78"/>
            </a:endParaRPr>
          </a:p>
          <a:p>
            <a:pPr marL="0" indent="0" algn="r">
              <a:buNone/>
            </a:pPr>
            <a:r>
              <a:rPr lang="ar-SA" sz="2400" dirty="0" smtClean="0">
                <a:cs typeface="B Bardiya" pitchFamily="2" charset="-78"/>
              </a:rPr>
              <a:t>بند 1- اماکن فرهنگی واجتماعی ،کتابخانه و کتابفروشی ،موزه ، نمایشگاه ،رستوران و چایخانه و مشابه ، گلخانه ، ساختمان اداری و نگهبانی پارک ،مسجد ،سرویس های بهداشتی و ساختمان تاسیسات و تجهیزات فنی ،فضاهای تفریحی کودکان ،فضاهای ورزشی و تاتر و سینمای کودکان و اتلیه های هنری</a:t>
            </a:r>
            <a:r>
              <a:rPr lang="en-US" sz="2400" dirty="0" smtClean="0">
                <a:cs typeface="B Bardiya" pitchFamily="2" charset="-78"/>
              </a:rPr>
              <a:t> . </a:t>
            </a:r>
            <a:br>
              <a:rPr lang="en-US" sz="2400" dirty="0" smtClean="0">
                <a:cs typeface="B Bardiya" pitchFamily="2" charset="-78"/>
              </a:rPr>
            </a:br>
            <a:r>
              <a:rPr lang="en-US" sz="2400" dirty="0" smtClean="0">
                <a:cs typeface="B Bardiya" pitchFamily="2" charset="-78"/>
              </a:rPr>
              <a:t/>
            </a:r>
            <a:br>
              <a:rPr lang="en-US" sz="2400" dirty="0" smtClean="0">
                <a:cs typeface="B Bardiya" pitchFamily="2" charset="-78"/>
              </a:rPr>
            </a:br>
            <a:r>
              <a:rPr lang="ar-SA" sz="2400" dirty="0" smtClean="0">
                <a:cs typeface="B Bardiya" pitchFamily="2" charset="-78"/>
              </a:rPr>
              <a:t>ماده 15- حداکثر ضریب اشغال 10 در صد سطح زمین با تراکم ساختمانی 10 در صد می باشد</a:t>
            </a:r>
            <a:r>
              <a:rPr lang="en-US" sz="2400" dirty="0" smtClean="0">
                <a:cs typeface="B Bardiya" pitchFamily="2" charset="-78"/>
              </a:rPr>
              <a:t>. </a:t>
            </a:r>
            <a:br>
              <a:rPr lang="en-US" sz="2400" dirty="0" smtClean="0">
                <a:cs typeface="B Bardiya" pitchFamily="2" charset="-78"/>
              </a:rPr>
            </a:br>
            <a:r>
              <a:rPr lang="en-US" sz="2400" dirty="0" smtClean="0">
                <a:cs typeface="B Bardiya" pitchFamily="2" charset="-78"/>
              </a:rPr>
              <a:t/>
            </a:r>
            <a:br>
              <a:rPr lang="en-US" sz="2400" dirty="0" smtClean="0">
                <a:cs typeface="B Bardiya" pitchFamily="2" charset="-78"/>
              </a:rPr>
            </a:br>
            <a:endParaRPr lang="en-US" sz="2400" dirty="0">
              <a:cs typeface="B Bardiya" pitchFamily="2" charset="-78"/>
            </a:endParaRPr>
          </a:p>
        </p:txBody>
      </p:sp>
    </p:spTree>
    <p:extLst>
      <p:ext uri="{BB962C8B-B14F-4D97-AF65-F5344CB8AC3E}">
        <p14:creationId xmlns:p14="http://schemas.microsoft.com/office/powerpoint/2010/main" xmlns="" val="4224659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458200" cy="4572000"/>
          </a:xfrm>
        </p:spPr>
        <p:txBody>
          <a:bodyPr>
            <a:normAutofit/>
          </a:bodyPr>
          <a:lstStyle/>
          <a:p>
            <a:pPr marL="0" indent="0" algn="r">
              <a:buNone/>
            </a:pPr>
            <a:r>
              <a:rPr lang="ar-SA" sz="2400" dirty="0" smtClean="0">
                <a:cs typeface="B Bardiya" pitchFamily="2" charset="-78"/>
              </a:rPr>
              <a:t>ماده 16- دسترسی ساختمان هایی که داخل پارکها و فضای سبز ساخته می شوند ، به صورت مستقیم و بلافاصله به معابر پیرامون مجاز نمی باشد مگر به عنوان دسترسی فرعی به خیابان های درجه 3 و دسترسی</a:t>
            </a:r>
            <a:r>
              <a:rPr lang="en-US" sz="2400" dirty="0" smtClean="0">
                <a:cs typeface="B Bardiya" pitchFamily="2" charset="-78"/>
              </a:rPr>
              <a:t>. </a:t>
            </a:r>
            <a:br>
              <a:rPr lang="en-US" sz="2400" dirty="0" smtClean="0">
                <a:cs typeface="B Bardiya" pitchFamily="2" charset="-78"/>
              </a:rPr>
            </a:br>
            <a:r>
              <a:rPr lang="en-US" sz="2400" dirty="0" smtClean="0">
                <a:cs typeface="B Bardiya" pitchFamily="2" charset="-78"/>
              </a:rPr>
              <a:t/>
            </a:r>
            <a:br>
              <a:rPr lang="en-US" sz="2400" dirty="0" smtClean="0">
                <a:cs typeface="B Bardiya" pitchFamily="2" charset="-78"/>
              </a:rPr>
            </a:br>
            <a:r>
              <a:rPr lang="ar-SA" sz="2400" dirty="0" smtClean="0">
                <a:cs typeface="B Bardiya" pitchFamily="2" charset="-78"/>
              </a:rPr>
              <a:t>ماده 17- علاوه بر اینکه پارکینگ های پیرامون پارکها به استفاده کننده گان از پارکها اختصاص دارد تامین حداقل فضای پارکینگ اضافی در اراضی پارک به ازای هر 1000 متر مربع سطح پارک یک پارکینگ لازم می باشد</a:t>
            </a:r>
            <a:r>
              <a:rPr lang="en-US" sz="2400" dirty="0" smtClean="0">
                <a:cs typeface="B Bardiya" pitchFamily="2" charset="-78"/>
              </a:rPr>
              <a:t>. </a:t>
            </a:r>
            <a:br>
              <a:rPr lang="en-US" sz="2400" dirty="0" smtClean="0">
                <a:cs typeface="B Bardiya" pitchFamily="2" charset="-78"/>
              </a:rPr>
            </a:br>
            <a:r>
              <a:rPr lang="en-US" sz="2400" dirty="0" smtClean="0">
                <a:cs typeface="B Bardiya" pitchFamily="2" charset="-78"/>
              </a:rPr>
              <a:t/>
            </a:r>
            <a:br>
              <a:rPr lang="en-US" sz="2400" dirty="0" smtClean="0">
                <a:cs typeface="B Bardiya" pitchFamily="2" charset="-78"/>
              </a:rPr>
            </a:br>
            <a:r>
              <a:rPr lang="ar-SA" sz="2400" dirty="0" smtClean="0">
                <a:cs typeface="B Bardiya" pitchFamily="2" charset="-78"/>
              </a:rPr>
              <a:t>ماده 18 – احداث دیوار و حصار به در اراضی پارک ها و فضای سبز عمومی ممنوع است</a:t>
            </a:r>
            <a:r>
              <a:rPr lang="en-US" sz="2400" dirty="0" smtClean="0">
                <a:cs typeface="B Bardiya" pitchFamily="2" charset="-78"/>
              </a:rPr>
              <a:t>.</a:t>
            </a:r>
            <a:br>
              <a:rPr lang="en-US" sz="2400" dirty="0" smtClean="0">
                <a:cs typeface="B Bardiya" pitchFamily="2" charset="-78"/>
              </a:rPr>
            </a:br>
            <a:endParaRPr lang="en-US" sz="2400" dirty="0" smtClean="0">
              <a:cs typeface="B Bardiya" pitchFamily="2" charset="-78"/>
            </a:endParaRPr>
          </a:p>
          <a:p>
            <a:pPr marL="0" indent="0" algn="r">
              <a:buNone/>
            </a:pPr>
            <a:endParaRPr lang="en-US" sz="2400" dirty="0">
              <a:cs typeface="B Bardiya" pitchFamily="2" charset="-78"/>
            </a:endParaRPr>
          </a:p>
        </p:txBody>
      </p:sp>
    </p:spTree>
    <p:extLst>
      <p:ext uri="{BB962C8B-B14F-4D97-AF65-F5344CB8AC3E}">
        <p14:creationId xmlns:p14="http://schemas.microsoft.com/office/powerpoint/2010/main" xmlns="" val="64991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8229600" cy="4525963"/>
          </a:xfrm>
        </p:spPr>
        <p:txBody>
          <a:bodyPr>
            <a:noAutofit/>
          </a:bodyPr>
          <a:lstStyle/>
          <a:p>
            <a:pPr marL="0" indent="0" algn="r">
              <a:buNone/>
            </a:pPr>
            <a:r>
              <a:rPr lang="ar-SA" sz="2200" b="1" dirty="0">
                <a:cs typeface="B Bardiya" pitchFamily="2" charset="-78"/>
              </a:rPr>
              <a:t>تاسيسات رفاهي، تجهيزات خدماتي و اداري، وسايل بازي، زمينهاي بازي و ساير امكانات مورد نياز در احداث پاركها</a:t>
            </a:r>
            <a:r>
              <a:rPr lang="en-US" sz="2200" dirty="0">
                <a:cs typeface="B Bardiya" pitchFamily="2" charset="-78"/>
              </a:rPr>
              <a:t/>
            </a:r>
            <a:br>
              <a:rPr lang="en-US" sz="2200" dirty="0">
                <a:cs typeface="B Bardiya" pitchFamily="2" charset="-78"/>
              </a:rPr>
            </a:br>
            <a:r>
              <a:rPr lang="en-US" sz="2200" dirty="0">
                <a:cs typeface="B Bardiya" pitchFamily="2" charset="-78"/>
              </a:rPr>
              <a:t/>
            </a:r>
            <a:br>
              <a:rPr lang="en-US" sz="2200" dirty="0">
                <a:cs typeface="B Bardiya" pitchFamily="2" charset="-78"/>
              </a:rPr>
            </a:br>
            <a:r>
              <a:rPr lang="ar-SA" sz="2200" dirty="0">
                <a:cs typeface="B Bardiya" pitchFamily="2" charset="-78"/>
              </a:rPr>
              <a:t>بطور كلي انواع تاسيسات رفاهي ، تجهيزات خدماتي ، وسايل بازي ، زمينهاي بازي و ساير امكاناتي كه بنحوي موجب كيفي استفاده ازپاركهاي شهري را فراهم مي آورند مي توان بشرح زير طبقه بندي نمود</a:t>
            </a:r>
            <a:r>
              <a:rPr lang="en-US" sz="2200" dirty="0" smtClean="0">
                <a:cs typeface="B Bardiya" pitchFamily="2" charset="-78"/>
              </a:rPr>
              <a:t>:</a:t>
            </a:r>
            <a:r>
              <a:rPr lang="en-US" sz="2200" dirty="0">
                <a:cs typeface="B Bardiya" pitchFamily="2" charset="-78"/>
              </a:rPr>
              <a:t/>
            </a:r>
            <a:br>
              <a:rPr lang="en-US" sz="2200" dirty="0">
                <a:cs typeface="B Bardiya" pitchFamily="2" charset="-78"/>
              </a:rPr>
            </a:br>
            <a:r>
              <a:rPr lang="en-US" sz="2200" dirty="0">
                <a:cs typeface="B Bardiya" pitchFamily="2" charset="-78"/>
              </a:rPr>
              <a:t>- </a:t>
            </a:r>
            <a:r>
              <a:rPr lang="ar-SA" sz="2200" b="1" dirty="0">
                <a:cs typeface="B Bardiya" pitchFamily="2" charset="-78"/>
              </a:rPr>
              <a:t>مبلمان شامل</a:t>
            </a:r>
            <a:r>
              <a:rPr lang="en-US" sz="2200" b="1" dirty="0">
                <a:cs typeface="B Bardiya" pitchFamily="2" charset="-78"/>
              </a:rPr>
              <a:t> </a:t>
            </a:r>
            <a:r>
              <a:rPr lang="en-US" sz="2200" dirty="0">
                <a:cs typeface="B Bardiya" pitchFamily="2" charset="-78"/>
              </a:rPr>
              <a:t>:</a:t>
            </a:r>
            <a:br>
              <a:rPr lang="en-US" sz="2200" dirty="0">
                <a:cs typeface="B Bardiya" pitchFamily="2" charset="-78"/>
              </a:rPr>
            </a:br>
            <a:r>
              <a:rPr lang="en-US" sz="2200" dirty="0">
                <a:cs typeface="B Bardiya" pitchFamily="2" charset="-78"/>
              </a:rPr>
              <a:t>-</a:t>
            </a:r>
            <a:r>
              <a:rPr lang="ar-SA" sz="2200" dirty="0">
                <a:cs typeface="B Bardiya" pitchFamily="2" charset="-78"/>
              </a:rPr>
              <a:t>نيمكت</a:t>
            </a:r>
            <a:r>
              <a:rPr lang="en-US" sz="2200" dirty="0">
                <a:cs typeface="B Bardiya" pitchFamily="2" charset="-78"/>
              </a:rPr>
              <a:t> </a:t>
            </a:r>
            <a:br>
              <a:rPr lang="en-US" sz="2200" dirty="0">
                <a:cs typeface="B Bardiya" pitchFamily="2" charset="-78"/>
              </a:rPr>
            </a:br>
            <a:r>
              <a:rPr lang="en-US" sz="2200" dirty="0">
                <a:cs typeface="B Bardiya" pitchFamily="2" charset="-78"/>
              </a:rPr>
              <a:t>-</a:t>
            </a:r>
            <a:r>
              <a:rPr lang="ar-SA" sz="2200" dirty="0">
                <a:cs typeface="B Bardiya" pitchFamily="2" charset="-78"/>
              </a:rPr>
              <a:t>زباله دان</a:t>
            </a:r>
            <a:r>
              <a:rPr lang="en-US" sz="2200" dirty="0">
                <a:cs typeface="B Bardiya" pitchFamily="2" charset="-78"/>
              </a:rPr>
              <a:t> </a:t>
            </a:r>
            <a:br>
              <a:rPr lang="en-US" sz="2200" dirty="0">
                <a:cs typeface="B Bardiya" pitchFamily="2" charset="-78"/>
              </a:rPr>
            </a:br>
            <a:r>
              <a:rPr lang="en-US" sz="2200" dirty="0">
                <a:cs typeface="B Bardiya" pitchFamily="2" charset="-78"/>
              </a:rPr>
              <a:t>-</a:t>
            </a:r>
            <a:r>
              <a:rPr lang="ar-SA" sz="2200" dirty="0">
                <a:cs typeface="B Bardiya" pitchFamily="2" charset="-78"/>
              </a:rPr>
              <a:t>تابلوهاي راهنما، اطلاعات</a:t>
            </a:r>
            <a:r>
              <a:rPr lang="en-US" sz="2200" dirty="0">
                <a:cs typeface="B Bardiya" pitchFamily="2" charset="-78"/>
              </a:rPr>
              <a:t> </a:t>
            </a:r>
            <a:br>
              <a:rPr lang="en-US" sz="2200" dirty="0">
                <a:cs typeface="B Bardiya" pitchFamily="2" charset="-78"/>
              </a:rPr>
            </a:br>
            <a:r>
              <a:rPr lang="en-US" sz="2200" dirty="0">
                <a:cs typeface="B Bardiya" pitchFamily="2" charset="-78"/>
              </a:rPr>
              <a:t>- </a:t>
            </a:r>
            <a:r>
              <a:rPr lang="ar-SA" sz="2200" dirty="0">
                <a:cs typeface="B Bardiya" pitchFamily="2" charset="-78"/>
              </a:rPr>
              <a:t>ثبت تقويم و تاريخ، ساعت ، تابلوي تبليغات، تابلوهاي توقف و غيره</a:t>
            </a:r>
            <a:r>
              <a:rPr lang="en-US" sz="2200" dirty="0">
                <a:cs typeface="B Bardiya" pitchFamily="2" charset="-78"/>
              </a:rPr>
              <a:t> </a:t>
            </a:r>
            <a:br>
              <a:rPr lang="en-US" sz="2200" dirty="0">
                <a:cs typeface="B Bardiya" pitchFamily="2" charset="-78"/>
              </a:rPr>
            </a:br>
            <a:r>
              <a:rPr lang="en-US" sz="2200" dirty="0">
                <a:cs typeface="B Bardiya" pitchFamily="2" charset="-78"/>
              </a:rPr>
              <a:t>-</a:t>
            </a:r>
            <a:r>
              <a:rPr lang="ar-SA" sz="2200" dirty="0">
                <a:cs typeface="B Bardiya" pitchFamily="2" charset="-78"/>
              </a:rPr>
              <a:t>پايه هاي مخصوص روشنايي</a:t>
            </a:r>
            <a:r>
              <a:rPr lang="en-US" sz="2200" dirty="0">
                <a:cs typeface="B Bardiya" pitchFamily="2" charset="-78"/>
              </a:rPr>
              <a:t/>
            </a:r>
            <a:br>
              <a:rPr lang="en-US" sz="2200" dirty="0">
                <a:cs typeface="B Bardiya" pitchFamily="2" charset="-78"/>
              </a:rPr>
            </a:br>
            <a:r>
              <a:rPr lang="en-US" sz="2200" dirty="0">
                <a:cs typeface="B Bardiya" pitchFamily="2" charset="-78"/>
              </a:rPr>
              <a:t>- </a:t>
            </a:r>
            <a:r>
              <a:rPr lang="ar-SA" sz="2200" dirty="0">
                <a:cs typeface="B Bardiya" pitchFamily="2" charset="-78"/>
              </a:rPr>
              <a:t>دروازه هاي ورودي و خروجي</a:t>
            </a:r>
            <a:r>
              <a:rPr lang="en-US" sz="2200" dirty="0">
                <a:cs typeface="B Bardiya" pitchFamily="2" charset="-78"/>
              </a:rPr>
              <a:t> </a:t>
            </a:r>
            <a:br>
              <a:rPr lang="en-US" sz="2200" dirty="0">
                <a:cs typeface="B Bardiya" pitchFamily="2" charset="-78"/>
              </a:rPr>
            </a:br>
            <a:r>
              <a:rPr lang="en-US" sz="2200" dirty="0">
                <a:cs typeface="B Bardiya" pitchFamily="2" charset="-78"/>
              </a:rPr>
              <a:t>- </a:t>
            </a:r>
            <a:r>
              <a:rPr lang="ar-SA" sz="2200" dirty="0">
                <a:cs typeface="B Bardiya" pitchFamily="2" charset="-78"/>
              </a:rPr>
              <a:t>حصار</a:t>
            </a:r>
            <a:r>
              <a:rPr lang="en-US" sz="2200" dirty="0">
                <a:cs typeface="B Bardiya" pitchFamily="2" charset="-78"/>
              </a:rPr>
              <a:t> </a:t>
            </a:r>
            <a:br>
              <a:rPr lang="en-US" sz="2200" dirty="0">
                <a:cs typeface="B Bardiya" pitchFamily="2" charset="-78"/>
              </a:rPr>
            </a:br>
            <a:r>
              <a:rPr lang="en-US" sz="2200" dirty="0">
                <a:cs typeface="B Bardiya" pitchFamily="2" charset="-78"/>
              </a:rPr>
              <a:t>- </a:t>
            </a:r>
            <a:r>
              <a:rPr lang="ar-SA" sz="2200" dirty="0">
                <a:cs typeface="B Bardiya" pitchFamily="2" charset="-78"/>
              </a:rPr>
              <a:t>مكان پيك نيك</a:t>
            </a:r>
            <a:r>
              <a:rPr lang="en-US" sz="2200" dirty="0">
                <a:cs typeface="B Bardiya" pitchFamily="2" charset="-78"/>
              </a:rPr>
              <a:t> </a:t>
            </a:r>
            <a:br>
              <a:rPr lang="en-US" sz="2200" dirty="0">
                <a:cs typeface="B Bardiya" pitchFamily="2" charset="-78"/>
              </a:rPr>
            </a:br>
            <a:r>
              <a:rPr lang="en-US" sz="2200" dirty="0">
                <a:cs typeface="B Bardiya" pitchFamily="2" charset="-78"/>
              </a:rPr>
              <a:t>- </a:t>
            </a:r>
            <a:r>
              <a:rPr lang="ar-SA" sz="2200" dirty="0">
                <a:cs typeface="B Bardiya" pitchFamily="2" charset="-78"/>
              </a:rPr>
              <a:t>فضاهاي خصوصي و خلوت</a:t>
            </a:r>
            <a:r>
              <a:rPr lang="en-US" sz="2200" dirty="0">
                <a:cs typeface="B Bardiya" pitchFamily="2" charset="-78"/>
              </a:rPr>
              <a:t> </a:t>
            </a:r>
            <a:br>
              <a:rPr lang="en-US" sz="2200" dirty="0">
                <a:cs typeface="B Bardiya" pitchFamily="2" charset="-78"/>
              </a:rPr>
            </a:br>
            <a:r>
              <a:rPr lang="en-US" sz="2200" dirty="0">
                <a:cs typeface="B Bardiya" pitchFamily="2" charset="-78"/>
              </a:rPr>
              <a:t>- </a:t>
            </a:r>
            <a:r>
              <a:rPr lang="ar-SA" sz="2200" dirty="0">
                <a:cs typeface="B Bardiya" pitchFamily="2" charset="-78"/>
              </a:rPr>
              <a:t>سايبان</a:t>
            </a:r>
            <a:r>
              <a:rPr lang="en-US" sz="2200" dirty="0">
                <a:cs typeface="B Bardiya" pitchFamily="2" charset="-78"/>
              </a:rPr>
              <a:t> </a:t>
            </a:r>
            <a:br>
              <a:rPr lang="en-US" sz="2200" dirty="0">
                <a:cs typeface="B Bardiya" pitchFamily="2" charset="-78"/>
              </a:rPr>
            </a:br>
            <a:r>
              <a:rPr lang="en-US" sz="2200" dirty="0">
                <a:cs typeface="B Bardiya" pitchFamily="2" charset="-78"/>
              </a:rPr>
              <a:t>-</a:t>
            </a:r>
            <a:r>
              <a:rPr lang="ar-SA" sz="2200" dirty="0">
                <a:cs typeface="B Bardiya" pitchFamily="2" charset="-78"/>
              </a:rPr>
              <a:t>گلدان و گلجاي</a:t>
            </a:r>
            <a:r>
              <a:rPr lang="en-US" sz="2200" dirty="0">
                <a:cs typeface="B Bardiya" pitchFamily="2" charset="-78"/>
              </a:rPr>
              <a:t/>
            </a:r>
            <a:br>
              <a:rPr lang="en-US" sz="2200" dirty="0">
                <a:cs typeface="B Bardiya" pitchFamily="2" charset="-78"/>
              </a:rPr>
            </a:br>
            <a:r>
              <a:rPr lang="en-US" sz="2200" dirty="0">
                <a:cs typeface="B Bardiya" pitchFamily="2" charset="-78"/>
              </a:rPr>
              <a:t>-</a:t>
            </a:r>
            <a:r>
              <a:rPr lang="ar-SA" sz="2200" dirty="0">
                <a:cs typeface="B Bardiya" pitchFamily="2" charset="-78"/>
              </a:rPr>
              <a:t>صندوق پست</a:t>
            </a:r>
            <a:r>
              <a:rPr lang="en-US" sz="2200" dirty="0">
                <a:cs typeface="B Bardiya" pitchFamily="2" charset="-78"/>
              </a:rPr>
              <a:t/>
            </a:r>
            <a:br>
              <a:rPr lang="en-US" sz="2200" dirty="0">
                <a:cs typeface="B Bardiya" pitchFamily="2" charset="-78"/>
              </a:rPr>
            </a:br>
            <a:endParaRPr lang="en-US" sz="2200" dirty="0">
              <a:cs typeface="B Bardiya" pitchFamily="2" charset="-78"/>
            </a:endParaRPr>
          </a:p>
        </p:txBody>
      </p:sp>
    </p:spTree>
    <p:extLst>
      <p:ext uri="{BB962C8B-B14F-4D97-AF65-F5344CB8AC3E}">
        <p14:creationId xmlns:p14="http://schemas.microsoft.com/office/powerpoint/2010/main" xmlns="" val="3632377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blip>
          <a:srcRect/>
          <a:stretch>
            <a:fillRect t="-12000" b="-12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305800" cy="5592763"/>
          </a:xfrm>
        </p:spPr>
        <p:txBody>
          <a:bodyPr>
            <a:normAutofit/>
          </a:bodyPr>
          <a:lstStyle/>
          <a:p>
            <a:pPr marL="0" indent="0" algn="r">
              <a:buNone/>
            </a:pPr>
            <a:r>
              <a:rPr lang="en-US" sz="2400" dirty="0">
                <a:cs typeface="B Bardiya" pitchFamily="2" charset="-78"/>
              </a:rPr>
              <a:t/>
            </a:r>
            <a:br>
              <a:rPr lang="en-US" sz="2400" dirty="0">
                <a:cs typeface="B Bardiya" pitchFamily="2" charset="-78"/>
              </a:rPr>
            </a:br>
            <a:r>
              <a:rPr lang="fa-IR" sz="2400" dirty="0" smtClean="0">
                <a:cs typeface="B Bardiya" pitchFamily="2" charset="-78"/>
              </a:rPr>
              <a:t>                                           </a:t>
            </a:r>
            <a:r>
              <a:rPr lang="en-US" sz="2400" b="1" dirty="0" smtClean="0">
                <a:cs typeface="B Bardiya" pitchFamily="2" charset="-78"/>
              </a:rPr>
              <a:t>- </a:t>
            </a:r>
            <a:r>
              <a:rPr lang="ar-SA" sz="2400" b="1" dirty="0">
                <a:cs typeface="B Bardiya" pitchFamily="2" charset="-78"/>
              </a:rPr>
              <a:t>ابنيه شامل</a:t>
            </a:r>
            <a:r>
              <a:rPr lang="en-US" sz="2400" b="1" dirty="0">
                <a:cs typeface="B Bardiya" pitchFamily="2" charset="-78"/>
              </a:rPr>
              <a:t>:</a:t>
            </a:r>
            <a:br>
              <a:rPr lang="en-US" sz="2400" b="1" dirty="0">
                <a:cs typeface="B Bardiya" pitchFamily="2" charset="-78"/>
              </a:rPr>
            </a:br>
            <a:r>
              <a:rPr lang="en-US" sz="2400" dirty="0" smtClean="0">
                <a:cs typeface="B Bardiya" pitchFamily="2" charset="-78"/>
              </a:rPr>
              <a:t>- </a:t>
            </a:r>
            <a:r>
              <a:rPr lang="ar-SA" sz="2400" dirty="0">
                <a:cs typeface="B Bardiya" pitchFamily="2" charset="-78"/>
              </a:rPr>
              <a:t>كتابخانه</a:t>
            </a:r>
            <a:r>
              <a:rPr lang="en-US" sz="2400" dirty="0">
                <a:cs typeface="B Bardiya" pitchFamily="2" charset="-78"/>
              </a:rPr>
              <a:t> </a:t>
            </a:r>
            <a:br>
              <a:rPr lang="en-US" sz="2400" dirty="0">
                <a:cs typeface="B Bardiya" pitchFamily="2" charset="-78"/>
              </a:rPr>
            </a:br>
            <a:r>
              <a:rPr lang="en-US" sz="2400" dirty="0">
                <a:cs typeface="B Bardiya" pitchFamily="2" charset="-78"/>
              </a:rPr>
              <a:t>- </a:t>
            </a:r>
            <a:r>
              <a:rPr lang="ar-SA" sz="2400" dirty="0">
                <a:cs typeface="B Bardiya" pitchFamily="2" charset="-78"/>
              </a:rPr>
              <a:t>نمايشگاه</a:t>
            </a:r>
            <a:r>
              <a:rPr lang="en-US" sz="2400" dirty="0">
                <a:cs typeface="B Bardiya" pitchFamily="2" charset="-78"/>
              </a:rPr>
              <a:t> </a:t>
            </a:r>
            <a:br>
              <a:rPr lang="en-US" sz="2400" dirty="0">
                <a:cs typeface="B Bardiya" pitchFamily="2" charset="-78"/>
              </a:rPr>
            </a:br>
            <a:r>
              <a:rPr lang="en-US" sz="2400" dirty="0">
                <a:cs typeface="B Bardiya" pitchFamily="2" charset="-78"/>
              </a:rPr>
              <a:t>-</a:t>
            </a:r>
            <a:r>
              <a:rPr lang="ar-SA" sz="2400" dirty="0">
                <a:cs typeface="B Bardiya" pitchFamily="2" charset="-78"/>
              </a:rPr>
              <a:t>گالري و فرهنگسرا</a:t>
            </a:r>
            <a:r>
              <a:rPr lang="en-US" sz="2400" dirty="0">
                <a:cs typeface="B Bardiya" pitchFamily="2" charset="-78"/>
              </a:rPr>
              <a:t> </a:t>
            </a:r>
            <a:br>
              <a:rPr lang="en-US" sz="2400" dirty="0">
                <a:cs typeface="B Bardiya" pitchFamily="2" charset="-78"/>
              </a:rPr>
            </a:br>
            <a:r>
              <a:rPr lang="en-US" sz="2400" dirty="0">
                <a:cs typeface="B Bardiya" pitchFamily="2" charset="-78"/>
              </a:rPr>
              <a:t>- </a:t>
            </a:r>
            <a:r>
              <a:rPr lang="ar-SA" sz="2400" dirty="0">
                <a:cs typeface="B Bardiya" pitchFamily="2" charset="-78"/>
              </a:rPr>
              <a:t>آمفي تئاتر</a:t>
            </a:r>
            <a:r>
              <a:rPr lang="en-US" sz="2400" dirty="0">
                <a:cs typeface="B Bardiya" pitchFamily="2" charset="-78"/>
              </a:rPr>
              <a:t> </a:t>
            </a:r>
            <a:br>
              <a:rPr lang="en-US" sz="2400" dirty="0">
                <a:cs typeface="B Bardiya" pitchFamily="2" charset="-78"/>
              </a:rPr>
            </a:br>
            <a:r>
              <a:rPr lang="en-US" sz="2400" dirty="0">
                <a:cs typeface="B Bardiya" pitchFamily="2" charset="-78"/>
              </a:rPr>
              <a:t>- </a:t>
            </a:r>
            <a:r>
              <a:rPr lang="ar-SA" sz="2400" dirty="0">
                <a:cs typeface="B Bardiya" pitchFamily="2" charset="-78"/>
              </a:rPr>
              <a:t>آبنما</a:t>
            </a:r>
            <a:r>
              <a:rPr lang="en-US" sz="2400" dirty="0">
                <a:cs typeface="B Bardiya" pitchFamily="2" charset="-78"/>
              </a:rPr>
              <a:t> </a:t>
            </a:r>
            <a:br>
              <a:rPr lang="en-US" sz="2400" dirty="0">
                <a:cs typeface="B Bardiya" pitchFamily="2" charset="-78"/>
              </a:rPr>
            </a:br>
            <a:r>
              <a:rPr lang="en-US" sz="2400" dirty="0">
                <a:cs typeface="B Bardiya" pitchFamily="2" charset="-78"/>
              </a:rPr>
              <a:t>- </a:t>
            </a:r>
            <a:r>
              <a:rPr lang="ar-SA" sz="2400" dirty="0">
                <a:cs typeface="B Bardiya" pitchFamily="2" charset="-78"/>
              </a:rPr>
              <a:t>انواع كيوسكهاي فروش مجلات و غيره</a:t>
            </a:r>
            <a:r>
              <a:rPr lang="en-US" sz="2400" dirty="0">
                <a:cs typeface="B Bardiya" pitchFamily="2" charset="-78"/>
              </a:rPr>
              <a:t> </a:t>
            </a:r>
            <a:br>
              <a:rPr lang="en-US" sz="2400" dirty="0">
                <a:cs typeface="B Bardiya" pitchFamily="2" charset="-78"/>
              </a:rPr>
            </a:br>
            <a:r>
              <a:rPr lang="en-US" sz="2400" dirty="0">
                <a:cs typeface="B Bardiya" pitchFamily="2" charset="-78"/>
              </a:rPr>
              <a:t>- </a:t>
            </a:r>
            <a:r>
              <a:rPr lang="ar-SA" sz="2400" dirty="0">
                <a:cs typeface="B Bardiya" pitchFamily="2" charset="-78"/>
              </a:rPr>
              <a:t>شبكه حصار و موانع</a:t>
            </a:r>
            <a:r>
              <a:rPr lang="en-US" sz="2400" dirty="0">
                <a:cs typeface="B Bardiya" pitchFamily="2" charset="-78"/>
              </a:rPr>
              <a:t/>
            </a:r>
            <a:br>
              <a:rPr lang="en-US" sz="2400" dirty="0">
                <a:cs typeface="B Bardiya" pitchFamily="2" charset="-78"/>
              </a:rPr>
            </a:br>
            <a:r>
              <a:rPr lang="en-US" sz="2400" dirty="0">
                <a:cs typeface="B Bardiya" pitchFamily="2" charset="-78"/>
              </a:rPr>
              <a:t/>
            </a:r>
            <a:br>
              <a:rPr lang="en-US" sz="2400" dirty="0">
                <a:cs typeface="B Bardiya" pitchFamily="2" charset="-78"/>
              </a:rPr>
            </a:br>
            <a:r>
              <a:rPr lang="en-US" sz="2400" b="1" dirty="0">
                <a:cs typeface="B Bardiya" pitchFamily="2" charset="-78"/>
              </a:rPr>
              <a:t>- </a:t>
            </a:r>
            <a:r>
              <a:rPr lang="ar-SA" sz="2400" b="1" dirty="0">
                <a:cs typeface="B Bardiya" pitchFamily="2" charset="-78"/>
              </a:rPr>
              <a:t>تاسيسات رفاهي شامل</a:t>
            </a:r>
            <a:r>
              <a:rPr lang="en-US" sz="2400" b="1" dirty="0">
                <a:cs typeface="B Bardiya" pitchFamily="2" charset="-78"/>
              </a:rPr>
              <a:t> :</a:t>
            </a:r>
            <a:br>
              <a:rPr lang="en-US" sz="2400" b="1" dirty="0">
                <a:cs typeface="B Bardiya" pitchFamily="2" charset="-78"/>
              </a:rPr>
            </a:br>
            <a:r>
              <a:rPr lang="en-US" sz="2400" dirty="0">
                <a:cs typeface="B Bardiya" pitchFamily="2" charset="-78"/>
              </a:rPr>
              <a:t>- </a:t>
            </a:r>
            <a:r>
              <a:rPr lang="ar-SA" sz="2400" dirty="0">
                <a:cs typeface="B Bardiya" pitchFamily="2" charset="-78"/>
              </a:rPr>
              <a:t>توالت و دستشويي</a:t>
            </a:r>
            <a:r>
              <a:rPr lang="en-US" sz="2400" dirty="0">
                <a:cs typeface="B Bardiya" pitchFamily="2" charset="-78"/>
              </a:rPr>
              <a:t> </a:t>
            </a:r>
            <a:br>
              <a:rPr lang="en-US" sz="2400" dirty="0">
                <a:cs typeface="B Bardiya" pitchFamily="2" charset="-78"/>
              </a:rPr>
            </a:br>
            <a:r>
              <a:rPr lang="en-US" sz="2400" dirty="0">
                <a:cs typeface="B Bardiya" pitchFamily="2" charset="-78"/>
              </a:rPr>
              <a:t>- </a:t>
            </a:r>
            <a:r>
              <a:rPr lang="ar-SA" sz="2400" dirty="0">
                <a:cs typeface="B Bardiya" pitchFamily="2" charset="-78"/>
              </a:rPr>
              <a:t>كافه تريا و رستوران</a:t>
            </a:r>
            <a:r>
              <a:rPr lang="en-US" sz="2400" dirty="0">
                <a:cs typeface="B Bardiya" pitchFamily="2" charset="-78"/>
              </a:rPr>
              <a:t> </a:t>
            </a:r>
            <a:br>
              <a:rPr lang="en-US" sz="2400" dirty="0">
                <a:cs typeface="B Bardiya" pitchFamily="2" charset="-78"/>
              </a:rPr>
            </a:br>
            <a:r>
              <a:rPr lang="en-US" sz="2400" dirty="0">
                <a:cs typeface="B Bardiya" pitchFamily="2" charset="-78"/>
              </a:rPr>
              <a:t>- </a:t>
            </a:r>
            <a:r>
              <a:rPr lang="ar-SA" sz="2400" dirty="0">
                <a:cs typeface="B Bardiya" pitchFamily="2" charset="-78"/>
              </a:rPr>
              <a:t>آبخوري</a:t>
            </a:r>
            <a:r>
              <a:rPr lang="en-US" sz="2400" dirty="0">
                <a:cs typeface="B Bardiya" pitchFamily="2" charset="-78"/>
              </a:rPr>
              <a:t/>
            </a:r>
            <a:br>
              <a:rPr lang="en-US" sz="2400" dirty="0">
                <a:cs typeface="B Bardiya" pitchFamily="2" charset="-78"/>
              </a:rPr>
            </a:br>
            <a:endParaRPr lang="en-US" sz="2400" dirty="0">
              <a:cs typeface="B Bardiya" pitchFamily="2" charset="-78"/>
            </a:endParaRPr>
          </a:p>
        </p:txBody>
      </p:sp>
    </p:spTree>
    <p:extLst>
      <p:ext uri="{BB962C8B-B14F-4D97-AF65-F5344CB8AC3E}">
        <p14:creationId xmlns:p14="http://schemas.microsoft.com/office/powerpoint/2010/main" xmlns="" val="2140025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1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304800"/>
            <a:ext cx="8153400" cy="5486400"/>
          </a:xfrm>
        </p:spPr>
        <p:txBody>
          <a:bodyPr>
            <a:normAutofit/>
          </a:bodyPr>
          <a:lstStyle/>
          <a:p>
            <a:pPr algn="r"/>
            <a:r>
              <a:rPr lang="ar-SA" sz="2400" b="1" dirty="0">
                <a:cs typeface="B Bardiya" pitchFamily="2" charset="-78"/>
              </a:rPr>
              <a:t>تاسيسات خدماتي شامل</a:t>
            </a:r>
            <a:r>
              <a:rPr lang="en-US" sz="2400" b="1" dirty="0">
                <a:cs typeface="B Bardiya" pitchFamily="2" charset="-78"/>
              </a:rPr>
              <a:t> </a:t>
            </a:r>
            <a:r>
              <a:rPr lang="en-US" sz="2400" dirty="0">
                <a:cs typeface="B Bardiya" pitchFamily="2" charset="-78"/>
              </a:rPr>
              <a:t>:</a:t>
            </a:r>
            <a:br>
              <a:rPr lang="en-US" sz="2400" dirty="0">
                <a:cs typeface="B Bardiya" pitchFamily="2" charset="-78"/>
              </a:rPr>
            </a:br>
            <a:r>
              <a:rPr lang="en-US" sz="2400" dirty="0">
                <a:cs typeface="B Bardiya" pitchFamily="2" charset="-78"/>
              </a:rPr>
              <a:t>-</a:t>
            </a:r>
            <a:r>
              <a:rPr lang="ar-SA" sz="2400" dirty="0">
                <a:cs typeface="B Bardiya" pitchFamily="2" charset="-78"/>
              </a:rPr>
              <a:t>موتورخانه ( تاسيسات آب و برق</a:t>
            </a:r>
            <a:r>
              <a:rPr lang="en-US" sz="2400" dirty="0">
                <a:cs typeface="B Bardiya" pitchFamily="2" charset="-78"/>
              </a:rPr>
              <a:t>(</a:t>
            </a:r>
            <a:br>
              <a:rPr lang="en-US" sz="2400" dirty="0">
                <a:cs typeface="B Bardiya" pitchFamily="2" charset="-78"/>
              </a:rPr>
            </a:br>
            <a:r>
              <a:rPr lang="en-US" sz="2400" dirty="0">
                <a:cs typeface="B Bardiya" pitchFamily="2" charset="-78"/>
              </a:rPr>
              <a:t>- </a:t>
            </a:r>
            <a:r>
              <a:rPr lang="ar-SA" sz="2400" dirty="0">
                <a:cs typeface="B Bardiya" pitchFamily="2" charset="-78"/>
              </a:rPr>
              <a:t>انبار نگهداري وسايل</a:t>
            </a:r>
            <a:r>
              <a:rPr lang="en-US" sz="2400" dirty="0">
                <a:cs typeface="B Bardiya" pitchFamily="2" charset="-78"/>
              </a:rPr>
              <a:t> </a:t>
            </a:r>
            <a:br>
              <a:rPr lang="en-US" sz="2400" dirty="0">
                <a:cs typeface="B Bardiya" pitchFamily="2" charset="-78"/>
              </a:rPr>
            </a:br>
            <a:r>
              <a:rPr lang="en-US" sz="2400" dirty="0">
                <a:cs typeface="B Bardiya" pitchFamily="2" charset="-78"/>
              </a:rPr>
              <a:t>- </a:t>
            </a:r>
            <a:r>
              <a:rPr lang="ar-SA" sz="2400" dirty="0">
                <a:cs typeface="B Bardiya" pitchFamily="2" charset="-78"/>
              </a:rPr>
              <a:t>گلخانه، نهالستان و محل تهيه كود و كمپوست</a:t>
            </a:r>
            <a:r>
              <a:rPr lang="en-US" sz="2400" dirty="0">
                <a:cs typeface="B Bardiya" pitchFamily="2" charset="-78"/>
              </a:rPr>
              <a:t> </a:t>
            </a:r>
            <a:br>
              <a:rPr lang="en-US" sz="2400" dirty="0">
                <a:cs typeface="B Bardiya" pitchFamily="2" charset="-78"/>
              </a:rPr>
            </a:br>
            <a:r>
              <a:rPr lang="en-US" sz="2400" dirty="0">
                <a:cs typeface="B Bardiya" pitchFamily="2" charset="-78"/>
              </a:rPr>
              <a:t>- </a:t>
            </a:r>
            <a:r>
              <a:rPr lang="ar-SA" sz="2400" dirty="0" smtClean="0">
                <a:cs typeface="B Bardiya" pitchFamily="2" charset="-78"/>
              </a:rPr>
              <a:t>مكان </a:t>
            </a:r>
            <a:r>
              <a:rPr lang="ar-SA" sz="2400" dirty="0">
                <a:cs typeface="B Bardiya" pitchFamily="2" charset="-78"/>
              </a:rPr>
              <a:t>استراحت مستخدمين پارك</a:t>
            </a:r>
            <a:r>
              <a:rPr lang="en-US" sz="2400" dirty="0">
                <a:cs typeface="B Bardiya" pitchFamily="2" charset="-78"/>
              </a:rPr>
              <a:t> </a:t>
            </a:r>
          </a:p>
        </p:txBody>
      </p:sp>
      <p:sp>
        <p:nvSpPr>
          <p:cNvPr id="4" name="Rectangle 3"/>
          <p:cNvSpPr/>
          <p:nvPr/>
        </p:nvSpPr>
        <p:spPr>
          <a:xfrm>
            <a:off x="304800" y="2410691"/>
            <a:ext cx="8382000" cy="1200329"/>
          </a:xfrm>
          <a:prstGeom prst="rect">
            <a:avLst/>
          </a:prstGeom>
        </p:spPr>
        <p:txBody>
          <a:bodyPr wrap="square">
            <a:spAutoFit/>
          </a:bodyPr>
          <a:lstStyle/>
          <a:p>
            <a:pPr algn="r"/>
            <a:r>
              <a:rPr lang="ar-SA" sz="2400" b="1" dirty="0">
                <a:cs typeface="B Bardiya" pitchFamily="2" charset="-78"/>
              </a:rPr>
              <a:t>وسايل و زمينهاي بازي</a:t>
            </a:r>
            <a:r>
              <a:rPr lang="en-US" sz="2400" dirty="0">
                <a:cs typeface="B Bardiya" pitchFamily="2" charset="-78"/>
              </a:rPr>
              <a:t>:</a:t>
            </a:r>
            <a:br>
              <a:rPr lang="en-US" sz="2400" dirty="0">
                <a:cs typeface="B Bardiya" pitchFamily="2" charset="-78"/>
              </a:rPr>
            </a:br>
            <a:r>
              <a:rPr lang="ar-SA" sz="2400" dirty="0">
                <a:cs typeface="B Bardiya" pitchFamily="2" charset="-78"/>
              </a:rPr>
              <a:t>اين نوع </a:t>
            </a:r>
            <a:r>
              <a:rPr lang="ar-SA" sz="2400" dirty="0" smtClean="0">
                <a:cs typeface="B Bardiya" pitchFamily="2" charset="-78"/>
              </a:rPr>
              <a:t>وسايل </a:t>
            </a:r>
            <a:r>
              <a:rPr lang="ar-SA" sz="2400" dirty="0">
                <a:cs typeface="B Bardiya" pitchFamily="2" charset="-78"/>
              </a:rPr>
              <a:t>تنوع زيادي داشت و متناسب با طبقات سني ( خردسالان، كودكان و نوجوانان) </a:t>
            </a:r>
            <a:endParaRPr lang="fa-IR" sz="2400" dirty="0" smtClean="0">
              <a:cs typeface="B Bardiya" pitchFamily="2" charset="-78"/>
            </a:endParaRPr>
          </a:p>
          <a:p>
            <a:pPr algn="r"/>
            <a:r>
              <a:rPr lang="ar-SA" sz="2400" dirty="0" smtClean="0">
                <a:cs typeface="B Bardiya" pitchFamily="2" charset="-78"/>
              </a:rPr>
              <a:t>تغيير </a:t>
            </a:r>
            <a:r>
              <a:rPr lang="ar-SA" sz="2400" dirty="0">
                <a:cs typeface="B Bardiya" pitchFamily="2" charset="-78"/>
              </a:rPr>
              <a:t>مي كند و با توجه به فرهنگ و سنن هر جامعه اين نوع وسايل متفاوتند</a:t>
            </a:r>
            <a:endParaRPr lang="en-US" sz="2400" dirty="0">
              <a:cs typeface="B Bardiya" pitchFamily="2" charset="-78"/>
            </a:endParaRPr>
          </a:p>
        </p:txBody>
      </p:sp>
      <p:sp>
        <p:nvSpPr>
          <p:cNvPr id="5" name="Rectangle 4"/>
          <p:cNvSpPr/>
          <p:nvPr/>
        </p:nvSpPr>
        <p:spPr>
          <a:xfrm>
            <a:off x="1073727" y="4572000"/>
            <a:ext cx="7613073" cy="1938992"/>
          </a:xfrm>
          <a:prstGeom prst="rect">
            <a:avLst/>
          </a:prstGeom>
        </p:spPr>
        <p:txBody>
          <a:bodyPr wrap="square">
            <a:spAutoFit/>
          </a:bodyPr>
          <a:lstStyle/>
          <a:p>
            <a:pPr algn="r"/>
            <a:r>
              <a:rPr lang="ar-SA" sz="2400" dirty="0">
                <a:cs typeface="B Bardiya" pitchFamily="2" charset="-78"/>
              </a:rPr>
              <a:t>زمينهاي بازي نيز متناسب با نوع عملكرد فضاعاي سبز و ابعاد آنها مي توان شامل يك يا مجموعه اي از زمين بازي فوتبال ، واليبال ، بستكبال، تنيس، بدمينتون، تنيس روي ميز باشد</a:t>
            </a:r>
            <a:r>
              <a:rPr lang="en-US" sz="2400" dirty="0">
                <a:cs typeface="B Bardiya" pitchFamily="2" charset="-78"/>
              </a:rPr>
              <a:t>. </a:t>
            </a:r>
            <a:br>
              <a:rPr lang="en-US" sz="2400" dirty="0">
                <a:cs typeface="B Bardiya" pitchFamily="2" charset="-78"/>
              </a:rPr>
            </a:br>
            <a:r>
              <a:rPr lang="en-US" sz="2400" dirty="0">
                <a:cs typeface="B Bardiya" pitchFamily="2" charset="-78"/>
              </a:rPr>
              <a:t/>
            </a:r>
            <a:br>
              <a:rPr lang="en-US" sz="2400" dirty="0">
                <a:cs typeface="B Bardiya" pitchFamily="2" charset="-78"/>
              </a:rPr>
            </a:br>
            <a:endParaRPr lang="en-US" sz="2400" dirty="0">
              <a:cs typeface="B Bardiya" pitchFamily="2" charset="-78"/>
            </a:endParaRPr>
          </a:p>
        </p:txBody>
      </p:sp>
    </p:spTree>
    <p:extLst>
      <p:ext uri="{BB962C8B-B14F-4D97-AF65-F5344CB8AC3E}">
        <p14:creationId xmlns:p14="http://schemas.microsoft.com/office/powerpoint/2010/main" xmlns="" val="461071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04800"/>
            <a:ext cx="8229600" cy="5943600"/>
          </a:xfrm>
        </p:spPr>
        <p:txBody>
          <a:bodyPr>
            <a:normAutofit/>
          </a:bodyPr>
          <a:lstStyle/>
          <a:p>
            <a:pPr marL="0" indent="0" algn="r">
              <a:buNone/>
            </a:pPr>
            <a:r>
              <a:rPr lang="en-US" sz="2800" dirty="0">
                <a:cs typeface="B Bardiya" pitchFamily="2" charset="-78"/>
              </a:rPr>
              <a:t/>
            </a:r>
            <a:br>
              <a:rPr lang="en-US" sz="2800" dirty="0">
                <a:cs typeface="B Bardiya" pitchFamily="2" charset="-78"/>
              </a:rPr>
            </a:br>
            <a:r>
              <a:rPr lang="en-US" sz="2800" b="1" dirty="0">
                <a:cs typeface="B Bardiya" pitchFamily="2" charset="-78"/>
              </a:rPr>
              <a:t>- </a:t>
            </a:r>
            <a:r>
              <a:rPr lang="ar-SA" sz="2800" b="1" dirty="0">
                <a:cs typeface="B Bardiya" pitchFamily="2" charset="-78"/>
              </a:rPr>
              <a:t>نشانه هاي تجسمي </a:t>
            </a:r>
            <a:r>
              <a:rPr lang="ar-SA" sz="2800" b="1" dirty="0" smtClean="0">
                <a:cs typeface="B Bardiya" pitchFamily="2" charset="-78"/>
              </a:rPr>
              <a:t>شامل</a:t>
            </a:r>
            <a:r>
              <a:rPr lang="en-US" sz="2800" b="1" dirty="0">
                <a:cs typeface="B Bardiya" pitchFamily="2" charset="-78"/>
              </a:rPr>
              <a:t/>
            </a:r>
            <a:br>
              <a:rPr lang="en-US" sz="2800" b="1" dirty="0">
                <a:cs typeface="B Bardiya" pitchFamily="2" charset="-78"/>
              </a:rPr>
            </a:br>
            <a:r>
              <a:rPr lang="en-US" sz="2800" dirty="0">
                <a:cs typeface="B Bardiya" pitchFamily="2" charset="-78"/>
              </a:rPr>
              <a:t>- </a:t>
            </a:r>
            <a:r>
              <a:rPr lang="ar-SA" sz="2800" dirty="0">
                <a:cs typeface="B Bardiya" pitchFamily="2" charset="-78"/>
              </a:rPr>
              <a:t>مجسمه هاي اساطير، مشاهير، بزرگان و شخصيتهاي مورد علاقه جوامع</a:t>
            </a:r>
            <a:r>
              <a:rPr lang="en-US" sz="2800" dirty="0">
                <a:cs typeface="B Bardiya" pitchFamily="2" charset="-78"/>
              </a:rPr>
              <a:t> </a:t>
            </a:r>
            <a:br>
              <a:rPr lang="en-US" sz="2800" dirty="0">
                <a:cs typeface="B Bardiya" pitchFamily="2" charset="-78"/>
              </a:rPr>
            </a:br>
            <a:r>
              <a:rPr lang="en-US" sz="2800" dirty="0">
                <a:cs typeface="B Bardiya" pitchFamily="2" charset="-78"/>
              </a:rPr>
              <a:t>- </a:t>
            </a:r>
            <a:r>
              <a:rPr lang="ar-SA" sz="2800" dirty="0">
                <a:cs typeface="B Bardiya" pitchFamily="2" charset="-78"/>
              </a:rPr>
              <a:t>كتيبه ها</a:t>
            </a:r>
            <a:r>
              <a:rPr lang="en-US" sz="2800" dirty="0">
                <a:cs typeface="B Bardiya" pitchFamily="2" charset="-78"/>
              </a:rPr>
              <a:t> </a:t>
            </a:r>
            <a:br>
              <a:rPr lang="en-US" sz="2800" dirty="0">
                <a:cs typeface="B Bardiya" pitchFamily="2" charset="-78"/>
              </a:rPr>
            </a:br>
            <a:r>
              <a:rPr lang="en-US" sz="2800" dirty="0">
                <a:cs typeface="B Bardiya" pitchFamily="2" charset="-78"/>
              </a:rPr>
              <a:t>- </a:t>
            </a:r>
            <a:r>
              <a:rPr lang="ar-SA" sz="2800" dirty="0">
                <a:cs typeface="B Bardiya" pitchFamily="2" charset="-78"/>
              </a:rPr>
              <a:t>نقش هاي برجسته</a:t>
            </a:r>
            <a:r>
              <a:rPr lang="en-US" sz="2800" dirty="0">
                <a:cs typeface="B Bardiya" pitchFamily="2" charset="-78"/>
              </a:rPr>
              <a:t/>
            </a:r>
            <a:br>
              <a:rPr lang="en-US" sz="2800" dirty="0">
                <a:cs typeface="B Bardiya" pitchFamily="2" charset="-78"/>
              </a:rPr>
            </a:br>
            <a:r>
              <a:rPr lang="en-US" sz="2800" dirty="0">
                <a:cs typeface="B Bardiya" pitchFamily="2" charset="-78"/>
              </a:rPr>
              <a:t>-</a:t>
            </a:r>
            <a:r>
              <a:rPr lang="ar-SA" sz="2800" dirty="0">
                <a:cs typeface="B Bardiya" pitchFamily="2" charset="-78"/>
              </a:rPr>
              <a:t>يادبود احداث پارك</a:t>
            </a:r>
            <a:r>
              <a:rPr lang="en-US" sz="2800" dirty="0">
                <a:cs typeface="B Bardiya" pitchFamily="2" charset="-78"/>
              </a:rPr>
              <a:t/>
            </a:r>
            <a:br>
              <a:rPr lang="en-US" sz="2800" dirty="0">
                <a:cs typeface="B Bardiya" pitchFamily="2" charset="-78"/>
              </a:rPr>
            </a:br>
            <a:r>
              <a:rPr lang="en-US" sz="2800" dirty="0">
                <a:cs typeface="B Bardiya" pitchFamily="2" charset="-78"/>
              </a:rPr>
              <a:t>-</a:t>
            </a:r>
            <a:r>
              <a:rPr lang="ar-SA" sz="2800" dirty="0">
                <a:cs typeface="B Bardiya" pitchFamily="2" charset="-78"/>
              </a:rPr>
              <a:t>سردرهاي ويژه</a:t>
            </a:r>
            <a:r>
              <a:rPr lang="en-US" sz="2800" dirty="0">
                <a:cs typeface="B Bardiya" pitchFamily="2" charset="-78"/>
              </a:rPr>
              <a:t/>
            </a:r>
            <a:br>
              <a:rPr lang="en-US" sz="2800" dirty="0">
                <a:cs typeface="B Bardiya" pitchFamily="2" charset="-78"/>
              </a:rPr>
            </a:br>
            <a:endParaRPr lang="en-US" sz="2800" dirty="0">
              <a:cs typeface="B Bardiya" pitchFamily="2" charset="-78"/>
            </a:endParaRPr>
          </a:p>
        </p:txBody>
      </p:sp>
      <p:pic>
        <p:nvPicPr>
          <p:cNvPr id="1026" name="Picture 2" descr="D:\PARK\fff\284818_22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2133600"/>
            <a:ext cx="3326765" cy="39624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D:\PARK\fff\Newsimg4222-jam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95800" y="3886200"/>
            <a:ext cx="2412365" cy="254584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82635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8229600" cy="6019800"/>
          </a:xfrm>
        </p:spPr>
        <p:txBody>
          <a:bodyPr>
            <a:normAutofit/>
          </a:bodyPr>
          <a:lstStyle/>
          <a:p>
            <a:pPr marL="0" indent="0" algn="r">
              <a:buNone/>
            </a:pPr>
            <a:r>
              <a:rPr lang="fa-IR" sz="2800" b="1" dirty="0" smtClean="0">
                <a:cs typeface="B Bardiya" pitchFamily="2" charset="-78"/>
              </a:rPr>
              <a:t>ت</a:t>
            </a:r>
            <a:r>
              <a:rPr lang="ar-SA" sz="2800" b="1" dirty="0" smtClean="0">
                <a:cs typeface="B Bardiya" pitchFamily="2" charset="-78"/>
              </a:rPr>
              <a:t>شكيلات </a:t>
            </a:r>
            <a:r>
              <a:rPr lang="ar-SA" sz="2800" b="1" dirty="0">
                <a:cs typeface="B Bardiya" pitchFamily="2" charset="-78"/>
              </a:rPr>
              <a:t>اداري در پاركهاي </a:t>
            </a:r>
            <a:r>
              <a:rPr lang="ar-SA" sz="2800" b="1" dirty="0" smtClean="0">
                <a:cs typeface="B Bardiya" pitchFamily="2" charset="-78"/>
              </a:rPr>
              <a:t>عمومي</a:t>
            </a:r>
            <a:r>
              <a:rPr lang="en-US" sz="2800" dirty="0">
                <a:cs typeface="B Bardiya" pitchFamily="2" charset="-78"/>
              </a:rPr>
              <a:t/>
            </a:r>
            <a:br>
              <a:rPr lang="en-US" sz="2800" dirty="0">
                <a:cs typeface="B Bardiya" pitchFamily="2" charset="-78"/>
              </a:rPr>
            </a:br>
            <a:endParaRPr lang="en-US" sz="2800" dirty="0" smtClean="0">
              <a:cs typeface="B Bardiya" pitchFamily="2" charset="-78"/>
            </a:endParaRPr>
          </a:p>
          <a:p>
            <a:pPr marL="0" indent="0" algn="r">
              <a:buNone/>
            </a:pPr>
            <a:r>
              <a:rPr lang="ar-SA" sz="2800" dirty="0" smtClean="0">
                <a:cs typeface="B Bardiya" pitchFamily="2" charset="-78"/>
              </a:rPr>
              <a:t>در </a:t>
            </a:r>
            <a:r>
              <a:rPr lang="ar-SA" sz="2800" dirty="0">
                <a:cs typeface="B Bardiya" pitchFamily="2" charset="-78"/>
              </a:rPr>
              <a:t>پاركها براي مسائل اداري و رسيدگي به امور كارمندان، دفاتر و اتاقهائي تعبيه ميشود كه بر حسب وسعت پارك تشكيلات اداري آن متغير مي باشد. اين ساختمان بايد در محلي قرارگيرد كه در دسترس كليه قسمتهاي پارك </a:t>
            </a:r>
            <a:r>
              <a:rPr lang="ar-SA" sz="2800" dirty="0" smtClean="0">
                <a:cs typeface="B Bardiya" pitchFamily="2" charset="-78"/>
              </a:rPr>
              <a:t>قرارگيرد</a:t>
            </a:r>
            <a:endParaRPr lang="en-US" sz="2800" dirty="0" smtClean="0">
              <a:cs typeface="B Bardiya" pitchFamily="2" charset="-78"/>
            </a:endParaRPr>
          </a:p>
          <a:p>
            <a:pPr marL="0" indent="0" algn="r">
              <a:buNone/>
            </a:pPr>
            <a:endParaRPr lang="en-US" sz="2800" dirty="0">
              <a:cs typeface="B Bardiya" pitchFamily="2" charset="-78"/>
            </a:endParaRPr>
          </a:p>
          <a:p>
            <a:pPr marL="0" indent="0" algn="r">
              <a:buNone/>
            </a:pPr>
            <a:r>
              <a:rPr lang="en-US" sz="2800" dirty="0" smtClean="0">
                <a:cs typeface="B Bardiya" pitchFamily="2" charset="-78"/>
              </a:rPr>
              <a:t>.</a:t>
            </a:r>
            <a:r>
              <a:rPr lang="en-US" sz="2800" dirty="0">
                <a:cs typeface="B Bardiya" pitchFamily="2" charset="-78"/>
              </a:rPr>
              <a:t> </a:t>
            </a:r>
            <a:br>
              <a:rPr lang="en-US" sz="2800" dirty="0">
                <a:cs typeface="B Bardiya" pitchFamily="2" charset="-78"/>
              </a:rPr>
            </a:br>
            <a:r>
              <a:rPr lang="ar-SA" sz="2800" dirty="0">
                <a:cs typeface="B Bardiya" pitchFamily="2" charset="-78"/>
              </a:rPr>
              <a:t>همچنين اطاقكهاي نگهباني در نزديكي دربهاي ورودي و خروجي مجهز به كليه وسايل ارتباطي از ضروريات يك پارك مي باشد. بعلاوه قسمتي نيز جهت مواقع ضروري به تاسيسات آتشنشاني اختصاص داده مي‌شود در اين زمينه بهتر آن است كه اماكن با كشت درختان بلند از ديد مستقيم بازديد كنندگان محفوظ باشد</a:t>
            </a:r>
            <a:endParaRPr lang="en-US" sz="2800" dirty="0">
              <a:cs typeface="B Bardiya" pitchFamily="2" charset="-78"/>
            </a:endParaRPr>
          </a:p>
        </p:txBody>
      </p:sp>
    </p:spTree>
    <p:extLst>
      <p:ext uri="{BB962C8B-B14F-4D97-AF65-F5344CB8AC3E}">
        <p14:creationId xmlns:p14="http://schemas.microsoft.com/office/powerpoint/2010/main" xmlns="" val="3816567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66800"/>
            <a:ext cx="8153400" cy="715962"/>
          </a:xfrm>
        </p:spPr>
        <p:txBody>
          <a:bodyPr>
            <a:normAutofit/>
          </a:bodyPr>
          <a:lstStyle/>
          <a:p>
            <a:r>
              <a:rPr lang="ar-SA" sz="3200" b="1" dirty="0" smtClean="0">
                <a:cs typeface="B Bardiya" pitchFamily="2" charset="-78"/>
              </a:rPr>
              <a:t>مجموعه‌ي </a:t>
            </a:r>
            <a:r>
              <a:rPr lang="ar-SA" sz="3200" b="1" dirty="0">
                <a:cs typeface="B Bardiya" pitchFamily="2" charset="-78"/>
              </a:rPr>
              <a:t>تشكيلات ساختماني پاركها و گردشگاه </a:t>
            </a:r>
            <a:r>
              <a:rPr lang="fa-IR" sz="3200" b="1" dirty="0" smtClean="0">
                <a:cs typeface="B Bardiya" pitchFamily="2" charset="-78"/>
              </a:rPr>
              <a:t>ها</a:t>
            </a:r>
            <a:endParaRPr lang="en-US" sz="3200" dirty="0">
              <a:cs typeface="B Bardiya" pitchFamily="2" charset="-78"/>
            </a:endParaRPr>
          </a:p>
        </p:txBody>
      </p:sp>
      <p:sp>
        <p:nvSpPr>
          <p:cNvPr id="3" name="Content Placeholder 2"/>
          <p:cNvSpPr>
            <a:spLocks noGrp="1"/>
          </p:cNvSpPr>
          <p:nvPr>
            <p:ph idx="1"/>
          </p:nvPr>
        </p:nvSpPr>
        <p:spPr>
          <a:xfrm>
            <a:off x="228600" y="2133601"/>
            <a:ext cx="8458200" cy="3505200"/>
          </a:xfrm>
        </p:spPr>
        <p:txBody>
          <a:bodyPr>
            <a:normAutofit/>
          </a:bodyPr>
          <a:lstStyle/>
          <a:p>
            <a:pPr marL="0" indent="0" algn="r">
              <a:buNone/>
            </a:pPr>
            <a:r>
              <a:rPr lang="ar-SA" sz="2800" dirty="0">
                <a:cs typeface="B Bardiya" pitchFamily="2" charset="-78"/>
              </a:rPr>
              <a:t>تشكيلات ساختماني در پارك و گردشگاه هاي عمومي مي تواند شامل تمامي عمليات فني در زمينه ساختمان باشد اين واحد از قسمتهاي مختلف تشكيل شده كه عبارتند از</a:t>
            </a:r>
            <a:r>
              <a:rPr lang="en-US" sz="2800" dirty="0">
                <a:cs typeface="B Bardiya" pitchFamily="2" charset="-78"/>
              </a:rPr>
              <a:t>:</a:t>
            </a:r>
            <a:br>
              <a:rPr lang="en-US" sz="2800" dirty="0">
                <a:cs typeface="B Bardiya" pitchFamily="2" charset="-78"/>
              </a:rPr>
            </a:br>
            <a:r>
              <a:rPr lang="en-US" sz="2800" dirty="0">
                <a:cs typeface="B Bardiya" pitchFamily="2" charset="-78"/>
              </a:rPr>
              <a:t/>
            </a:r>
            <a:br>
              <a:rPr lang="en-US" sz="2800" dirty="0">
                <a:cs typeface="B Bardiya" pitchFamily="2" charset="-78"/>
              </a:rPr>
            </a:br>
            <a:endParaRPr lang="en-US" sz="2800" dirty="0">
              <a:cs typeface="B Bardiya" pitchFamily="2" charset="-78"/>
            </a:endParaRPr>
          </a:p>
        </p:txBody>
      </p:sp>
    </p:spTree>
    <p:extLst>
      <p:ext uri="{BB962C8B-B14F-4D97-AF65-F5344CB8AC3E}">
        <p14:creationId xmlns:p14="http://schemas.microsoft.com/office/powerpoint/2010/main" xmlns="" val="901080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6000"/>
            <a:lum/>
          </a:blip>
          <a:srcRect/>
          <a:stretch>
            <a:fillRect l="-5000" r="-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305800" cy="5745163"/>
          </a:xfrm>
        </p:spPr>
        <p:txBody>
          <a:bodyPr>
            <a:normAutofit/>
          </a:bodyPr>
          <a:lstStyle/>
          <a:p>
            <a:pPr marL="0" indent="0" algn="r" rtl="1">
              <a:buNone/>
            </a:pPr>
            <a:r>
              <a:rPr lang="ar-SA" sz="2400" b="1" dirty="0">
                <a:cs typeface="B Bardiya" pitchFamily="2" charset="-78"/>
              </a:rPr>
              <a:t>مقدمه </a:t>
            </a:r>
            <a:r>
              <a:rPr lang="ar-SA" sz="2400" b="1" dirty="0" smtClean="0">
                <a:cs typeface="B Bardiya" pitchFamily="2" charset="-78"/>
              </a:rPr>
              <a:t>:</a:t>
            </a:r>
            <a:endParaRPr lang="fa-IR" sz="2400" b="1" dirty="0" smtClean="0">
              <a:cs typeface="B Bardiya" pitchFamily="2" charset="-78"/>
            </a:endParaRPr>
          </a:p>
          <a:p>
            <a:pPr marL="0" indent="0" algn="r" rtl="1">
              <a:buNone/>
            </a:pPr>
            <a:endParaRPr lang="fa-IR" sz="2400" b="1" dirty="0">
              <a:cs typeface="B Bardiya" pitchFamily="2" charset="-78"/>
            </a:endParaRPr>
          </a:p>
          <a:p>
            <a:pPr marL="0" indent="0" algn="r" rtl="1">
              <a:buNone/>
            </a:pPr>
            <a:endParaRPr lang="en-US" sz="2400" dirty="0">
              <a:cs typeface="B Bardiya" pitchFamily="2" charset="-78"/>
            </a:endParaRPr>
          </a:p>
          <a:p>
            <a:pPr marL="0" indent="0" algn="r" rtl="1">
              <a:buNone/>
            </a:pPr>
            <a:r>
              <a:rPr lang="ar-SA" sz="2400" dirty="0">
                <a:cs typeface="B Bardiya" pitchFamily="2" charset="-78"/>
              </a:rPr>
              <a:t>اهمیت احداث پارک‌ها در محیط‌های شهری از آن رو که در تلطیف هوای شهرها و افزایش کیفیت آنها و در نتیجه عملکرد اکولوژیکی شهرها مؤثر می‌باشند. </a:t>
            </a:r>
            <a:endParaRPr lang="fa-IR" sz="2400" dirty="0" smtClean="0">
              <a:cs typeface="B Bardiya" pitchFamily="2" charset="-78"/>
            </a:endParaRPr>
          </a:p>
          <a:p>
            <a:pPr marL="0" indent="0" algn="r" rtl="1">
              <a:buNone/>
            </a:pPr>
            <a:r>
              <a:rPr lang="ar-SA" sz="2400" dirty="0" smtClean="0">
                <a:cs typeface="B Bardiya" pitchFamily="2" charset="-78"/>
              </a:rPr>
              <a:t>اقدامی </a:t>
            </a:r>
            <a:r>
              <a:rPr lang="ar-SA" sz="2400" dirty="0">
                <a:cs typeface="B Bardiya" pitchFamily="2" charset="-78"/>
              </a:rPr>
              <a:t>لازم و ضروریست که خوشبختانه طی سال‌های اخیر به دلیل تبییت اهمیت، آنها در جامعه گام‌های مؤثری از سوی مسئولین برداشته شده است</a:t>
            </a:r>
            <a:r>
              <a:rPr lang="ar-SA" sz="2400" dirty="0" smtClean="0">
                <a:cs typeface="B Bardiya" pitchFamily="2" charset="-78"/>
              </a:rPr>
              <a:t>.</a:t>
            </a:r>
            <a:endParaRPr lang="fa-IR" sz="2400" dirty="0" smtClean="0">
              <a:cs typeface="B Bardiya" pitchFamily="2" charset="-78"/>
            </a:endParaRPr>
          </a:p>
          <a:p>
            <a:pPr marL="0" indent="0" algn="r" rtl="1">
              <a:buNone/>
            </a:pPr>
            <a:r>
              <a:rPr lang="ar-SA" sz="2400" dirty="0" smtClean="0">
                <a:cs typeface="B Bardiya" pitchFamily="2" charset="-78"/>
              </a:rPr>
              <a:t> </a:t>
            </a:r>
            <a:r>
              <a:rPr lang="ar-SA" sz="2400" dirty="0">
                <a:cs typeface="B Bardiya" pitchFamily="2" charset="-78"/>
              </a:rPr>
              <a:t>یقیناً به پارک‌ها در هر زمان و مکان که فرصت و استعداد آن وجود داشته باشد، نیازمندیم. پارک‌ها فرصتی برای بهسازی شهرها و تأمین کننده زیر ساخت‌های سبز و سرآغازی جهت بهبود اکولوزیک شهرها و ایجاد ساختاری پایا و استخوان‌بندی مناسبی برای آنها به شمار می‌روند.</a:t>
            </a:r>
            <a:endParaRPr lang="en-US" sz="2400" dirty="0">
              <a:cs typeface="B Bardiya" pitchFamily="2" charset="-78"/>
            </a:endParaRPr>
          </a:p>
          <a:p>
            <a:pPr marL="0" indent="0" algn="r">
              <a:buNone/>
            </a:pPr>
            <a:endParaRPr lang="en-US" dirty="0">
              <a:cs typeface="B Bardiya" pitchFamily="2" charset="-78"/>
            </a:endParaRPr>
          </a:p>
        </p:txBody>
      </p:sp>
    </p:spTree>
    <p:extLst>
      <p:ext uri="{BB962C8B-B14F-4D97-AF65-F5344CB8AC3E}">
        <p14:creationId xmlns:p14="http://schemas.microsoft.com/office/powerpoint/2010/main" xmlns="" val="1342662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8200" y="152400"/>
            <a:ext cx="4191000" cy="5392392"/>
          </a:xfrm>
        </p:spPr>
        <p:txBody>
          <a:bodyPr>
            <a:normAutofit/>
          </a:bodyPr>
          <a:lstStyle/>
          <a:p>
            <a:pPr marL="0" indent="0" algn="r">
              <a:buNone/>
            </a:pPr>
            <a:r>
              <a:rPr lang="ar-SA" sz="2000" dirty="0">
                <a:cs typeface="B Bardiya" pitchFamily="2" charset="-78"/>
              </a:rPr>
              <a:t>: </a:t>
            </a:r>
            <a:r>
              <a:rPr lang="ar-SA" sz="2000" b="1" dirty="0">
                <a:cs typeface="B Bardiya" pitchFamily="2" charset="-78"/>
              </a:rPr>
              <a:t>دسترسيها</a:t>
            </a:r>
            <a:r>
              <a:rPr lang="en-US" sz="2000" b="1" dirty="0">
                <a:cs typeface="B Bardiya" pitchFamily="2" charset="-78"/>
              </a:rPr>
              <a:t/>
            </a:r>
            <a:br>
              <a:rPr lang="en-US" sz="2000" b="1" dirty="0">
                <a:cs typeface="B Bardiya" pitchFamily="2" charset="-78"/>
              </a:rPr>
            </a:br>
            <a:endParaRPr lang="en-US" sz="2000" b="1" dirty="0" smtClean="0">
              <a:cs typeface="B Bardiya" pitchFamily="2" charset="-78"/>
            </a:endParaRPr>
          </a:p>
          <a:p>
            <a:pPr marL="0" indent="0" algn="r">
              <a:buNone/>
            </a:pPr>
            <a:r>
              <a:rPr lang="ar-SA" sz="2000" dirty="0" smtClean="0">
                <a:cs typeface="B Bardiya" pitchFamily="2" charset="-78"/>
              </a:rPr>
              <a:t>بطور </a:t>
            </a:r>
            <a:r>
              <a:rPr lang="ar-SA" sz="2000" dirty="0">
                <a:cs typeface="B Bardiya" pitchFamily="2" charset="-78"/>
              </a:rPr>
              <a:t>كلي در پاركهاي بزرگ شهري و گردشگاه ها دسترسيهايي به اشكال مختلف و اندازه هاي متفاوت با مصالح ساختماني خاصي برحسب نوع طراحي و شرائط محيط احداث مي شود كه شامل دسترسيهاي اصلي، فرعي و پياده روها مي باشد. </a:t>
            </a:r>
            <a:endParaRPr lang="en-US" sz="2000" dirty="0" smtClean="0">
              <a:cs typeface="B Bardiya" pitchFamily="2" charset="-78"/>
            </a:endParaRPr>
          </a:p>
          <a:p>
            <a:pPr marL="0" indent="0" algn="r">
              <a:buNone/>
            </a:pPr>
            <a:endParaRPr lang="en-US" sz="2000" dirty="0" smtClean="0">
              <a:cs typeface="B Bardiya" pitchFamily="2" charset="-78"/>
            </a:endParaRPr>
          </a:p>
          <a:p>
            <a:pPr marL="0" indent="0" algn="r">
              <a:buNone/>
            </a:pPr>
            <a:r>
              <a:rPr lang="ar-SA" sz="2000" dirty="0" smtClean="0">
                <a:cs typeface="B Bardiya" pitchFamily="2" charset="-78"/>
              </a:rPr>
              <a:t>عرض </a:t>
            </a:r>
            <a:r>
              <a:rPr lang="ar-SA" sz="2000" dirty="0">
                <a:cs typeface="B Bardiya" pitchFamily="2" charset="-78"/>
              </a:rPr>
              <a:t>دسترسيهاي اصلي بايد حداقل بين 10 تا 15 متر باشند. درپاركهاي بزرگ دسترسيهاي اصلي را مي توان بصورت بلوار احداث نمود</a:t>
            </a:r>
            <a:r>
              <a:rPr lang="en-US" sz="2000" dirty="0">
                <a:cs typeface="B Bardiya" pitchFamily="2" charset="-78"/>
              </a:rPr>
              <a:t>. </a:t>
            </a:r>
            <a:br>
              <a:rPr lang="en-US" sz="2000" dirty="0">
                <a:cs typeface="B Bardiya" pitchFamily="2" charset="-78"/>
              </a:rPr>
            </a:br>
            <a:r>
              <a:rPr lang="ar-SA" sz="2000" dirty="0">
                <a:cs typeface="B Bardiya" pitchFamily="2" charset="-78"/>
              </a:rPr>
              <a:t>طول و عرض اين گونه دسترسيهاي فرعي بستگي به </a:t>
            </a:r>
            <a:endParaRPr lang="en-US" sz="2000" dirty="0" smtClean="0">
              <a:cs typeface="B Bardiya" pitchFamily="2" charset="-78"/>
            </a:endParaRPr>
          </a:p>
          <a:p>
            <a:pPr marL="0" indent="0" algn="r">
              <a:buNone/>
            </a:pPr>
            <a:r>
              <a:rPr lang="ar-SA" sz="2000" dirty="0" smtClean="0">
                <a:cs typeface="B Bardiya" pitchFamily="2" charset="-78"/>
              </a:rPr>
              <a:t>بزرگي </a:t>
            </a:r>
            <a:r>
              <a:rPr lang="ar-SA" sz="2000" dirty="0">
                <a:cs typeface="B Bardiya" pitchFamily="2" charset="-78"/>
              </a:rPr>
              <a:t>و كوچكي پارك و نوع طراحي آن دارد. </a:t>
            </a:r>
            <a:endParaRPr lang="en-US" sz="2000" dirty="0">
              <a:cs typeface="B Bardiya" pitchFamily="2" charset="-78"/>
            </a:endParaRPr>
          </a:p>
          <a:p>
            <a:pPr marL="0" indent="0" algn="r">
              <a:buNone/>
            </a:pPr>
            <a:endParaRPr lang="en-US" sz="2000" dirty="0" smtClean="0"/>
          </a:p>
          <a:p>
            <a:pPr marL="0" indent="0" algn="r">
              <a:buNone/>
            </a:pPr>
            <a:endParaRPr lang="en-US" sz="2000" dirty="0"/>
          </a:p>
          <a:p>
            <a:pPr marL="0" indent="0" algn="r">
              <a:buNone/>
            </a:pPr>
            <a:endParaRPr lang="en-US" sz="2000" dirty="0" smtClean="0"/>
          </a:p>
          <a:p>
            <a:pPr marL="0" indent="0" algn="r">
              <a:buNone/>
            </a:pPr>
            <a:endParaRPr lang="en-US" sz="2000" dirty="0"/>
          </a:p>
        </p:txBody>
      </p:sp>
      <p:pic>
        <p:nvPicPr>
          <p:cNvPr id="8194" name="Picture 2" descr="D:\PARK\fff\IMG10383038 (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457200"/>
            <a:ext cx="3860800" cy="2895600"/>
          </a:xfrm>
          <a:prstGeom prst="rect">
            <a:avLst/>
          </a:prstGeom>
          <a:noFill/>
          <a:extLst>
            <a:ext uri="{909E8E84-426E-40DD-AFC4-6F175D3DCCD1}">
              <a14:hiddenFill xmlns:a14="http://schemas.microsoft.com/office/drawing/2010/main" xmlns="">
                <a:solidFill>
                  <a:srgbClr val="FFFFFF"/>
                </a:solidFill>
              </a14:hiddenFill>
            </a:ext>
          </a:extLst>
        </p:spPr>
      </p:pic>
      <p:pic>
        <p:nvPicPr>
          <p:cNvPr id="8195" name="Picture 3" descr="D:\PARK\fff\ir2471-1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2564" y="4267200"/>
            <a:ext cx="4935415" cy="21386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1459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52401"/>
            <a:ext cx="8178800" cy="3505200"/>
          </a:xfrm>
        </p:spPr>
        <p:txBody>
          <a:bodyPr>
            <a:normAutofit/>
          </a:bodyPr>
          <a:lstStyle/>
          <a:p>
            <a:pPr marL="0" indent="0" algn="r">
              <a:buNone/>
            </a:pPr>
            <a:r>
              <a:rPr lang="en-US" sz="2000" dirty="0">
                <a:cs typeface="B Bardiya" pitchFamily="2" charset="-78"/>
              </a:rPr>
              <a:t/>
            </a:r>
            <a:br>
              <a:rPr lang="en-US" sz="2000" dirty="0">
                <a:cs typeface="B Bardiya" pitchFamily="2" charset="-78"/>
              </a:rPr>
            </a:br>
            <a:r>
              <a:rPr lang="ar-SA" sz="2000" dirty="0" smtClean="0">
                <a:cs typeface="B Bardiya" pitchFamily="2" charset="-78"/>
              </a:rPr>
              <a:t>: </a:t>
            </a:r>
            <a:r>
              <a:rPr lang="ar-SA" sz="2000" b="1" dirty="0">
                <a:cs typeface="B Bardiya" pitchFamily="2" charset="-78"/>
              </a:rPr>
              <a:t>دربهاي ورودي و خروجي</a:t>
            </a:r>
            <a:r>
              <a:rPr lang="en-US" sz="2000" dirty="0">
                <a:cs typeface="B Bardiya" pitchFamily="2" charset="-78"/>
              </a:rPr>
              <a:t/>
            </a:r>
            <a:br>
              <a:rPr lang="en-US" sz="2000" dirty="0">
                <a:cs typeface="B Bardiya" pitchFamily="2" charset="-78"/>
              </a:rPr>
            </a:br>
            <a:endParaRPr lang="en-US" sz="2000" dirty="0" smtClean="0">
              <a:cs typeface="B Bardiya" pitchFamily="2" charset="-78"/>
            </a:endParaRPr>
          </a:p>
          <a:p>
            <a:pPr marL="0" indent="0" algn="r">
              <a:buNone/>
            </a:pPr>
            <a:r>
              <a:rPr lang="ar-SA" sz="2000" dirty="0" smtClean="0">
                <a:cs typeface="B Bardiya" pitchFamily="2" charset="-78"/>
              </a:rPr>
              <a:t>پاركها </a:t>
            </a:r>
            <a:r>
              <a:rPr lang="ar-SA" sz="2000" dirty="0">
                <a:cs typeface="B Bardiya" pitchFamily="2" charset="-78"/>
              </a:rPr>
              <a:t>بايستي برحسب وسعت و موقعيت محلي آنها، دربهاي ورودي و خروجي متعددي داشته باشند كه شكل و اندازه انها </a:t>
            </a:r>
            <a:r>
              <a:rPr lang="ar-SA" sz="2000" dirty="0" smtClean="0">
                <a:cs typeface="B Bardiya" pitchFamily="2" charset="-78"/>
              </a:rPr>
              <a:t>مختلف </a:t>
            </a:r>
            <a:r>
              <a:rPr lang="ar-SA" sz="2000" dirty="0">
                <a:cs typeface="B Bardiya" pitchFamily="2" charset="-78"/>
              </a:rPr>
              <a:t>و متنوع است. دربهاي ورودي و خروجي پارك بايد بر حسب موقعيت خيابانهاي شهر در قسمتهاي مختلف واقع شود و در جلوي دربها فضائي را از طرحهاي چشمگير و جلب كننده با تزئينات متناسب و عالي بوجود آورد، بطوري كه نظر عابرين را جذب نمايد. </a:t>
            </a:r>
            <a:endParaRPr lang="en-US" sz="2000" dirty="0">
              <a:cs typeface="B Bardiya" pitchFamily="2" charset="-78"/>
            </a:endParaRPr>
          </a:p>
        </p:txBody>
      </p:sp>
      <p:pic>
        <p:nvPicPr>
          <p:cNvPr id="9218" name="Picture 2" descr="D:\PARK\fff\2160468014058184465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2590800"/>
            <a:ext cx="4559464" cy="3035300"/>
          </a:xfrm>
          <a:prstGeom prst="rect">
            <a:avLst/>
          </a:prstGeom>
          <a:noFill/>
          <a:extLst>
            <a:ext uri="{909E8E84-426E-40DD-AFC4-6F175D3DCCD1}">
              <a14:hiddenFill xmlns:a14="http://schemas.microsoft.com/office/drawing/2010/main" xmlns="">
                <a:solidFill>
                  <a:srgbClr val="FFFFFF"/>
                </a:solidFill>
              </a14:hiddenFill>
            </a:ext>
          </a:extLst>
        </p:spPr>
      </p:pic>
      <p:pic>
        <p:nvPicPr>
          <p:cNvPr id="9219" name="Picture 3" descr="D:\PARK\fff\9281032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05400" y="3636818"/>
            <a:ext cx="3835400" cy="28765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17134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57200"/>
            <a:ext cx="8229600" cy="4525963"/>
          </a:xfrm>
        </p:spPr>
        <p:txBody>
          <a:bodyPr>
            <a:normAutofit/>
          </a:bodyPr>
          <a:lstStyle/>
          <a:p>
            <a:pPr marL="0" indent="0" algn="r">
              <a:buNone/>
            </a:pPr>
            <a:r>
              <a:rPr lang="en-US" sz="2000" dirty="0">
                <a:cs typeface="B Bardiya" pitchFamily="2" charset="-78"/>
              </a:rPr>
              <a:t/>
            </a:r>
            <a:br>
              <a:rPr lang="en-US" sz="2000" dirty="0">
                <a:cs typeface="B Bardiya" pitchFamily="2" charset="-78"/>
              </a:rPr>
            </a:br>
            <a:r>
              <a:rPr lang="ar-SA" sz="2000" b="1" dirty="0" smtClean="0">
                <a:cs typeface="B Bardiya" pitchFamily="2" charset="-78"/>
              </a:rPr>
              <a:t>: </a:t>
            </a:r>
            <a:r>
              <a:rPr lang="ar-SA" sz="2000" b="1" dirty="0">
                <a:cs typeface="B Bardiya" pitchFamily="2" charset="-78"/>
              </a:rPr>
              <a:t>پاركينگها</a:t>
            </a:r>
            <a:r>
              <a:rPr lang="en-US" sz="2000" dirty="0">
                <a:cs typeface="B Bardiya" pitchFamily="2" charset="-78"/>
              </a:rPr>
              <a:t/>
            </a:r>
            <a:br>
              <a:rPr lang="en-US" sz="2000" dirty="0">
                <a:cs typeface="B Bardiya" pitchFamily="2" charset="-78"/>
              </a:rPr>
            </a:br>
            <a:r>
              <a:rPr lang="ar-SA" sz="2000" dirty="0">
                <a:cs typeface="B Bardiya" pitchFamily="2" charset="-78"/>
              </a:rPr>
              <a:t>به منظور رفاه بازديد كنندگاني كه وسايل نقايه دارند فضائي را در نزديكي ساختمانها و يا قسمتهاي معيني از پارك جهت پاركينگ در نظز مي گيرند و اين پاركينگها در پاركهاي بزرگ مي تواند متعدد و پراكنده باشند. بنابراين سطح پاركينگ بستگي كامل به اهميت پارك و وسعت آن دارد</a:t>
            </a:r>
            <a:endParaRPr lang="en-US" sz="2000" dirty="0">
              <a:cs typeface="B Bardiya" pitchFamily="2" charset="-78"/>
            </a:endParaRPr>
          </a:p>
        </p:txBody>
      </p:sp>
    </p:spTree>
    <p:extLst>
      <p:ext uri="{BB962C8B-B14F-4D97-AF65-F5344CB8AC3E}">
        <p14:creationId xmlns:p14="http://schemas.microsoft.com/office/powerpoint/2010/main" xmlns="" val="1438575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4525963"/>
          </a:xfrm>
        </p:spPr>
        <p:txBody>
          <a:bodyPr>
            <a:normAutofit/>
          </a:bodyPr>
          <a:lstStyle/>
          <a:p>
            <a:pPr marL="0" indent="0" algn="r">
              <a:buNone/>
            </a:pPr>
            <a:r>
              <a:rPr lang="en-US" sz="2000" dirty="0">
                <a:cs typeface="B Bardiya" pitchFamily="2" charset="-78"/>
              </a:rPr>
              <a:t/>
            </a:r>
            <a:br>
              <a:rPr lang="en-US" sz="2000" dirty="0">
                <a:cs typeface="B Bardiya" pitchFamily="2" charset="-78"/>
              </a:rPr>
            </a:br>
            <a:r>
              <a:rPr lang="en-US" sz="2000" b="1" dirty="0" smtClean="0">
                <a:cs typeface="B Bardiya" pitchFamily="2" charset="-78"/>
              </a:rPr>
              <a:t>.</a:t>
            </a:r>
            <a:r>
              <a:rPr lang="ar-SA" sz="2000" b="1" dirty="0">
                <a:cs typeface="B Bardiya" pitchFamily="2" charset="-78"/>
              </a:rPr>
              <a:t>تشكيلات </a:t>
            </a:r>
            <a:r>
              <a:rPr lang="ar-SA" sz="2000" b="1" dirty="0" smtClean="0">
                <a:cs typeface="B Bardiya" pitchFamily="2" charset="-78"/>
              </a:rPr>
              <a:t>تزئيناتي</a:t>
            </a:r>
            <a:r>
              <a:rPr lang="en-US" sz="2000" dirty="0">
                <a:cs typeface="B Bardiya" pitchFamily="2" charset="-78"/>
              </a:rPr>
              <a:t/>
            </a:r>
            <a:br>
              <a:rPr lang="en-US" sz="2000" dirty="0">
                <a:cs typeface="B Bardiya" pitchFamily="2" charset="-78"/>
              </a:rPr>
            </a:br>
            <a:r>
              <a:rPr lang="ar-SA" sz="2000" dirty="0">
                <a:cs typeface="B Bardiya" pitchFamily="2" charset="-78"/>
              </a:rPr>
              <a:t>براي ايجاد زيبائي در پاركها لازم است بخشي بنام تزئينات كه شامل موارد زير ميباشد پديد آورد</a:t>
            </a:r>
            <a:r>
              <a:rPr lang="en-US" sz="2000" dirty="0">
                <a:cs typeface="B Bardiya" pitchFamily="2" charset="-78"/>
              </a:rPr>
              <a:t>. </a:t>
            </a:r>
            <a:br>
              <a:rPr lang="en-US" sz="2000" dirty="0">
                <a:cs typeface="B Bardiya" pitchFamily="2" charset="-78"/>
              </a:rPr>
            </a:br>
            <a:r>
              <a:rPr lang="ar-SA" sz="2000" b="1" dirty="0">
                <a:cs typeface="B Bardiya" pitchFamily="2" charset="-78"/>
              </a:rPr>
              <a:t>الف - آب نماها</a:t>
            </a:r>
            <a:r>
              <a:rPr lang="en-US" sz="2000" dirty="0">
                <a:cs typeface="B Bardiya" pitchFamily="2" charset="-78"/>
              </a:rPr>
              <a:t>:</a:t>
            </a:r>
            <a:br>
              <a:rPr lang="en-US" sz="2000" dirty="0">
                <a:cs typeface="B Bardiya" pitchFamily="2" charset="-78"/>
              </a:rPr>
            </a:br>
            <a:r>
              <a:rPr lang="ar-SA" sz="2000" dirty="0">
                <a:cs typeface="B Bardiya" pitchFamily="2" charset="-78"/>
              </a:rPr>
              <a:t>آب عنصري ارزنده براي ايجاد نشاط در زندگي شهري است و لذا اين امر ايجاد آبنماها را توجيه مي كند. از زمان شروع توسعه فضاهاي سبز، آب جزء عناصر منظر ساز شد. </a:t>
            </a:r>
            <a:endParaRPr lang="en-US" sz="2000" dirty="0">
              <a:cs typeface="B Bardiya" pitchFamily="2" charset="-78"/>
            </a:endParaRPr>
          </a:p>
        </p:txBody>
      </p:sp>
      <p:pic>
        <p:nvPicPr>
          <p:cNvPr id="4" name="Picture 3" descr="D:\PARK\fff\جذاب-ترین-پارک-های-دنیا-را-بشناسید-1-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28800" y="2590800"/>
            <a:ext cx="5641732" cy="3733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62952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0" y="381000"/>
            <a:ext cx="4114800" cy="6248400"/>
          </a:xfrm>
        </p:spPr>
        <p:txBody>
          <a:bodyPr>
            <a:normAutofit/>
          </a:bodyPr>
          <a:lstStyle/>
          <a:p>
            <a:pPr marL="0" indent="0" algn="r">
              <a:buNone/>
            </a:pPr>
            <a:r>
              <a:rPr lang="ar-SA" sz="2400" dirty="0">
                <a:cs typeface="B Bardiya" pitchFamily="2" charset="-78"/>
              </a:rPr>
              <a:t>بطور كلي آب نماها شامل حوضچه هايي كم عمق است كه اغلب داراي فواره هاي متعدد همراه با چراغهاي رنگين ميباشد. معمولاً اين حوضچه ها بين 40 تا 50 سانتيمتر بوده و با مصالح ساختماني مختلف بر حسب شكل و فرمي كه طرح درنظر مي گيرد ساخته مي شوند. </a:t>
            </a:r>
            <a:endParaRPr lang="en-US" sz="2400" dirty="0" smtClean="0">
              <a:cs typeface="B Bardiya" pitchFamily="2" charset="-78"/>
            </a:endParaRPr>
          </a:p>
          <a:p>
            <a:pPr marL="0" indent="0" algn="r">
              <a:buNone/>
            </a:pPr>
            <a:r>
              <a:rPr lang="ar-SA" sz="2400" dirty="0" smtClean="0">
                <a:cs typeface="B Bardiya" pitchFamily="2" charset="-78"/>
              </a:rPr>
              <a:t>گاهي </a:t>
            </a:r>
            <a:r>
              <a:rPr lang="ar-SA" sz="2400" dirty="0">
                <a:cs typeface="B Bardiya" pitchFamily="2" charset="-78"/>
              </a:rPr>
              <a:t>اين حوضچه ها داراي پا شويه هاي خارجي و يا بدون آن مي باشد</a:t>
            </a:r>
            <a:endParaRPr lang="en-US" sz="2400" dirty="0">
              <a:cs typeface="B Bardiya" pitchFamily="2" charset="-78"/>
            </a:endParaRPr>
          </a:p>
        </p:txBody>
      </p:sp>
      <p:pic>
        <p:nvPicPr>
          <p:cNvPr id="7170" name="Picture 2" descr="D:\PARK\fff\Balboa Park, San Dieg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9033" b="4357"/>
          <a:stretch/>
        </p:blipFill>
        <p:spPr bwMode="auto">
          <a:xfrm>
            <a:off x="381000" y="609600"/>
            <a:ext cx="4343400" cy="3139094"/>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D:\PARK\fff\2-2.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1461" b="14572"/>
          <a:stretch/>
        </p:blipFill>
        <p:spPr bwMode="auto">
          <a:xfrm>
            <a:off x="2286000" y="4038600"/>
            <a:ext cx="5181600" cy="25551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22087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1000"/>
            <a:lum/>
          </a:blip>
          <a:srcRect/>
          <a:stretch>
            <a:fillRect l="-6000" r="-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13509" y="4038600"/>
            <a:ext cx="8430491" cy="3863182"/>
          </a:xfrm>
        </p:spPr>
        <p:txBody>
          <a:bodyPr>
            <a:normAutofit/>
          </a:bodyPr>
          <a:lstStyle/>
          <a:p>
            <a:pPr marL="0" indent="0" algn="r">
              <a:buNone/>
            </a:pPr>
            <a:r>
              <a:rPr lang="en-US" sz="2000" dirty="0">
                <a:cs typeface="B Bardiya" pitchFamily="2" charset="-78"/>
              </a:rPr>
              <a:t/>
            </a:r>
            <a:br>
              <a:rPr lang="en-US" sz="2000" dirty="0">
                <a:cs typeface="B Bardiya" pitchFamily="2" charset="-78"/>
              </a:rPr>
            </a:br>
            <a:r>
              <a:rPr lang="ar-SA" sz="2000" b="1" dirty="0" smtClean="0">
                <a:cs typeface="B Bardiya" pitchFamily="2" charset="-78"/>
              </a:rPr>
              <a:t>- </a:t>
            </a:r>
            <a:r>
              <a:rPr lang="ar-SA" sz="2000" b="1" dirty="0">
                <a:cs typeface="B Bardiya" pitchFamily="2" charset="-78"/>
              </a:rPr>
              <a:t>استخر و بركه هاي طبيعي</a:t>
            </a:r>
            <a:r>
              <a:rPr lang="en-US" sz="2000" b="1" dirty="0">
                <a:cs typeface="B Bardiya" pitchFamily="2" charset="-78"/>
              </a:rPr>
              <a:t> </a:t>
            </a:r>
            <a:r>
              <a:rPr lang="en-US" sz="2000" dirty="0">
                <a:cs typeface="B Bardiya" pitchFamily="2" charset="-78"/>
              </a:rPr>
              <a:t>:</a:t>
            </a:r>
            <a:br>
              <a:rPr lang="en-US" sz="2000" dirty="0">
                <a:cs typeface="B Bardiya" pitchFamily="2" charset="-78"/>
              </a:rPr>
            </a:br>
            <a:endParaRPr lang="en-US" sz="2000" dirty="0" smtClean="0">
              <a:cs typeface="B Bardiya" pitchFamily="2" charset="-78"/>
            </a:endParaRPr>
          </a:p>
          <a:p>
            <a:pPr marL="0" indent="0" algn="r">
              <a:buNone/>
            </a:pPr>
            <a:r>
              <a:rPr lang="ar-SA" sz="2000" dirty="0" smtClean="0">
                <a:cs typeface="B Bardiya" pitchFamily="2" charset="-78"/>
              </a:rPr>
              <a:t>احداث </a:t>
            </a:r>
            <a:r>
              <a:rPr lang="ar-SA" sz="2000" dirty="0">
                <a:cs typeface="B Bardiya" pitchFamily="2" charset="-78"/>
              </a:rPr>
              <a:t>استخر و بركه ها در هواي پارك و زيبائي آن بسيار موثر بوده و بايد توجه به انواع گياهاني كه در داخل يا نزديك به آن كاشته مي شوند كاملاً توجه داشت. ممكن است اينگونه استخرها و بركه ها داراي اعماق مختلف بوده و در نزديكي منطقه جنگل كاري شده يا در وسط پارك يا در كنار بعضي از قسمتهاي گلكاري وسيع احداث مي شود</a:t>
            </a:r>
            <a:endParaRPr lang="en-US" sz="2000" dirty="0">
              <a:cs typeface="B Bardiya" pitchFamily="2" charset="-78"/>
            </a:endParaRPr>
          </a:p>
        </p:txBody>
      </p:sp>
    </p:spTree>
    <p:extLst>
      <p:ext uri="{BB962C8B-B14F-4D97-AF65-F5344CB8AC3E}">
        <p14:creationId xmlns:p14="http://schemas.microsoft.com/office/powerpoint/2010/main" xmlns="" val="22996279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4000"/>
            <a:lum/>
          </a:blip>
          <a:srcRect/>
          <a:stretch>
            <a:fillRect l="-4000" r="-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28600"/>
            <a:ext cx="8077200" cy="2743200"/>
          </a:xfrm>
        </p:spPr>
        <p:txBody>
          <a:bodyPr>
            <a:normAutofit/>
          </a:bodyPr>
          <a:lstStyle/>
          <a:p>
            <a:pPr marL="0" indent="0" algn="r">
              <a:buNone/>
            </a:pPr>
            <a:r>
              <a:rPr lang="en-US" sz="2000" b="1" dirty="0">
                <a:cs typeface="B Bardiya" pitchFamily="2" charset="-78"/>
              </a:rPr>
              <a:t/>
            </a:r>
            <a:br>
              <a:rPr lang="en-US" sz="2000" b="1" dirty="0">
                <a:cs typeface="B Bardiya" pitchFamily="2" charset="-78"/>
              </a:rPr>
            </a:br>
            <a:r>
              <a:rPr lang="ar-SA" sz="2000" b="1" dirty="0" smtClean="0">
                <a:cs typeface="B Bardiya" pitchFamily="2" charset="-78"/>
              </a:rPr>
              <a:t>– جنگلكاري</a:t>
            </a:r>
            <a:r>
              <a:rPr lang="en-US" sz="2000" b="1" dirty="0">
                <a:cs typeface="B Bardiya" pitchFamily="2" charset="-78"/>
              </a:rPr>
              <a:t/>
            </a:r>
            <a:br>
              <a:rPr lang="en-US" sz="2000" b="1" dirty="0">
                <a:cs typeface="B Bardiya" pitchFamily="2" charset="-78"/>
              </a:rPr>
            </a:br>
            <a:endParaRPr lang="en-US" sz="2000" b="1" dirty="0" smtClean="0">
              <a:cs typeface="B Bardiya" pitchFamily="2" charset="-78"/>
            </a:endParaRPr>
          </a:p>
          <a:p>
            <a:pPr marL="0" indent="0" algn="r">
              <a:buNone/>
            </a:pPr>
            <a:r>
              <a:rPr lang="ar-SA" sz="2000" b="1" dirty="0" smtClean="0">
                <a:cs typeface="B Bardiya" pitchFamily="2" charset="-78"/>
              </a:rPr>
              <a:t>يكي </a:t>
            </a:r>
            <a:r>
              <a:rPr lang="ar-SA" sz="2000" b="1" dirty="0">
                <a:cs typeface="B Bardiya" pitchFamily="2" charset="-78"/>
              </a:rPr>
              <a:t>از قسمتهاي لازم و ضروري در پاركهاي بزرگ ايجاد محوطه اي بنام جنگل يا بيشه زار مي باشد كه براي گردش در فصول مختلف سال مورد استفاده قرار مي گيرد. ايجاد اينگونه بيشه ها در پارك نه فقط از نظر زيبائي براي پارك مناسب است بلكه بنحوي در آب و هواي شهر نيز مؤثر خواهد بود. </a:t>
            </a:r>
            <a:endParaRPr lang="en-US" sz="2000" b="1" dirty="0" smtClean="0">
              <a:cs typeface="B Bardiya" pitchFamily="2" charset="-78"/>
            </a:endParaRPr>
          </a:p>
          <a:p>
            <a:pPr marL="0" indent="0" algn="r">
              <a:buNone/>
            </a:pPr>
            <a:endParaRPr lang="en-US" sz="2000" b="1" dirty="0">
              <a:cs typeface="B Bardiya" pitchFamily="2" charset="-78"/>
            </a:endParaRPr>
          </a:p>
        </p:txBody>
      </p:sp>
    </p:spTree>
    <p:extLst>
      <p:ext uri="{BB962C8B-B14F-4D97-AF65-F5344CB8AC3E}">
        <p14:creationId xmlns:p14="http://schemas.microsoft.com/office/powerpoint/2010/main" xmlns="" val="36941619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3000"/>
            <a:lum/>
          </a:blip>
          <a:srcRect/>
          <a:stretch>
            <a:fillRect l="-5000" r="-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229100" y="381000"/>
            <a:ext cx="4648200" cy="3810000"/>
          </a:xfrm>
        </p:spPr>
        <p:txBody>
          <a:bodyPr>
            <a:normAutofit/>
          </a:bodyPr>
          <a:lstStyle/>
          <a:p>
            <a:pPr marL="0" indent="0" algn="r">
              <a:buNone/>
            </a:pPr>
            <a:r>
              <a:rPr lang="ar-SA" sz="2400" b="1" dirty="0">
                <a:cs typeface="B Bardiya" pitchFamily="2" charset="-78"/>
              </a:rPr>
              <a:t>در اين بيشه ها خيابانها بطور نامنظم و متنوع با عرض هاي مختلف احداث مي گردد و در قسمت هائي از آن محوطه هائي را خالي و آزاد مي گذارند كه مي توان نيمكت هاي چوبي و سنگي براي استراحت و نشستن در نظر گرفت</a:t>
            </a:r>
            <a:endParaRPr lang="en-US" sz="2400" b="1" dirty="0">
              <a:cs typeface="B Bardiya" pitchFamily="2" charset="-78"/>
            </a:endParaRPr>
          </a:p>
          <a:p>
            <a:pPr marL="0" indent="0" algn="r">
              <a:buNone/>
            </a:pPr>
            <a:endParaRPr lang="en-US" sz="2400" b="1" dirty="0"/>
          </a:p>
        </p:txBody>
      </p:sp>
    </p:spTree>
    <p:extLst>
      <p:ext uri="{BB962C8B-B14F-4D97-AF65-F5344CB8AC3E}">
        <p14:creationId xmlns:p14="http://schemas.microsoft.com/office/powerpoint/2010/main" xmlns="" val="3426295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9600" y="175419"/>
            <a:ext cx="4495800" cy="6149181"/>
          </a:xfrm>
        </p:spPr>
        <p:txBody>
          <a:bodyPr>
            <a:normAutofit/>
          </a:bodyPr>
          <a:lstStyle/>
          <a:p>
            <a:pPr marL="0" indent="0" algn="r">
              <a:buNone/>
            </a:pPr>
            <a:r>
              <a:rPr lang="ar-SA" sz="2000" b="1" dirty="0" smtClean="0">
                <a:cs typeface="B Bardiya" pitchFamily="2" charset="-78"/>
              </a:rPr>
              <a:t>– </a:t>
            </a:r>
            <a:r>
              <a:rPr lang="ar-SA" sz="2000" b="1" dirty="0">
                <a:cs typeface="B Bardiya" pitchFamily="2" charset="-78"/>
              </a:rPr>
              <a:t>گلكاري و چمن كاري</a:t>
            </a:r>
            <a:r>
              <a:rPr lang="en-US" sz="2000" b="1" dirty="0">
                <a:cs typeface="B Bardiya" pitchFamily="2" charset="-78"/>
              </a:rPr>
              <a:t> </a:t>
            </a:r>
            <a:endParaRPr lang="en-US" sz="2000" b="1" dirty="0" smtClean="0">
              <a:cs typeface="B Bardiya" pitchFamily="2" charset="-78"/>
            </a:endParaRPr>
          </a:p>
          <a:p>
            <a:pPr marL="0" indent="0" algn="r">
              <a:buNone/>
            </a:pPr>
            <a:endParaRPr lang="en-US" sz="2000" dirty="0" smtClean="0">
              <a:cs typeface="B Bardiya" pitchFamily="2" charset="-78"/>
            </a:endParaRPr>
          </a:p>
          <a:p>
            <a:pPr marL="0" indent="0" algn="r">
              <a:buNone/>
            </a:pPr>
            <a:r>
              <a:rPr lang="ar-SA" sz="2000" dirty="0" smtClean="0">
                <a:cs typeface="B Bardiya" pitchFamily="2" charset="-78"/>
              </a:rPr>
              <a:t>سطوحي </a:t>
            </a:r>
            <a:r>
              <a:rPr lang="ar-SA" sz="2000" dirty="0">
                <a:cs typeface="B Bardiya" pitchFamily="2" charset="-78"/>
              </a:rPr>
              <a:t>كه براي گلكاري و چمن كاري در پاركها در نظر گرفته مي شود ازنظر فرم و مشخصات نسبت به نوع پارك متغيير و متنوع خواهد بود. </a:t>
            </a:r>
            <a:endParaRPr lang="en-US" sz="2000" dirty="0" smtClean="0">
              <a:cs typeface="B Bardiya" pitchFamily="2" charset="-78"/>
            </a:endParaRPr>
          </a:p>
          <a:p>
            <a:pPr marL="0" indent="0" algn="r">
              <a:buNone/>
            </a:pPr>
            <a:r>
              <a:rPr lang="ar-SA" sz="2000" dirty="0" smtClean="0">
                <a:cs typeface="B Bardiya" pitchFamily="2" charset="-78"/>
              </a:rPr>
              <a:t>معمولاً </a:t>
            </a:r>
            <a:r>
              <a:rPr lang="ar-SA" sz="2000" dirty="0">
                <a:cs typeface="B Bardiya" pitchFamily="2" charset="-78"/>
              </a:rPr>
              <a:t>در اطراف خيابانهاي وسيع خيابانهائي كه اختصاص به عبور عابرين پياده است گلكاري و چمن كاري بطور محدود انجام ميگيرد. همچنين در اطراف آب نماها و يا در سطوح وسيع چمن كاري بطور لكه هاي و پراكنده گلكاري مي كنند. </a:t>
            </a:r>
            <a:endParaRPr lang="en-US" sz="2000" dirty="0">
              <a:cs typeface="B Bardiya" pitchFamily="2" charset="-78"/>
            </a:endParaRPr>
          </a:p>
        </p:txBody>
      </p:sp>
      <p:pic>
        <p:nvPicPr>
          <p:cNvPr id="3074" name="Picture 2" descr="D:\PARK\fff\aD140812371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457200"/>
            <a:ext cx="3879274" cy="2770910"/>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D:\PARK\fff\Shahrdari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05400" y="3962400"/>
            <a:ext cx="3377399" cy="2531919"/>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D:\PARK\fff\L00934568309.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4800" y="3595425"/>
            <a:ext cx="4031674" cy="26689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856606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8000"/>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001000" cy="868362"/>
          </a:xfrm>
        </p:spPr>
        <p:txBody>
          <a:bodyPr>
            <a:normAutofit/>
          </a:bodyPr>
          <a:lstStyle/>
          <a:p>
            <a:pPr algn="r"/>
            <a:r>
              <a:rPr lang="ar-SA" sz="2400" b="1" dirty="0">
                <a:cs typeface="B Bardiya" pitchFamily="2" charset="-78"/>
              </a:rPr>
              <a:t>تشكيلات رفاهي و تفريحي</a:t>
            </a:r>
            <a:r>
              <a:rPr lang="en-US" sz="2400" b="1" dirty="0">
                <a:cs typeface="B Bardiya" pitchFamily="2" charset="-78"/>
              </a:rPr>
              <a:t>:</a:t>
            </a:r>
          </a:p>
        </p:txBody>
      </p:sp>
      <p:sp>
        <p:nvSpPr>
          <p:cNvPr id="3" name="Content Placeholder 2"/>
          <p:cNvSpPr>
            <a:spLocks noGrp="1"/>
          </p:cNvSpPr>
          <p:nvPr>
            <p:ph idx="1"/>
          </p:nvPr>
        </p:nvSpPr>
        <p:spPr>
          <a:xfrm>
            <a:off x="685800" y="1066800"/>
            <a:ext cx="8229600" cy="4525963"/>
          </a:xfrm>
        </p:spPr>
        <p:txBody>
          <a:bodyPr>
            <a:normAutofit/>
          </a:bodyPr>
          <a:lstStyle/>
          <a:p>
            <a:pPr marL="0" indent="0" algn="r">
              <a:buNone/>
            </a:pPr>
            <a:r>
              <a:rPr lang="ar-SA" sz="2400" b="1" dirty="0">
                <a:cs typeface="B Bardiya" pitchFamily="2" charset="-78"/>
              </a:rPr>
              <a:t>در پاركها علاوه بر سه قسمت ذكر شده در بالا بخش ديگري كه از اهميت خاصي برخوردار است و مورد توجه مي باشد مسائل رفاهي و تفريحي است كه بترتيب در زير باختصار شرح داده مي شود</a:t>
            </a:r>
            <a:r>
              <a:rPr lang="en-US" sz="2400" b="1" dirty="0">
                <a:cs typeface="B Bardiya" pitchFamily="2" charset="-78"/>
              </a:rPr>
              <a:t>. </a:t>
            </a:r>
            <a:br>
              <a:rPr lang="en-US" sz="2400" b="1" dirty="0">
                <a:cs typeface="B Bardiya" pitchFamily="2" charset="-78"/>
              </a:rPr>
            </a:br>
            <a:r>
              <a:rPr lang="en-US" sz="2400" b="1" dirty="0">
                <a:cs typeface="B Bardiya" pitchFamily="2" charset="-78"/>
              </a:rPr>
              <a:t/>
            </a:r>
            <a:br>
              <a:rPr lang="en-US" sz="2400" b="1" dirty="0">
                <a:cs typeface="B Bardiya" pitchFamily="2" charset="-78"/>
              </a:rPr>
            </a:br>
            <a:r>
              <a:rPr lang="ar-SA" sz="2400" b="1" dirty="0">
                <a:cs typeface="B Bardiya" pitchFamily="2" charset="-78"/>
              </a:rPr>
              <a:t>الف - رستورانها</a:t>
            </a:r>
            <a:r>
              <a:rPr lang="en-US" sz="2400" b="1" dirty="0">
                <a:cs typeface="B Bardiya" pitchFamily="2" charset="-78"/>
              </a:rPr>
              <a:t/>
            </a:r>
            <a:br>
              <a:rPr lang="en-US" sz="2400" b="1" dirty="0">
                <a:cs typeface="B Bardiya" pitchFamily="2" charset="-78"/>
              </a:rPr>
            </a:br>
            <a:r>
              <a:rPr lang="ar-SA" sz="2400" b="1" dirty="0">
                <a:cs typeface="B Bardiya" pitchFamily="2" charset="-78"/>
              </a:rPr>
              <a:t>بمنظور رفاه بيشتر بازديد كنندگان از پارك، رستورانها و كافه هائي را احداث مي كنند بنحويكه بتواند كليه نيازهاي مربوط را برآورد كند رستورانها بصورت سالنهاي سر پوشيده و يا در محوطه هائي سرباز با گلكاري و چمنكاري ايجاد مي گردد. كافه ها يا دكه ها مي توانند بطور پراكنده در سطح پاركها ( كنار درياچه، حاشيه جنگلكاري ها و يا كنار خيابانهاي فرعي) ايجاد شود</a:t>
            </a:r>
            <a:r>
              <a:rPr lang="en-US" sz="2400" b="1" dirty="0">
                <a:cs typeface="B Bardiya" pitchFamily="2" charset="-78"/>
              </a:rPr>
              <a:t>. </a:t>
            </a:r>
            <a:br>
              <a:rPr lang="en-US" sz="2400" b="1" dirty="0">
                <a:cs typeface="B Bardiya" pitchFamily="2" charset="-78"/>
              </a:rPr>
            </a:br>
            <a:endParaRPr lang="en-US" sz="2400" b="1" dirty="0">
              <a:cs typeface="B Bardiya" pitchFamily="2" charset="-78"/>
            </a:endParaRPr>
          </a:p>
        </p:txBody>
      </p:sp>
    </p:spTree>
    <p:extLst>
      <p:ext uri="{BB962C8B-B14F-4D97-AF65-F5344CB8AC3E}">
        <p14:creationId xmlns:p14="http://schemas.microsoft.com/office/powerpoint/2010/main" xmlns="" val="8177297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8153400" cy="5486400"/>
          </a:xfrm>
        </p:spPr>
        <p:txBody>
          <a:bodyPr>
            <a:normAutofit/>
          </a:bodyPr>
          <a:lstStyle/>
          <a:p>
            <a:pPr marL="0" indent="0" algn="r">
              <a:buNone/>
            </a:pPr>
            <a:r>
              <a:rPr lang="ar-SA" sz="2400" dirty="0">
                <a:cs typeface="B Bardiya" pitchFamily="2" charset="-78"/>
              </a:rPr>
              <a:t>امروزه پارک‌ها در محیط‌های شهری فقط برای قدم زدن، دیدن و دیده شدن و محل پیک‌نیک به صورت یک صحنه نمایش و یا تنها به عنوان یک منظره و دورنما احداث نمی‌شود، بلکه با کارکردها، عملکردها و فعالیت‌های متنوع اکولوزیکی و فرهنگی و جهت پاسخ‌گویی به نیازهای افراد در سنین و گروه‌های مختلف متمایز می‌شوند، لذا طراحی پارک‌ تنها شامل طراحی فرم، عملکرد و ساختار و حتی فضا نمی‌شود</a:t>
            </a:r>
            <a:r>
              <a:rPr lang="ar-SA" sz="2400" dirty="0" smtClean="0">
                <a:cs typeface="B Bardiya" pitchFamily="2" charset="-78"/>
              </a:rPr>
              <a:t>.</a:t>
            </a:r>
            <a:endParaRPr lang="fa-IR" sz="2400" dirty="0" smtClean="0">
              <a:cs typeface="B Bardiya" pitchFamily="2" charset="-78"/>
            </a:endParaRPr>
          </a:p>
          <a:p>
            <a:pPr marL="0" indent="0" algn="r">
              <a:buNone/>
            </a:pPr>
            <a:r>
              <a:rPr lang="ar-SA" sz="2400" dirty="0" smtClean="0">
                <a:cs typeface="B Bardiya" pitchFamily="2" charset="-78"/>
              </a:rPr>
              <a:t> </a:t>
            </a:r>
            <a:r>
              <a:rPr lang="ar-SA" sz="2400" dirty="0">
                <a:cs typeface="B Bardiya" pitchFamily="2" charset="-78"/>
              </a:rPr>
              <a:t>بلکه پارک‌ها محل تجلی تجربه مردم، زندگی موجودات، فرایندهای خود. سازمان دهنده طبیعت، توانایی دادن به اجتماع وتوانمند شازی استفاده کنندگان است، که به هویت و سرزندگی بخشیدن به مکان و محل زیستن کمک خواهند کرد.</a:t>
            </a:r>
            <a:endParaRPr lang="en-US" sz="2400" dirty="0">
              <a:cs typeface="B Bardiya" pitchFamily="2" charset="-78"/>
            </a:endParaRPr>
          </a:p>
        </p:txBody>
      </p:sp>
    </p:spTree>
    <p:extLst>
      <p:ext uri="{BB962C8B-B14F-4D97-AF65-F5344CB8AC3E}">
        <p14:creationId xmlns:p14="http://schemas.microsoft.com/office/powerpoint/2010/main" xmlns="" val="4088822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1000"/>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26473" y="0"/>
            <a:ext cx="8382000" cy="4602163"/>
          </a:xfrm>
        </p:spPr>
        <p:txBody>
          <a:bodyPr>
            <a:normAutofit/>
          </a:bodyPr>
          <a:lstStyle/>
          <a:p>
            <a:pPr marL="0" indent="0" algn="r">
              <a:buNone/>
            </a:pPr>
            <a:r>
              <a:rPr lang="en-US" sz="2400" b="1" dirty="0">
                <a:cs typeface="B Bardiya" pitchFamily="2" charset="-78"/>
              </a:rPr>
              <a:t/>
            </a:r>
            <a:br>
              <a:rPr lang="en-US" sz="2400" b="1" dirty="0">
                <a:cs typeface="B Bardiya" pitchFamily="2" charset="-78"/>
              </a:rPr>
            </a:br>
            <a:r>
              <a:rPr lang="ar-SA" sz="2400" b="1" dirty="0">
                <a:cs typeface="B Bardiya" pitchFamily="2" charset="-78"/>
              </a:rPr>
              <a:t>د – دستشوئي و توالت</a:t>
            </a:r>
            <a:r>
              <a:rPr lang="en-US" sz="2400" b="1" dirty="0">
                <a:cs typeface="B Bardiya" pitchFamily="2" charset="-78"/>
              </a:rPr>
              <a:t/>
            </a:r>
            <a:br>
              <a:rPr lang="en-US" sz="2400" b="1" dirty="0">
                <a:cs typeface="B Bardiya" pitchFamily="2" charset="-78"/>
              </a:rPr>
            </a:br>
            <a:r>
              <a:rPr lang="ar-SA" sz="2400" b="1" dirty="0">
                <a:cs typeface="B Bardiya" pitchFamily="2" charset="-78"/>
              </a:rPr>
              <a:t>براي رفاه بيشتر و تامين بهداشت و نظافت گردشگران در نقاط مختلف پارك محوطه هائي براي نظافت و شستشو منظور مي گردد اين فضاها معمولاً در مكانهائيكه دور از ساختمانهاي رستوران، كافه ها ، تاتر و سينما قرارداد چرا كه حول و حوش اين ساختمانها از نظر بهداشت عمومي معمولاً دستشوئي و توالت منظور شده است لذا مناسب است سرويسهاي عمومي در داخل يا مجاور محوطه هاي جنگلكاري، خيابانهاي فرعي، باغ كودكان، باغ وحش و … احداث گردند</a:t>
            </a:r>
            <a:endParaRPr lang="en-US" sz="2400" b="1" dirty="0">
              <a:cs typeface="B Bardiya" pitchFamily="2" charset="-78"/>
            </a:endParaRPr>
          </a:p>
        </p:txBody>
      </p:sp>
      <p:pic>
        <p:nvPicPr>
          <p:cNvPr id="2050" name="Picture 2" descr="D:\PARK\fff\11.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708" r="6821"/>
          <a:stretch/>
        </p:blipFill>
        <p:spPr bwMode="auto">
          <a:xfrm>
            <a:off x="533400" y="3743918"/>
            <a:ext cx="4267200" cy="2827663"/>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D:\PARK\fff\1898277_Page__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30982" y="3249954"/>
            <a:ext cx="3314700" cy="33147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967859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blip>
          <a:srcRect/>
          <a:stretch>
            <a:fillRect l="-2000" r="-2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2872" y="1066800"/>
            <a:ext cx="2902527" cy="5306291"/>
          </a:xfrm>
        </p:spPr>
        <p:txBody>
          <a:bodyPr>
            <a:normAutofit/>
          </a:bodyPr>
          <a:lstStyle/>
          <a:p>
            <a:pPr marL="0" indent="0" algn="r">
              <a:buNone/>
            </a:pPr>
            <a:r>
              <a:rPr lang="ar-SA" sz="2400" b="1" dirty="0">
                <a:cs typeface="B Bardiya" pitchFamily="2" charset="-78"/>
              </a:rPr>
              <a:t>ح – باغ وحش</a:t>
            </a:r>
            <a:r>
              <a:rPr lang="en-US" sz="2400" b="1" dirty="0">
                <a:cs typeface="B Bardiya" pitchFamily="2" charset="-78"/>
              </a:rPr>
              <a:t/>
            </a:r>
            <a:br>
              <a:rPr lang="en-US" sz="2400" b="1" dirty="0">
                <a:cs typeface="B Bardiya" pitchFamily="2" charset="-78"/>
              </a:rPr>
            </a:br>
            <a:r>
              <a:rPr lang="ar-SA" sz="2400" b="1" dirty="0">
                <a:cs typeface="B Bardiya" pitchFamily="2" charset="-78"/>
              </a:rPr>
              <a:t>معمولاً در پاركهاي بزرگ براي سرگرمي بيشتر بازديد كنندگان باغ وحش كوچكي دور از محل تجمع و استراحت گردشگران ايجاد مي نمايند. </a:t>
            </a:r>
            <a:endParaRPr lang="fa-IR" sz="2400" b="1" dirty="0" smtClean="0">
              <a:cs typeface="B Bardiya" pitchFamily="2" charset="-78"/>
            </a:endParaRPr>
          </a:p>
          <a:p>
            <a:pPr marL="0" indent="0" algn="r">
              <a:buNone/>
            </a:pPr>
            <a:r>
              <a:rPr lang="ar-SA" sz="2400" b="1" dirty="0" smtClean="0">
                <a:cs typeface="B Bardiya" pitchFamily="2" charset="-78"/>
              </a:rPr>
              <a:t>منظور </a:t>
            </a:r>
            <a:r>
              <a:rPr lang="ar-SA" sz="2400" b="1" dirty="0">
                <a:cs typeface="B Bardiya" pitchFamily="2" charset="-78"/>
              </a:rPr>
              <a:t>از ايجاد باغ وحش در پارك منحصراً استفاده از وجود حيواناتي مانند انواع طيور ، ميمون و … است كه بيشتر مورد توجه اطفال مي باشند</a:t>
            </a:r>
            <a:endParaRPr lang="en-US" sz="2400" b="1" dirty="0">
              <a:cs typeface="B Bardiya" pitchFamily="2" charset="-78"/>
            </a:endParaRPr>
          </a:p>
        </p:txBody>
      </p:sp>
    </p:spTree>
    <p:extLst>
      <p:ext uri="{BB962C8B-B14F-4D97-AF65-F5344CB8AC3E}">
        <p14:creationId xmlns:p14="http://schemas.microsoft.com/office/powerpoint/2010/main" xmlns="" val="21472657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3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28600"/>
            <a:ext cx="8229600" cy="4525963"/>
          </a:xfrm>
        </p:spPr>
        <p:txBody>
          <a:bodyPr>
            <a:normAutofit/>
          </a:bodyPr>
          <a:lstStyle/>
          <a:p>
            <a:pPr marL="0" indent="0" algn="r">
              <a:buNone/>
            </a:pPr>
            <a:r>
              <a:rPr lang="en-US" sz="2000" b="1" dirty="0">
                <a:cs typeface="B Bardiya" pitchFamily="2" charset="-78"/>
              </a:rPr>
              <a:t/>
            </a:r>
            <a:br>
              <a:rPr lang="en-US" sz="2000" b="1" dirty="0">
                <a:cs typeface="B Bardiya" pitchFamily="2" charset="-78"/>
              </a:rPr>
            </a:br>
            <a:r>
              <a:rPr lang="ar-SA" sz="2000" b="1" dirty="0" smtClean="0">
                <a:cs typeface="B Bardiya" pitchFamily="2" charset="-78"/>
              </a:rPr>
              <a:t>– </a:t>
            </a:r>
            <a:r>
              <a:rPr lang="ar-SA" sz="2000" b="1" dirty="0">
                <a:cs typeface="B Bardiya" pitchFamily="2" charset="-78"/>
              </a:rPr>
              <a:t>نيمكت</a:t>
            </a:r>
            <a:r>
              <a:rPr lang="en-US" sz="2000" b="1" dirty="0">
                <a:cs typeface="B Bardiya" pitchFamily="2" charset="-78"/>
              </a:rPr>
              <a:t/>
            </a:r>
            <a:br>
              <a:rPr lang="en-US" sz="2000" b="1" dirty="0">
                <a:cs typeface="B Bardiya" pitchFamily="2" charset="-78"/>
              </a:rPr>
            </a:br>
            <a:r>
              <a:rPr lang="ar-SA" sz="2000" b="1" dirty="0">
                <a:cs typeface="B Bardiya" pitchFamily="2" charset="-78"/>
              </a:rPr>
              <a:t>یكي از وسائل ضروري و مورد نياز در پارك وجود نيمكت يا نوعي وسيله ي استراحت براي بازديد كنندگان مي باشد. نيمكتها با اشكال مختلف و اندازه هاي متفاوت ازمصالح متنوع ساخته مي شود. آنچه كه حائز اهميت است و يك طراح بايد به آن توجه كند شناخت موقعيت پارك و محل نصب و قراردادن نيمكت در محلهاي ضروري و مناسب است. </a:t>
            </a:r>
            <a:endParaRPr lang="fa-IR" sz="2000" b="1" dirty="0" smtClean="0">
              <a:cs typeface="B Bardiya" pitchFamily="2" charset="-78"/>
            </a:endParaRPr>
          </a:p>
          <a:p>
            <a:pPr marL="0" indent="0" algn="r">
              <a:buNone/>
            </a:pPr>
            <a:r>
              <a:rPr lang="ar-SA" sz="2000" b="1" dirty="0" smtClean="0">
                <a:cs typeface="B Bardiya" pitchFamily="2" charset="-78"/>
              </a:rPr>
              <a:t>زيرا </a:t>
            </a:r>
            <a:r>
              <a:rPr lang="ar-SA" sz="2000" b="1" dirty="0">
                <a:cs typeface="B Bardiya" pitchFamily="2" charset="-78"/>
              </a:rPr>
              <a:t>به همان اندازه كه وجود نيمكت در پارك مي تواند ضروري باشد، موقعيت قراردادن آن در محلهائي نامناسب مي تواند موجب خستكي و دل زدگي كنندگان گردد</a:t>
            </a:r>
            <a:endParaRPr lang="en-US" sz="2000" b="1" dirty="0">
              <a:cs typeface="B Bardiya" pitchFamily="2" charset="-78"/>
            </a:endParaRPr>
          </a:p>
        </p:txBody>
      </p:sp>
    </p:spTree>
    <p:extLst>
      <p:ext uri="{BB962C8B-B14F-4D97-AF65-F5344CB8AC3E}">
        <p14:creationId xmlns:p14="http://schemas.microsoft.com/office/powerpoint/2010/main" xmlns="" val="27349343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7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4525963"/>
          </a:xfrm>
        </p:spPr>
        <p:txBody>
          <a:bodyPr>
            <a:normAutofit/>
          </a:bodyPr>
          <a:lstStyle/>
          <a:p>
            <a:pPr marL="0" indent="0" algn="r">
              <a:buNone/>
            </a:pPr>
            <a:r>
              <a:rPr lang="ar-SA" sz="2000" b="1" dirty="0">
                <a:cs typeface="B Bardiya" pitchFamily="2" charset="-78"/>
              </a:rPr>
              <a:t>تعداد نيمكت در پارك خود مسئله اي است كه طرح بايد به آن توجه داشته باشد زيرا كمبود و يا تعداد زياد نيمكتها در هر دو حالت مي تواند مشكلاتي را از نظر رفاهي ايجاد نمايد. بنابراين بعنوان راهنمائي توصيه مي شود نيمكتها و يا وسائل استراحتي را در خيابانها اصلي و فرعي جنگل با رعايت فاصله و همچنين در حاشيه خيابانهاي اصلي و يا در سطح چمن يا در كنار محوطه هاي گلكاري ، كنار استخرها بركه ها و آب نما و … تعبيه نمود</a:t>
            </a:r>
            <a:endParaRPr lang="en-US" sz="2000" b="1" dirty="0">
              <a:cs typeface="B Bardiya" pitchFamily="2" charset="-78"/>
            </a:endParaRPr>
          </a:p>
        </p:txBody>
      </p:sp>
      <p:pic>
        <p:nvPicPr>
          <p:cNvPr id="4099" name="Picture 3" descr="D:\PARK\fff\60931_920.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909" b="11030"/>
          <a:stretch/>
        </p:blipFill>
        <p:spPr bwMode="auto">
          <a:xfrm>
            <a:off x="5742709" y="2419696"/>
            <a:ext cx="3276600" cy="42297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63835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4000"/>
            <a:lum/>
          </a:blip>
          <a:srcRect/>
          <a:stretch>
            <a:fillRect l="-6000" r="-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4114800"/>
            <a:ext cx="8229600" cy="4525963"/>
          </a:xfrm>
        </p:spPr>
        <p:txBody>
          <a:bodyPr>
            <a:normAutofit/>
          </a:bodyPr>
          <a:lstStyle/>
          <a:p>
            <a:pPr marL="0" indent="0" algn="r">
              <a:buNone/>
            </a:pPr>
            <a:r>
              <a:rPr lang="en-US" sz="2400" b="1" dirty="0">
                <a:cs typeface="B Bardiya" pitchFamily="2" charset="-78"/>
              </a:rPr>
              <a:t/>
            </a:r>
            <a:br>
              <a:rPr lang="en-US" sz="2400" b="1" dirty="0">
                <a:cs typeface="B Bardiya" pitchFamily="2" charset="-78"/>
              </a:rPr>
            </a:br>
            <a:r>
              <a:rPr lang="ar-SA" sz="2400" b="1" dirty="0">
                <a:cs typeface="B Bardiya" pitchFamily="2" charset="-78"/>
              </a:rPr>
              <a:t>ز – وسايل بازي كودكان</a:t>
            </a:r>
            <a:r>
              <a:rPr lang="en-US" sz="2400" b="1" dirty="0">
                <a:cs typeface="B Bardiya" pitchFamily="2" charset="-78"/>
              </a:rPr>
              <a:t/>
            </a:r>
            <a:br>
              <a:rPr lang="en-US" sz="2400" b="1" dirty="0">
                <a:cs typeface="B Bardiya" pitchFamily="2" charset="-78"/>
              </a:rPr>
            </a:br>
            <a:r>
              <a:rPr lang="ar-SA" sz="2400" b="1" dirty="0">
                <a:cs typeface="B Bardiya" pitchFamily="2" charset="-78"/>
              </a:rPr>
              <a:t>وسايل يكي از عناصر مهم پاركهاي شهري و به ويژه پاركهاي كودكان به شما مي رود. تجهيزات بازي، كه اغلب فلزي هستند، دويدن ، پريدن، سرخوردن، آويزان شدن، تاپ خوردن، پنهان شدن و به طور كلي زمينه جنب و جوش خاص كودكان و نوجوانان را فراهم مي آورند. اغلب اين وسايل از چوب، پلاستيك و آهن تشكيل شده اند، هنگام ساخت سعي مي شود در اين وسايل يكپارچگي ايجاد شود</a:t>
            </a:r>
            <a:r>
              <a:rPr lang="en-US" sz="2400" b="1" dirty="0">
                <a:cs typeface="B Bardiya" pitchFamily="2" charset="-78"/>
              </a:rPr>
              <a:t>. </a:t>
            </a:r>
            <a:br>
              <a:rPr lang="en-US" sz="2400" b="1" dirty="0">
                <a:cs typeface="B Bardiya" pitchFamily="2" charset="-78"/>
              </a:rPr>
            </a:br>
            <a:endParaRPr lang="en-US" sz="2400" b="1" dirty="0">
              <a:cs typeface="B Bardiya" pitchFamily="2" charset="-78"/>
            </a:endParaRPr>
          </a:p>
        </p:txBody>
      </p:sp>
    </p:spTree>
    <p:extLst>
      <p:ext uri="{BB962C8B-B14F-4D97-AF65-F5344CB8AC3E}">
        <p14:creationId xmlns:p14="http://schemas.microsoft.com/office/powerpoint/2010/main" xmlns="" val="9799856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715962"/>
          </a:xfrm>
        </p:spPr>
        <p:txBody>
          <a:bodyPr>
            <a:normAutofit/>
          </a:bodyPr>
          <a:lstStyle/>
          <a:p>
            <a:pPr algn="r"/>
            <a:r>
              <a:rPr lang="ar-SA" sz="2400" b="1" dirty="0">
                <a:cs typeface="B Bardiya" pitchFamily="2" charset="-78"/>
              </a:rPr>
              <a:t>فضاهاي سبز غير فعال</a:t>
            </a:r>
            <a:r>
              <a:rPr lang="en-US" sz="2400" b="1" dirty="0">
                <a:cs typeface="B Bardiya" pitchFamily="2" charset="-78"/>
              </a:rPr>
              <a:t> :</a:t>
            </a:r>
            <a:endParaRPr lang="en-US" sz="2400" dirty="0">
              <a:cs typeface="B Bardiya" pitchFamily="2" charset="-78"/>
            </a:endParaRPr>
          </a:p>
        </p:txBody>
      </p:sp>
      <p:sp>
        <p:nvSpPr>
          <p:cNvPr id="3" name="Content Placeholder 2"/>
          <p:cNvSpPr>
            <a:spLocks noGrp="1"/>
          </p:cNvSpPr>
          <p:nvPr>
            <p:ph idx="1"/>
          </p:nvPr>
        </p:nvSpPr>
        <p:spPr>
          <a:xfrm>
            <a:off x="533400" y="914400"/>
            <a:ext cx="8229600" cy="4525963"/>
          </a:xfrm>
        </p:spPr>
        <p:txBody>
          <a:bodyPr>
            <a:normAutofit/>
          </a:bodyPr>
          <a:lstStyle/>
          <a:p>
            <a:pPr marL="0" indent="0" algn="r">
              <a:buNone/>
            </a:pPr>
            <a:r>
              <a:rPr lang="en-US" sz="2000" dirty="0">
                <a:cs typeface="B Bardiya" pitchFamily="2" charset="-78"/>
              </a:rPr>
              <a:t/>
            </a:r>
            <a:br>
              <a:rPr lang="en-US" sz="2000" dirty="0">
                <a:cs typeface="B Bardiya" pitchFamily="2" charset="-78"/>
              </a:rPr>
            </a:br>
            <a:r>
              <a:rPr lang="ar-SA" sz="2000" dirty="0">
                <a:cs typeface="B Bardiya" pitchFamily="2" charset="-78"/>
              </a:rPr>
              <a:t>بطور كلي فضاهاي سبز غير فعالي شامل موارد زير مي باشد</a:t>
            </a:r>
            <a:r>
              <a:rPr lang="en-US" sz="2000" dirty="0">
                <a:cs typeface="B Bardiya" pitchFamily="2" charset="-78"/>
              </a:rPr>
              <a:t>. </a:t>
            </a:r>
            <a:br>
              <a:rPr lang="en-US" sz="2000" dirty="0">
                <a:cs typeface="B Bardiya" pitchFamily="2" charset="-78"/>
              </a:rPr>
            </a:br>
            <a:r>
              <a:rPr lang="en-US" sz="2000" dirty="0">
                <a:cs typeface="B Bardiya" pitchFamily="2" charset="-78"/>
              </a:rPr>
              <a:t>- </a:t>
            </a:r>
            <a:r>
              <a:rPr lang="ar-SA" sz="2000" dirty="0">
                <a:cs typeface="B Bardiya" pitchFamily="2" charset="-78"/>
              </a:rPr>
              <a:t>معابر شامل دسترسي ها پياده رو، دسترسي هاي كندرو، دسترسي هاي تندرو و دسترسي هاي خيلي تندرو</a:t>
            </a:r>
            <a:r>
              <a:rPr lang="en-US" sz="2000" dirty="0">
                <a:cs typeface="B Bardiya" pitchFamily="2" charset="-78"/>
              </a:rPr>
              <a:t/>
            </a:r>
            <a:br>
              <a:rPr lang="en-US" sz="2000" dirty="0">
                <a:cs typeface="B Bardiya" pitchFamily="2" charset="-78"/>
              </a:rPr>
            </a:br>
            <a:r>
              <a:rPr lang="en-US" sz="2000" dirty="0">
                <a:cs typeface="B Bardiya" pitchFamily="2" charset="-78"/>
              </a:rPr>
              <a:t>-</a:t>
            </a:r>
            <a:r>
              <a:rPr lang="ar-SA" sz="2000" dirty="0">
                <a:cs typeface="B Bardiya" pitchFamily="2" charset="-78"/>
              </a:rPr>
              <a:t>كمربندهاي سبز</a:t>
            </a:r>
            <a:r>
              <a:rPr lang="en-US" sz="2000" dirty="0">
                <a:cs typeface="B Bardiya" pitchFamily="2" charset="-78"/>
              </a:rPr>
              <a:t/>
            </a:r>
            <a:br>
              <a:rPr lang="en-US" sz="2000" dirty="0">
                <a:cs typeface="B Bardiya" pitchFamily="2" charset="-78"/>
              </a:rPr>
            </a:br>
            <a:r>
              <a:rPr lang="en-US" sz="2000" dirty="0">
                <a:cs typeface="B Bardiya" pitchFamily="2" charset="-78"/>
              </a:rPr>
              <a:t>- </a:t>
            </a:r>
            <a:r>
              <a:rPr lang="ar-SA" sz="2000" dirty="0">
                <a:cs typeface="B Bardiya" pitchFamily="2" charset="-78"/>
              </a:rPr>
              <a:t>ميدانها</a:t>
            </a:r>
            <a:r>
              <a:rPr lang="en-US" sz="2000" dirty="0">
                <a:cs typeface="B Bardiya" pitchFamily="2" charset="-78"/>
              </a:rPr>
              <a:t/>
            </a:r>
            <a:br>
              <a:rPr lang="en-US" sz="2000" dirty="0">
                <a:cs typeface="B Bardiya" pitchFamily="2" charset="-78"/>
              </a:rPr>
            </a:br>
            <a:endParaRPr lang="en-US" sz="2000" dirty="0">
              <a:cs typeface="B Bardiya" pitchFamily="2" charset="-78"/>
            </a:endParaRPr>
          </a:p>
        </p:txBody>
      </p:sp>
      <p:sp>
        <p:nvSpPr>
          <p:cNvPr id="4" name="Rectangle 3"/>
          <p:cNvSpPr/>
          <p:nvPr/>
        </p:nvSpPr>
        <p:spPr>
          <a:xfrm>
            <a:off x="762000" y="2895600"/>
            <a:ext cx="8077200" cy="3170099"/>
          </a:xfrm>
          <a:prstGeom prst="rect">
            <a:avLst/>
          </a:prstGeom>
        </p:spPr>
        <p:txBody>
          <a:bodyPr wrap="square">
            <a:spAutoFit/>
          </a:bodyPr>
          <a:lstStyle/>
          <a:p>
            <a:pPr algn="r"/>
            <a:r>
              <a:rPr lang="ar-SA" sz="2000" b="1" dirty="0">
                <a:cs typeface="B Bardiya" pitchFamily="2" charset="-78"/>
              </a:rPr>
              <a:t>ضوابط اجرايي فضاي سبز دسترسي هاي پياده رو</a:t>
            </a:r>
            <a:r>
              <a:rPr lang="en-US" sz="2000" dirty="0">
                <a:cs typeface="B Bardiya" pitchFamily="2" charset="-78"/>
              </a:rPr>
              <a:t/>
            </a:r>
            <a:br>
              <a:rPr lang="en-US" sz="2000" dirty="0">
                <a:cs typeface="B Bardiya" pitchFamily="2" charset="-78"/>
              </a:rPr>
            </a:br>
            <a:r>
              <a:rPr lang="en-US" sz="2000" dirty="0">
                <a:cs typeface="B Bardiya" pitchFamily="2" charset="-78"/>
              </a:rPr>
              <a:t/>
            </a:r>
            <a:br>
              <a:rPr lang="en-US" sz="2000" dirty="0">
                <a:cs typeface="B Bardiya" pitchFamily="2" charset="-78"/>
              </a:rPr>
            </a:br>
            <a:r>
              <a:rPr lang="en-US" sz="2000" dirty="0">
                <a:cs typeface="B Bardiya" pitchFamily="2" charset="-78"/>
              </a:rPr>
              <a:t>-</a:t>
            </a:r>
            <a:r>
              <a:rPr lang="ar-SA" sz="2000" dirty="0">
                <a:cs typeface="B Bardiya" pitchFamily="2" charset="-78"/>
              </a:rPr>
              <a:t>شكل آن نواري است</a:t>
            </a:r>
            <a:r>
              <a:rPr lang="en-US" sz="2000" dirty="0">
                <a:cs typeface="B Bardiya" pitchFamily="2" charset="-78"/>
              </a:rPr>
              <a:t>.</a:t>
            </a:r>
            <a:br>
              <a:rPr lang="en-US" sz="2000" dirty="0">
                <a:cs typeface="B Bardiya" pitchFamily="2" charset="-78"/>
              </a:rPr>
            </a:br>
            <a:r>
              <a:rPr lang="en-US" sz="2000" dirty="0">
                <a:cs typeface="B Bardiya" pitchFamily="2" charset="-78"/>
              </a:rPr>
              <a:t>- </a:t>
            </a:r>
            <a:r>
              <a:rPr lang="ar-SA" sz="2000" dirty="0">
                <a:cs typeface="B Bardiya" pitchFamily="2" charset="-78"/>
              </a:rPr>
              <a:t>عرض آن حداقل 90 تا 150 سانتيمتر است</a:t>
            </a:r>
            <a:r>
              <a:rPr lang="en-US" sz="2000" dirty="0">
                <a:cs typeface="B Bardiya" pitchFamily="2" charset="-78"/>
              </a:rPr>
              <a:t>. </a:t>
            </a:r>
            <a:br>
              <a:rPr lang="en-US" sz="2000" dirty="0">
                <a:cs typeface="B Bardiya" pitchFamily="2" charset="-78"/>
              </a:rPr>
            </a:br>
            <a:r>
              <a:rPr lang="en-US" sz="2000" dirty="0">
                <a:cs typeface="B Bardiya" pitchFamily="2" charset="-78"/>
              </a:rPr>
              <a:t>- </a:t>
            </a:r>
            <a:r>
              <a:rPr lang="ar-SA" sz="2000" dirty="0">
                <a:cs typeface="B Bardiya" pitchFamily="2" charset="-78"/>
              </a:rPr>
              <a:t>فاصله كاشت نهال ( درخت) در آن، از نخستين عامل ساختمان با احتساب عرض محور پياده نبايد از 3 تا 5/3 متر كمتر باشد</a:t>
            </a:r>
            <a:r>
              <a:rPr lang="en-US" sz="2000" dirty="0">
                <a:cs typeface="B Bardiya" pitchFamily="2" charset="-78"/>
              </a:rPr>
              <a:t>. </a:t>
            </a:r>
            <a:br>
              <a:rPr lang="en-US" sz="2000" dirty="0">
                <a:cs typeface="B Bardiya" pitchFamily="2" charset="-78"/>
              </a:rPr>
            </a:br>
            <a:r>
              <a:rPr lang="en-US" sz="2000" dirty="0">
                <a:cs typeface="B Bardiya" pitchFamily="2" charset="-78"/>
              </a:rPr>
              <a:t>- </a:t>
            </a:r>
            <a:r>
              <a:rPr lang="ar-SA" sz="2000" dirty="0">
                <a:cs typeface="B Bardiya" pitchFamily="2" charset="-78"/>
              </a:rPr>
              <a:t>معابر مختص عبور پياده، بايد به وسيله درختچه هايي به ارتفاع حداكثر 40 سانتيمتر پوشيده شود</a:t>
            </a:r>
            <a:r>
              <a:rPr lang="en-US" sz="2000" dirty="0">
                <a:cs typeface="B Bardiya" pitchFamily="2" charset="-78"/>
              </a:rPr>
              <a:t>.</a:t>
            </a:r>
            <a:br>
              <a:rPr lang="en-US" sz="2000" dirty="0">
                <a:cs typeface="B Bardiya" pitchFamily="2" charset="-78"/>
              </a:rPr>
            </a:br>
            <a:r>
              <a:rPr lang="en-US" sz="2000" dirty="0">
                <a:cs typeface="B Bardiya" pitchFamily="2" charset="-78"/>
              </a:rPr>
              <a:t/>
            </a:r>
            <a:br>
              <a:rPr lang="en-US" sz="2000" dirty="0">
                <a:cs typeface="B Bardiya" pitchFamily="2" charset="-78"/>
              </a:rPr>
            </a:br>
            <a:r>
              <a:rPr lang="en-US" sz="2000" dirty="0">
                <a:cs typeface="B Bardiya" pitchFamily="2" charset="-78"/>
              </a:rPr>
              <a:t>- </a:t>
            </a:r>
            <a:r>
              <a:rPr lang="ar-SA" sz="2000" dirty="0">
                <a:cs typeface="B Bardiya" pitchFamily="2" charset="-78"/>
              </a:rPr>
              <a:t>سطح خاك تقريباً بايد هم سطح معبر پياده باشد</a:t>
            </a:r>
            <a:r>
              <a:rPr lang="en-US" sz="2000" dirty="0">
                <a:cs typeface="B Bardiya" pitchFamily="2" charset="-78"/>
              </a:rPr>
              <a:t>. </a:t>
            </a:r>
            <a:br>
              <a:rPr lang="en-US" sz="2000" dirty="0">
                <a:cs typeface="B Bardiya" pitchFamily="2" charset="-78"/>
              </a:rPr>
            </a:br>
            <a:endParaRPr lang="en-US" sz="2000" dirty="0">
              <a:cs typeface="B Bardiya" pitchFamily="2" charset="-78"/>
            </a:endParaRPr>
          </a:p>
        </p:txBody>
      </p:sp>
    </p:spTree>
    <p:extLst>
      <p:ext uri="{BB962C8B-B14F-4D97-AF65-F5344CB8AC3E}">
        <p14:creationId xmlns:p14="http://schemas.microsoft.com/office/powerpoint/2010/main" xmlns="" val="26355355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9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04800"/>
            <a:ext cx="8229600" cy="4525963"/>
          </a:xfrm>
        </p:spPr>
        <p:txBody>
          <a:bodyPr>
            <a:normAutofit/>
          </a:bodyPr>
          <a:lstStyle/>
          <a:p>
            <a:pPr marL="0" indent="0" algn="r">
              <a:buNone/>
            </a:pPr>
            <a:r>
              <a:rPr lang="ar-SA" sz="2400" b="1" dirty="0">
                <a:cs typeface="B Bardiya" pitchFamily="2" charset="-78"/>
              </a:rPr>
              <a:t>ضوابط اجرايي فضاهاي سبز دسترسيهاي كندرو</a:t>
            </a:r>
            <a:r>
              <a:rPr lang="en-US" sz="2400" dirty="0">
                <a:cs typeface="B Bardiya" pitchFamily="2" charset="-78"/>
              </a:rPr>
              <a:t/>
            </a:r>
            <a:br>
              <a:rPr lang="en-US" sz="2400" dirty="0">
                <a:cs typeface="B Bardiya" pitchFamily="2" charset="-78"/>
              </a:rPr>
            </a:br>
            <a:r>
              <a:rPr lang="en-US" sz="2400" dirty="0">
                <a:cs typeface="B Bardiya" pitchFamily="2" charset="-78"/>
              </a:rPr>
              <a:t/>
            </a:r>
            <a:br>
              <a:rPr lang="en-US" sz="2400" dirty="0">
                <a:cs typeface="B Bardiya" pitchFamily="2" charset="-78"/>
              </a:rPr>
            </a:br>
            <a:r>
              <a:rPr lang="en-US" sz="2400" dirty="0">
                <a:cs typeface="B Bardiya" pitchFamily="2" charset="-78"/>
              </a:rPr>
              <a:t>- </a:t>
            </a:r>
            <a:r>
              <a:rPr lang="ar-SA" sz="2400" dirty="0">
                <a:cs typeface="B Bardiya" pitchFamily="2" charset="-78"/>
              </a:rPr>
              <a:t>شكل آن نواري است</a:t>
            </a:r>
            <a:r>
              <a:rPr lang="en-US" sz="2400" dirty="0">
                <a:cs typeface="B Bardiya" pitchFamily="2" charset="-78"/>
              </a:rPr>
              <a:t>. </a:t>
            </a:r>
            <a:br>
              <a:rPr lang="en-US" sz="2400" dirty="0">
                <a:cs typeface="B Bardiya" pitchFamily="2" charset="-78"/>
              </a:rPr>
            </a:br>
            <a:r>
              <a:rPr lang="en-US" sz="2400" dirty="0">
                <a:cs typeface="B Bardiya" pitchFamily="2" charset="-78"/>
              </a:rPr>
              <a:t>-</a:t>
            </a:r>
            <a:r>
              <a:rPr lang="ar-SA" sz="2400" dirty="0">
                <a:cs typeface="B Bardiya" pitchFamily="2" charset="-78"/>
              </a:rPr>
              <a:t>فضاي سبز ، بايد در دو طرف دسترسي استقرار يابد</a:t>
            </a:r>
            <a:r>
              <a:rPr lang="en-US" sz="2400" dirty="0">
                <a:cs typeface="B Bardiya" pitchFamily="2" charset="-78"/>
              </a:rPr>
              <a:t>. </a:t>
            </a:r>
            <a:br>
              <a:rPr lang="en-US" sz="2400" dirty="0">
                <a:cs typeface="B Bardiya" pitchFamily="2" charset="-78"/>
              </a:rPr>
            </a:br>
            <a:r>
              <a:rPr lang="en-US" sz="2400" dirty="0">
                <a:cs typeface="B Bardiya" pitchFamily="2" charset="-78"/>
              </a:rPr>
              <a:t>-</a:t>
            </a:r>
            <a:r>
              <a:rPr lang="ar-SA" sz="2400" dirty="0">
                <a:cs typeface="B Bardiya" pitchFamily="2" charset="-78"/>
              </a:rPr>
              <a:t>عرض آن، حداقل 90 تا 150 سانتيمتر</a:t>
            </a:r>
            <a:r>
              <a:rPr lang="en-US" sz="2400" dirty="0">
                <a:cs typeface="B Bardiya" pitchFamily="2" charset="-78"/>
              </a:rPr>
              <a:t/>
            </a:r>
            <a:br>
              <a:rPr lang="en-US" sz="2400" dirty="0">
                <a:cs typeface="B Bardiya" pitchFamily="2" charset="-78"/>
              </a:rPr>
            </a:br>
            <a:r>
              <a:rPr lang="en-US" sz="2400" dirty="0">
                <a:cs typeface="B Bardiya" pitchFamily="2" charset="-78"/>
              </a:rPr>
              <a:t>- </a:t>
            </a:r>
            <a:r>
              <a:rPr lang="ar-SA" sz="2400" dirty="0">
                <a:cs typeface="B Bardiya" pitchFamily="2" charset="-78"/>
              </a:rPr>
              <a:t>فاصله كاشت درخت ( نهال) از نخستين عامل ساختمان با احتساب عرض محور پياده، حداقل 3 تا 5/3 متر است</a:t>
            </a:r>
            <a:r>
              <a:rPr lang="en-US" sz="2400" dirty="0">
                <a:cs typeface="B Bardiya" pitchFamily="2" charset="-78"/>
              </a:rPr>
              <a:t>. </a:t>
            </a:r>
            <a:br>
              <a:rPr lang="en-US" sz="2400" dirty="0">
                <a:cs typeface="B Bardiya" pitchFamily="2" charset="-78"/>
              </a:rPr>
            </a:br>
            <a:r>
              <a:rPr lang="ar-SA" sz="2400" dirty="0">
                <a:cs typeface="B Bardiya" pitchFamily="2" charset="-78"/>
              </a:rPr>
              <a:t>سطح خاك، بايد نسبت به سطح عبور وسايل نقليه، پايين تر باشد</a:t>
            </a:r>
            <a:r>
              <a:rPr lang="en-US" sz="2400" dirty="0">
                <a:cs typeface="B Bardiya" pitchFamily="2" charset="-78"/>
              </a:rPr>
              <a:t>. </a:t>
            </a:r>
            <a:br>
              <a:rPr lang="en-US" sz="2400" dirty="0">
                <a:cs typeface="B Bardiya" pitchFamily="2" charset="-78"/>
              </a:rPr>
            </a:br>
            <a:endParaRPr lang="en-US" sz="2400" dirty="0">
              <a:cs typeface="B Bardiya" pitchFamily="2" charset="-78"/>
            </a:endParaRPr>
          </a:p>
        </p:txBody>
      </p:sp>
      <p:sp>
        <p:nvSpPr>
          <p:cNvPr id="4" name="Rectangle 3"/>
          <p:cNvSpPr/>
          <p:nvPr/>
        </p:nvSpPr>
        <p:spPr>
          <a:xfrm>
            <a:off x="914400" y="3407044"/>
            <a:ext cx="7848600" cy="3416320"/>
          </a:xfrm>
          <a:prstGeom prst="rect">
            <a:avLst/>
          </a:prstGeom>
        </p:spPr>
        <p:txBody>
          <a:bodyPr wrap="square">
            <a:spAutoFit/>
          </a:bodyPr>
          <a:lstStyle/>
          <a:p>
            <a:pPr algn="r"/>
            <a:r>
              <a:rPr lang="ar-SA" sz="2400" b="1" dirty="0">
                <a:cs typeface="B Bardiya" pitchFamily="2" charset="-78"/>
              </a:rPr>
              <a:t>ضوابط اجرايي فضاهاي سبز دسترسي‌هاي تندرو</a:t>
            </a:r>
            <a:r>
              <a:rPr lang="en-US" sz="2400" dirty="0">
                <a:cs typeface="B Bardiya" pitchFamily="2" charset="-78"/>
              </a:rPr>
              <a:t/>
            </a:r>
            <a:br>
              <a:rPr lang="en-US" sz="2400" dirty="0">
                <a:cs typeface="B Bardiya" pitchFamily="2" charset="-78"/>
              </a:rPr>
            </a:br>
            <a:r>
              <a:rPr lang="en-US" sz="2400" dirty="0">
                <a:cs typeface="B Bardiya" pitchFamily="2" charset="-78"/>
              </a:rPr>
              <a:t/>
            </a:r>
            <a:br>
              <a:rPr lang="en-US" sz="2400" dirty="0">
                <a:cs typeface="B Bardiya" pitchFamily="2" charset="-78"/>
              </a:rPr>
            </a:br>
            <a:r>
              <a:rPr lang="en-US" sz="2400" dirty="0">
                <a:cs typeface="B Bardiya" pitchFamily="2" charset="-78"/>
              </a:rPr>
              <a:t>-</a:t>
            </a:r>
            <a:r>
              <a:rPr lang="ar-SA" sz="2400" dirty="0">
                <a:cs typeface="B Bardiya" pitchFamily="2" charset="-78"/>
              </a:rPr>
              <a:t>شكل آن نواري است</a:t>
            </a:r>
            <a:r>
              <a:rPr lang="en-US" sz="2400" dirty="0">
                <a:cs typeface="B Bardiya" pitchFamily="2" charset="-78"/>
              </a:rPr>
              <a:t>. </a:t>
            </a:r>
            <a:br>
              <a:rPr lang="en-US" sz="2400" dirty="0">
                <a:cs typeface="B Bardiya" pitchFamily="2" charset="-78"/>
              </a:rPr>
            </a:br>
            <a:r>
              <a:rPr lang="en-US" sz="2400" dirty="0">
                <a:cs typeface="B Bardiya" pitchFamily="2" charset="-78"/>
              </a:rPr>
              <a:t>-</a:t>
            </a:r>
            <a:r>
              <a:rPr lang="ar-SA" sz="2400" dirty="0">
                <a:cs typeface="B Bardiya" pitchFamily="2" charset="-78"/>
              </a:rPr>
              <a:t>بايد در دو طرف و درميان دسترسي استقرار يابد</a:t>
            </a:r>
            <a:r>
              <a:rPr lang="en-US" sz="2400" dirty="0">
                <a:cs typeface="B Bardiya" pitchFamily="2" charset="-78"/>
              </a:rPr>
              <a:t>. </a:t>
            </a:r>
            <a:br>
              <a:rPr lang="en-US" sz="2400" dirty="0">
                <a:cs typeface="B Bardiya" pitchFamily="2" charset="-78"/>
              </a:rPr>
            </a:br>
            <a:r>
              <a:rPr lang="en-US" sz="2400" dirty="0">
                <a:cs typeface="B Bardiya" pitchFamily="2" charset="-78"/>
              </a:rPr>
              <a:t>-</a:t>
            </a:r>
            <a:r>
              <a:rPr lang="ar-SA" sz="2400" dirty="0">
                <a:cs typeface="B Bardiya" pitchFamily="2" charset="-78"/>
              </a:rPr>
              <a:t>عرض آن در هر دو طرف حداقل 2/5 متر و در وسط 1/1 متر باشد</a:t>
            </a:r>
            <a:r>
              <a:rPr lang="en-US" sz="2400" dirty="0">
                <a:cs typeface="B Bardiya" pitchFamily="2" charset="-78"/>
              </a:rPr>
              <a:t>. </a:t>
            </a:r>
            <a:br>
              <a:rPr lang="en-US" sz="2400" dirty="0">
                <a:cs typeface="B Bardiya" pitchFamily="2" charset="-78"/>
              </a:rPr>
            </a:br>
            <a:r>
              <a:rPr lang="en-US" sz="2400" dirty="0">
                <a:cs typeface="B Bardiya" pitchFamily="2" charset="-78"/>
              </a:rPr>
              <a:t>-</a:t>
            </a:r>
            <a:r>
              <a:rPr lang="ar-SA" sz="2400" dirty="0">
                <a:cs typeface="B Bardiya" pitchFamily="2" charset="-78"/>
              </a:rPr>
              <a:t>حداقل فاصله عرضي نخستين درخت از عرض دسترسي پياده بايد 5/3 متر باشد</a:t>
            </a:r>
            <a:r>
              <a:rPr lang="en-US" sz="2400" dirty="0">
                <a:cs typeface="B Bardiya" pitchFamily="2" charset="-78"/>
              </a:rPr>
              <a:t>. </a:t>
            </a:r>
            <a:br>
              <a:rPr lang="en-US" sz="2400" dirty="0">
                <a:cs typeface="B Bardiya" pitchFamily="2" charset="-78"/>
              </a:rPr>
            </a:br>
            <a:r>
              <a:rPr lang="en-US" sz="2400" dirty="0">
                <a:cs typeface="B Bardiya" pitchFamily="2" charset="-78"/>
              </a:rPr>
              <a:t>-</a:t>
            </a:r>
            <a:r>
              <a:rPr lang="ar-SA" sz="2400" dirty="0">
                <a:cs typeface="B Bardiya" pitchFamily="2" charset="-78"/>
              </a:rPr>
              <a:t>سطح خاك در نوارهاي هر طرف بايد تقريباً هم سطح حاشيه عبور وسايل نقليه باشد</a:t>
            </a:r>
            <a:r>
              <a:rPr lang="en-US" sz="2400" dirty="0">
                <a:cs typeface="B Bardiya" pitchFamily="2" charset="-78"/>
              </a:rPr>
              <a:t>. </a:t>
            </a:r>
            <a:br>
              <a:rPr lang="en-US" sz="2400" dirty="0">
                <a:cs typeface="B Bardiya" pitchFamily="2" charset="-78"/>
              </a:rPr>
            </a:br>
            <a:endParaRPr lang="en-US" sz="2400" dirty="0">
              <a:cs typeface="B Bardiya" pitchFamily="2" charset="-78"/>
            </a:endParaRPr>
          </a:p>
        </p:txBody>
      </p:sp>
    </p:spTree>
    <p:extLst>
      <p:ext uri="{BB962C8B-B14F-4D97-AF65-F5344CB8AC3E}">
        <p14:creationId xmlns:p14="http://schemas.microsoft.com/office/powerpoint/2010/main" xmlns="" val="1792468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1000"/>
            <a:lum/>
          </a:blip>
          <a:srcRect/>
          <a:stretch>
            <a:fillRect l="-37000" r="-3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8229600" cy="5943600"/>
          </a:xfrm>
        </p:spPr>
        <p:txBody>
          <a:bodyPr>
            <a:noAutofit/>
          </a:bodyPr>
          <a:lstStyle/>
          <a:p>
            <a:pPr marL="0" indent="0" algn="r">
              <a:buNone/>
            </a:pPr>
            <a:r>
              <a:rPr lang="ar-SA" sz="2400" b="1" dirty="0">
                <a:cs typeface="B Bardiya" pitchFamily="2" charset="-78"/>
              </a:rPr>
              <a:t>ضوابط اجرايي فضاهاي سبز دسترسيهاي خيلي تندرو</a:t>
            </a:r>
            <a:r>
              <a:rPr lang="en-US" sz="2400" dirty="0">
                <a:cs typeface="B Bardiya" pitchFamily="2" charset="-78"/>
              </a:rPr>
              <a:t/>
            </a:r>
            <a:br>
              <a:rPr lang="en-US" sz="2400" dirty="0">
                <a:cs typeface="B Bardiya" pitchFamily="2" charset="-78"/>
              </a:rPr>
            </a:br>
            <a:r>
              <a:rPr lang="en-US" sz="2400" dirty="0">
                <a:cs typeface="B Bardiya" pitchFamily="2" charset="-78"/>
              </a:rPr>
              <a:t/>
            </a:r>
            <a:br>
              <a:rPr lang="en-US" sz="2400" dirty="0">
                <a:cs typeface="B Bardiya" pitchFamily="2" charset="-78"/>
              </a:rPr>
            </a:br>
            <a:r>
              <a:rPr lang="en-US" sz="2400" dirty="0">
                <a:cs typeface="B Bardiya" pitchFamily="2" charset="-78"/>
              </a:rPr>
              <a:t>- </a:t>
            </a:r>
            <a:r>
              <a:rPr lang="ar-SA" sz="2400" dirty="0">
                <a:cs typeface="B Bardiya" pitchFamily="2" charset="-78"/>
              </a:rPr>
              <a:t>شكل آن نواري است</a:t>
            </a:r>
            <a:r>
              <a:rPr lang="en-US" sz="2400" dirty="0">
                <a:cs typeface="B Bardiya" pitchFamily="2" charset="-78"/>
              </a:rPr>
              <a:t>. </a:t>
            </a:r>
            <a:br>
              <a:rPr lang="en-US" sz="2400" dirty="0">
                <a:cs typeface="B Bardiya" pitchFamily="2" charset="-78"/>
              </a:rPr>
            </a:br>
            <a:r>
              <a:rPr lang="en-US" sz="2400" dirty="0">
                <a:cs typeface="B Bardiya" pitchFamily="2" charset="-78"/>
              </a:rPr>
              <a:t>-</a:t>
            </a:r>
            <a:r>
              <a:rPr lang="ar-SA" sz="2400" dirty="0">
                <a:cs typeface="B Bardiya" pitchFamily="2" charset="-78"/>
              </a:rPr>
              <a:t>محل استقرار در دو طرف و در ميان دسترسي</a:t>
            </a:r>
            <a:r>
              <a:rPr lang="en-US" sz="2400" dirty="0">
                <a:cs typeface="B Bardiya" pitchFamily="2" charset="-78"/>
              </a:rPr>
              <a:t/>
            </a:r>
            <a:br>
              <a:rPr lang="en-US" sz="2400" dirty="0">
                <a:cs typeface="B Bardiya" pitchFamily="2" charset="-78"/>
              </a:rPr>
            </a:br>
            <a:r>
              <a:rPr lang="en-US" sz="2400" dirty="0">
                <a:cs typeface="B Bardiya" pitchFamily="2" charset="-78"/>
              </a:rPr>
              <a:t>-</a:t>
            </a:r>
            <a:r>
              <a:rPr lang="ar-SA" sz="2400" dirty="0">
                <a:cs typeface="B Bardiya" pitchFamily="2" charset="-78"/>
              </a:rPr>
              <a:t>حداقل عرض نوار فضاي سبز در هر طرف 13 متر و درميان 1/1 متر است</a:t>
            </a:r>
            <a:r>
              <a:rPr lang="en-US" sz="2400" dirty="0">
                <a:cs typeface="B Bardiya" pitchFamily="2" charset="-78"/>
              </a:rPr>
              <a:t>. </a:t>
            </a:r>
            <a:br>
              <a:rPr lang="en-US" sz="2400" dirty="0">
                <a:cs typeface="B Bardiya" pitchFamily="2" charset="-78"/>
              </a:rPr>
            </a:br>
            <a:r>
              <a:rPr lang="en-US" sz="2400" dirty="0">
                <a:cs typeface="B Bardiya" pitchFamily="2" charset="-78"/>
              </a:rPr>
              <a:t>-</a:t>
            </a:r>
            <a:r>
              <a:rPr lang="ar-SA" sz="2400" dirty="0">
                <a:cs typeface="B Bardiya" pitchFamily="2" charset="-78"/>
              </a:rPr>
              <a:t>حداقل فاصله عرض آخرين درخت از عرض دسترسي پياده بايد 5/3 متر باشد</a:t>
            </a:r>
            <a:r>
              <a:rPr lang="en-US" sz="2400" dirty="0">
                <a:cs typeface="B Bardiya" pitchFamily="2" charset="-78"/>
              </a:rPr>
              <a:t>. </a:t>
            </a:r>
            <a:br>
              <a:rPr lang="en-US" sz="2400" dirty="0">
                <a:cs typeface="B Bardiya" pitchFamily="2" charset="-78"/>
              </a:rPr>
            </a:br>
            <a:r>
              <a:rPr lang="en-US" sz="2400" dirty="0">
                <a:cs typeface="B Bardiya" pitchFamily="2" charset="-78"/>
              </a:rPr>
              <a:t>-</a:t>
            </a:r>
            <a:r>
              <a:rPr lang="ar-SA" sz="2400" dirty="0">
                <a:cs typeface="B Bardiya" pitchFamily="2" charset="-78"/>
              </a:rPr>
              <a:t>سطح خاك در نوارهاي هر طرف، بايد تقريباً هم سطح حاشيه هاي عبور وسايل نقليه باشد</a:t>
            </a:r>
            <a:r>
              <a:rPr lang="en-US" sz="2400" dirty="0">
                <a:cs typeface="B Bardiya" pitchFamily="2" charset="-78"/>
              </a:rPr>
              <a:t>. </a:t>
            </a:r>
            <a:br>
              <a:rPr lang="en-US" sz="2400" dirty="0">
                <a:cs typeface="B Bardiya" pitchFamily="2" charset="-78"/>
              </a:rPr>
            </a:br>
            <a:r>
              <a:rPr lang="en-US" sz="2400" dirty="0" smtClean="0">
                <a:cs typeface="B Bardiya" pitchFamily="2" charset="-78"/>
              </a:rPr>
              <a:t>-</a:t>
            </a:r>
            <a:r>
              <a:rPr lang="ar-SA" sz="2400" dirty="0">
                <a:cs typeface="B Bardiya" pitchFamily="2" charset="-78"/>
              </a:rPr>
              <a:t>سطح خاك درنوار مياني، بايد نسبت به سطح عبور وسايل نقليه، بالاتر قرار گيرد</a:t>
            </a:r>
            <a:r>
              <a:rPr lang="en-US" sz="2400" dirty="0">
                <a:cs typeface="B Bardiya" pitchFamily="2" charset="-78"/>
              </a:rPr>
              <a:t>. </a:t>
            </a:r>
            <a:endParaRPr lang="fa-IR" sz="2400" dirty="0" smtClean="0">
              <a:cs typeface="B Bardiya" pitchFamily="2" charset="-78"/>
            </a:endParaRPr>
          </a:p>
          <a:p>
            <a:pPr marL="0" indent="0" algn="r">
              <a:buNone/>
            </a:pPr>
            <a:r>
              <a:rPr lang="en-US" sz="2400" dirty="0">
                <a:cs typeface="B Bardiya" pitchFamily="2" charset="-78"/>
              </a:rPr>
              <a:t/>
            </a:r>
            <a:br>
              <a:rPr lang="en-US" sz="2400" dirty="0">
                <a:cs typeface="B Bardiya" pitchFamily="2" charset="-78"/>
              </a:rPr>
            </a:br>
            <a:r>
              <a:rPr lang="ar-SA" sz="2400" b="1" dirty="0">
                <a:cs typeface="B Bardiya" pitchFamily="2" charset="-78"/>
              </a:rPr>
              <a:t>ضوابط اجرايي كمربند </a:t>
            </a:r>
            <a:r>
              <a:rPr lang="ar-SA" sz="2400" b="1" dirty="0" smtClean="0">
                <a:cs typeface="B Bardiya" pitchFamily="2" charset="-78"/>
              </a:rPr>
              <a:t>سبز</a:t>
            </a:r>
            <a:r>
              <a:rPr lang="en-US" sz="2400" dirty="0">
                <a:cs typeface="B Bardiya" pitchFamily="2" charset="-78"/>
              </a:rPr>
              <a:t/>
            </a:r>
            <a:br>
              <a:rPr lang="en-US" sz="2400" dirty="0">
                <a:cs typeface="B Bardiya" pitchFamily="2" charset="-78"/>
              </a:rPr>
            </a:br>
            <a:r>
              <a:rPr lang="en-US" sz="2400" dirty="0">
                <a:cs typeface="B Bardiya" pitchFamily="2" charset="-78"/>
              </a:rPr>
              <a:t>-</a:t>
            </a:r>
            <a:r>
              <a:rPr lang="ar-SA" sz="2400" dirty="0">
                <a:cs typeface="B Bardiya" pitchFamily="2" charset="-78"/>
              </a:rPr>
              <a:t>شكل آن نواري </a:t>
            </a:r>
            <a:r>
              <a:rPr lang="ar-SA" sz="2400" dirty="0" smtClean="0">
                <a:cs typeface="B Bardiya" pitchFamily="2" charset="-78"/>
              </a:rPr>
              <a:t>است</a:t>
            </a:r>
            <a:r>
              <a:rPr lang="en-US" sz="2400" dirty="0" smtClean="0">
                <a:cs typeface="B Bardiya" pitchFamily="2" charset="-78"/>
              </a:rPr>
              <a:t>.</a:t>
            </a:r>
            <a:r>
              <a:rPr lang="en-US" sz="2400" dirty="0">
                <a:cs typeface="B Bardiya" pitchFamily="2" charset="-78"/>
              </a:rPr>
              <a:t> </a:t>
            </a:r>
            <a:br>
              <a:rPr lang="en-US" sz="2400" dirty="0">
                <a:cs typeface="B Bardiya" pitchFamily="2" charset="-78"/>
              </a:rPr>
            </a:br>
            <a:r>
              <a:rPr lang="en-US" sz="2400" dirty="0">
                <a:cs typeface="B Bardiya" pitchFamily="2" charset="-78"/>
              </a:rPr>
              <a:t>-</a:t>
            </a:r>
            <a:r>
              <a:rPr lang="ar-SA" sz="2400" dirty="0">
                <a:cs typeface="B Bardiya" pitchFamily="2" charset="-78"/>
              </a:rPr>
              <a:t>حداقل عرض آن 500 متر است</a:t>
            </a:r>
            <a:r>
              <a:rPr lang="en-US" sz="2400" dirty="0">
                <a:cs typeface="B Bardiya" pitchFamily="2" charset="-78"/>
              </a:rPr>
              <a:t>. </a:t>
            </a:r>
            <a:br>
              <a:rPr lang="en-US" sz="2400" dirty="0">
                <a:cs typeface="B Bardiya" pitchFamily="2" charset="-78"/>
              </a:rPr>
            </a:br>
            <a:r>
              <a:rPr lang="en-US" sz="2400" dirty="0">
                <a:cs typeface="B Bardiya" pitchFamily="2" charset="-78"/>
              </a:rPr>
              <a:t>-</a:t>
            </a:r>
            <a:r>
              <a:rPr lang="ar-SA" sz="2400" dirty="0">
                <a:cs typeface="B Bardiya" pitchFamily="2" charset="-78"/>
              </a:rPr>
              <a:t>بايد خارج از محدوده شهر، و مجاور و اطراف آن استقرار يابد</a:t>
            </a:r>
            <a:r>
              <a:rPr lang="en-US" sz="2400" dirty="0">
                <a:cs typeface="B Bardiya" pitchFamily="2" charset="-78"/>
              </a:rPr>
              <a:t>. </a:t>
            </a:r>
            <a:br>
              <a:rPr lang="en-US" sz="2400" dirty="0">
                <a:cs typeface="B Bardiya" pitchFamily="2" charset="-78"/>
              </a:rPr>
            </a:br>
            <a:r>
              <a:rPr lang="en-US" sz="2400" dirty="0">
                <a:cs typeface="B Bardiya" pitchFamily="2" charset="-78"/>
              </a:rPr>
              <a:t>-</a:t>
            </a:r>
            <a:r>
              <a:rPr lang="ar-SA" sz="2400" dirty="0">
                <a:cs typeface="B Bardiya" pitchFamily="2" charset="-78"/>
              </a:rPr>
              <a:t>نسبت به طول و عرض آن حداقل 2 به 1 بايد باشد</a:t>
            </a:r>
            <a:r>
              <a:rPr lang="en-US" sz="2400" dirty="0">
                <a:cs typeface="B Bardiya" pitchFamily="2" charset="-78"/>
              </a:rPr>
              <a:t>. </a:t>
            </a:r>
            <a:br>
              <a:rPr lang="en-US" sz="2400" dirty="0">
                <a:cs typeface="B Bardiya" pitchFamily="2" charset="-78"/>
              </a:rPr>
            </a:br>
            <a:endParaRPr lang="en-US" sz="2400" dirty="0">
              <a:cs typeface="B Bardiya" pitchFamily="2" charset="-78"/>
            </a:endParaRPr>
          </a:p>
        </p:txBody>
      </p:sp>
    </p:spTree>
    <p:extLst>
      <p:ext uri="{BB962C8B-B14F-4D97-AF65-F5344CB8AC3E}">
        <p14:creationId xmlns:p14="http://schemas.microsoft.com/office/powerpoint/2010/main" xmlns="" val="12383183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4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57200"/>
            <a:ext cx="8229600" cy="4525963"/>
          </a:xfrm>
        </p:spPr>
        <p:txBody>
          <a:bodyPr>
            <a:normAutofit/>
          </a:bodyPr>
          <a:lstStyle/>
          <a:p>
            <a:pPr marL="0" indent="0" algn="r">
              <a:buNone/>
            </a:pPr>
            <a:r>
              <a:rPr lang="ar-SA" sz="2400" b="1" dirty="0">
                <a:cs typeface="B Bardiya" pitchFamily="2" charset="-78"/>
              </a:rPr>
              <a:t>ضوابط اجرايي فضاي سبز </a:t>
            </a:r>
            <a:r>
              <a:rPr lang="ar-SA" sz="2400" b="1" dirty="0" smtClean="0">
                <a:cs typeface="B Bardiya" pitchFamily="2" charset="-78"/>
              </a:rPr>
              <a:t>ميدانها</a:t>
            </a:r>
            <a:r>
              <a:rPr lang="en-US" sz="2400" b="1" dirty="0">
                <a:cs typeface="B Bardiya" pitchFamily="2" charset="-78"/>
              </a:rPr>
              <a:t/>
            </a:r>
            <a:br>
              <a:rPr lang="en-US" sz="2400" b="1" dirty="0">
                <a:cs typeface="B Bardiya" pitchFamily="2" charset="-78"/>
              </a:rPr>
            </a:br>
            <a:r>
              <a:rPr lang="en-US" sz="2400" b="1" dirty="0">
                <a:cs typeface="B Bardiya" pitchFamily="2" charset="-78"/>
              </a:rPr>
              <a:t>-</a:t>
            </a:r>
            <a:r>
              <a:rPr lang="ar-SA" sz="2400" b="1" dirty="0">
                <a:cs typeface="B Bardiya" pitchFamily="2" charset="-78"/>
              </a:rPr>
              <a:t>تاجايي كه ممكن ايت داراي يكي از اشكال هندسي باشد</a:t>
            </a:r>
            <a:r>
              <a:rPr lang="en-US" sz="2400" b="1" dirty="0">
                <a:cs typeface="B Bardiya" pitchFamily="2" charset="-78"/>
              </a:rPr>
              <a:t>. </a:t>
            </a:r>
            <a:br>
              <a:rPr lang="en-US" sz="2400" b="1" dirty="0">
                <a:cs typeface="B Bardiya" pitchFamily="2" charset="-78"/>
              </a:rPr>
            </a:br>
            <a:r>
              <a:rPr lang="en-US" sz="2400" b="1" dirty="0">
                <a:cs typeface="B Bardiya" pitchFamily="2" charset="-78"/>
              </a:rPr>
              <a:t>-</a:t>
            </a:r>
            <a:r>
              <a:rPr lang="ar-SA" sz="2400" b="1" dirty="0">
                <a:cs typeface="B Bardiya" pitchFamily="2" charset="-78"/>
              </a:rPr>
              <a:t>حداقل فاصله ميدان ديد، بايد براساس مقررات ترافيك شهري و حداكثرسرعت مجاز باشد</a:t>
            </a:r>
            <a:r>
              <a:rPr lang="en-US" sz="2400" b="1" dirty="0">
                <a:cs typeface="B Bardiya" pitchFamily="2" charset="-78"/>
              </a:rPr>
              <a:t>. </a:t>
            </a:r>
            <a:br>
              <a:rPr lang="en-US" sz="2400" b="1" dirty="0">
                <a:cs typeface="B Bardiya" pitchFamily="2" charset="-78"/>
              </a:rPr>
            </a:br>
            <a:r>
              <a:rPr lang="ar-SA" sz="2400" b="1" dirty="0">
                <a:cs typeface="B Bardiya" pitchFamily="2" charset="-78"/>
              </a:rPr>
              <a:t>با رعايت حد ميدان ديد، استفاده از هر نوع پوشش گياهي طبق ظوابط انتخاب و استقرار گياهان در ضوابط باغباني بلامانع است</a:t>
            </a:r>
            <a:endParaRPr lang="en-US" sz="2400" b="1" dirty="0">
              <a:cs typeface="B Bardiya" pitchFamily="2" charset="-78"/>
            </a:endParaRPr>
          </a:p>
        </p:txBody>
      </p:sp>
    </p:spTree>
    <p:extLst>
      <p:ext uri="{BB962C8B-B14F-4D97-AF65-F5344CB8AC3E}">
        <p14:creationId xmlns:p14="http://schemas.microsoft.com/office/powerpoint/2010/main" xmlns="" val="27275889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9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13164" y="199508"/>
            <a:ext cx="8229600" cy="1143000"/>
          </a:xfrm>
        </p:spPr>
        <p:txBody>
          <a:bodyPr>
            <a:normAutofit/>
          </a:bodyPr>
          <a:lstStyle/>
          <a:p>
            <a:r>
              <a:rPr lang="fa-IR" sz="2800" dirty="0" smtClean="0">
                <a:cs typeface="B Bardiya" pitchFamily="2" charset="-78"/>
              </a:rPr>
              <a:t>مراحل اجرای یک پارک بازی کودک:</a:t>
            </a:r>
            <a:endParaRPr lang="en-US" sz="2800" dirty="0">
              <a:cs typeface="B Bardiya" pitchFamily="2" charset="-78"/>
            </a:endParaRPr>
          </a:p>
        </p:txBody>
      </p:sp>
      <p:sp>
        <p:nvSpPr>
          <p:cNvPr id="3" name="Content Placeholder 2"/>
          <p:cNvSpPr>
            <a:spLocks noGrp="1"/>
          </p:cNvSpPr>
          <p:nvPr>
            <p:ph idx="1"/>
          </p:nvPr>
        </p:nvSpPr>
        <p:spPr>
          <a:xfrm>
            <a:off x="796636" y="4161378"/>
            <a:ext cx="8229600" cy="4525963"/>
          </a:xfrm>
        </p:spPr>
        <p:txBody>
          <a:bodyPr/>
          <a:lstStyle/>
          <a:p>
            <a:pPr marL="0" indent="0" algn="r">
              <a:buNone/>
            </a:pPr>
            <a:endParaRPr lang="fa-IR" dirty="0" smtClean="0">
              <a:cs typeface="B Bardiya" pitchFamily="2" charset="-78"/>
            </a:endParaRPr>
          </a:p>
          <a:p>
            <a:pPr marL="0" indent="0" algn="r">
              <a:buNone/>
            </a:pPr>
            <a:endParaRPr lang="fa-IR" dirty="0">
              <a:cs typeface="B Bardiya" pitchFamily="2" charset="-78"/>
            </a:endParaRPr>
          </a:p>
          <a:p>
            <a:pPr marL="0" indent="0" algn="r">
              <a:buNone/>
            </a:pPr>
            <a:endParaRPr lang="fa-IR" dirty="0" smtClean="0">
              <a:cs typeface="B Bardiya" pitchFamily="2" charset="-78"/>
            </a:endParaRPr>
          </a:p>
          <a:p>
            <a:pPr marL="0" indent="0" algn="r">
              <a:buNone/>
            </a:pPr>
            <a:r>
              <a:rPr lang="fa-IR" dirty="0" smtClean="0">
                <a:cs typeface="B Bardiya" pitchFamily="2" charset="-78"/>
              </a:rPr>
              <a:t>تسطیح سایت</a:t>
            </a:r>
            <a:endParaRPr lang="en-US" dirty="0">
              <a:cs typeface="B Bardiya" pitchFamily="2" charset="-78"/>
            </a:endParaRPr>
          </a:p>
        </p:txBody>
      </p:sp>
    </p:spTree>
    <p:extLst>
      <p:ext uri="{BB962C8B-B14F-4D97-AF65-F5344CB8AC3E}">
        <p14:creationId xmlns:p14="http://schemas.microsoft.com/office/powerpoint/2010/main" xmlns="" val="557944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6472" y="921328"/>
            <a:ext cx="8229600" cy="4525963"/>
          </a:xfrm>
        </p:spPr>
        <p:txBody>
          <a:bodyPr>
            <a:normAutofit/>
          </a:bodyPr>
          <a:lstStyle/>
          <a:p>
            <a:pPr marL="0" indent="0" algn="r">
              <a:buNone/>
            </a:pPr>
            <a:r>
              <a:rPr lang="ar-SA" sz="2400" dirty="0">
                <a:cs typeface="B Bardiya" pitchFamily="2" charset="-78"/>
              </a:rPr>
              <a:t>اما ضابطه و الگوی مشخصی که نسبت این فضاها را تعیین نماید و یا چگونگی استقرار کاربری‌ها را در داخل پارک‌های شهری مشخص می‌سازد، تاکنون به صورت جدی تعیین نگردیده است، فقدان چنین ضابطه و الگویی باعث شده تا عملکرد فضاهی مختلف پارک‌ها در ارتباط با موقعیت محل و سلسله مراتب شهری آنها از تناسب و توازن متعادل پیروی ننماید و در مواردی نیز کمیت و کیفیت عناصر سازنده و فضاها، با فرهنگ و آداب و رسوم مردم متناسب نمی‌باشند</a:t>
            </a:r>
            <a:r>
              <a:rPr lang="ar-SA" sz="2400" dirty="0" smtClean="0">
                <a:cs typeface="B Bardiya" pitchFamily="2" charset="-78"/>
              </a:rPr>
              <a:t>.</a:t>
            </a:r>
            <a:endParaRPr lang="fa-IR" sz="2400" dirty="0" smtClean="0">
              <a:cs typeface="B Bardiya" pitchFamily="2" charset="-78"/>
            </a:endParaRPr>
          </a:p>
          <a:p>
            <a:pPr marL="0" indent="0" algn="r">
              <a:buNone/>
            </a:pPr>
            <a:r>
              <a:rPr lang="ar-SA" sz="2400" dirty="0" smtClean="0">
                <a:cs typeface="B Bardiya" pitchFamily="2" charset="-78"/>
              </a:rPr>
              <a:t> درچنین </a:t>
            </a:r>
            <a:r>
              <a:rPr lang="ar-SA" sz="2400" dirty="0">
                <a:cs typeface="B Bardiya" pitchFamily="2" charset="-78"/>
              </a:rPr>
              <a:t>شرایطی است، تعیین اصول وضوابط مشخصی برای طراحی پارک‌ها می‌تواند پاسخ‌گوی بسیاری از کاستی‌های موجود باشد تا ضمن ترسیم چهارچوب کلی پارک‌های شهری، در صورت امکان تمهیدات بهسازی پارک‌های موجود در سطح شهرها را نیز فراهم آورد.</a:t>
            </a:r>
            <a:endParaRPr lang="en-US" sz="2400" dirty="0">
              <a:cs typeface="B Bardiya" pitchFamily="2" charset="-78"/>
            </a:endParaRPr>
          </a:p>
          <a:p>
            <a:pPr marL="0" indent="0" algn="r">
              <a:buNone/>
            </a:pPr>
            <a:endParaRPr lang="en-US" sz="2400" dirty="0">
              <a:cs typeface="B Bardiya" pitchFamily="2" charset="-78"/>
            </a:endParaRPr>
          </a:p>
        </p:txBody>
      </p:sp>
    </p:spTree>
    <p:extLst>
      <p:ext uri="{BB962C8B-B14F-4D97-AF65-F5344CB8AC3E}">
        <p14:creationId xmlns:p14="http://schemas.microsoft.com/office/powerpoint/2010/main" xmlns="" val="704516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PARK\yazd\20131211_123729.jpg.jpe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609600"/>
            <a:ext cx="4211217" cy="5617003"/>
          </a:xfrm>
          <a:prstGeom prst="rect">
            <a:avLst/>
          </a:prstGeom>
          <a:noFill/>
          <a:extLst>
            <a:ext uri="{909E8E84-426E-40DD-AFC4-6F175D3DCCD1}">
              <a14:hiddenFill xmlns:a14="http://schemas.microsoft.com/office/drawing/2010/main" xmlns="">
                <a:solidFill>
                  <a:srgbClr val="FFFFFF"/>
                </a:solidFill>
              </a14:hiddenFill>
            </a:ext>
          </a:extLst>
        </p:spPr>
      </p:pic>
      <p:pic>
        <p:nvPicPr>
          <p:cNvPr id="6147" name="Picture 3" descr="D:\PARK\yazd\20140126_104011.jpg.jpe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74673" y="914400"/>
            <a:ext cx="3581400" cy="477659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31634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PARK\yazd\20140126_104129.jpg.jpe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533400"/>
            <a:ext cx="4287541" cy="5718390"/>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D:\PARK\yazd\20131210_074209.jpg.jpe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0" y="1363016"/>
            <a:ext cx="3352800" cy="44717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653239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PARK\pic\_MG_4144.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76200"/>
            <a:ext cx="9144000" cy="6705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972868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41337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PARK\pic\_MG_4564.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 y="0"/>
            <a:ext cx="90678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93970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PARK\pic\b82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304800"/>
            <a:ext cx="4762500" cy="2676525"/>
          </a:xfrm>
          <a:prstGeom prst="rect">
            <a:avLst/>
          </a:prstGeom>
          <a:noFill/>
          <a:extLst>
            <a:ext uri="{909E8E84-426E-40DD-AFC4-6F175D3DCCD1}">
              <a14:hiddenFill xmlns:a14="http://schemas.microsoft.com/office/drawing/2010/main" xmlns="">
                <a:solidFill>
                  <a:srgbClr val="FFFFFF"/>
                </a:solidFill>
              </a14:hiddenFill>
            </a:ext>
          </a:extLst>
        </p:spPr>
      </p:pic>
      <p:pic>
        <p:nvPicPr>
          <p:cNvPr id="10243" name="Picture 3" descr="D:\PARK\pic\wahbetonorginal0.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43500" y="733516"/>
            <a:ext cx="3619500" cy="2566464"/>
          </a:xfrm>
          <a:prstGeom prst="rect">
            <a:avLst/>
          </a:prstGeom>
          <a:noFill/>
          <a:extLst>
            <a:ext uri="{909E8E84-426E-40DD-AFC4-6F175D3DCCD1}">
              <a14:hiddenFill xmlns:a14="http://schemas.microsoft.com/office/drawing/2010/main" xmlns="">
                <a:solidFill>
                  <a:srgbClr val="FFFFFF"/>
                </a:solidFill>
              </a14:hiddenFill>
            </a:ext>
          </a:extLst>
        </p:spPr>
      </p:pic>
      <p:pic>
        <p:nvPicPr>
          <p:cNvPr id="10244" name="Picture 4" descr="D:\PARK\New folder\کف پوش مخصوص کف پیاده روها پارک ها ومدارس1 (7).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57400" y="3306907"/>
            <a:ext cx="4419600" cy="33147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707504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PARK\New folder\b938.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 y="0"/>
            <a:ext cx="9067800" cy="6781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366478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PARK\pic\E_DSC3086.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484665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PARK\pic\IMG_0620.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109393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PARK\pic\66148070306594607733.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47444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4525963"/>
          </a:xfrm>
        </p:spPr>
        <p:txBody>
          <a:bodyPr>
            <a:normAutofit/>
          </a:bodyPr>
          <a:lstStyle/>
          <a:p>
            <a:pPr algn="r" rtl="1"/>
            <a:r>
              <a:rPr lang="fa-IR" sz="2400" dirty="0" smtClean="0">
                <a:cs typeface="B Bardiya" pitchFamily="2" charset="-78"/>
              </a:rPr>
              <a:t>برنامه ریزی پروژه </a:t>
            </a:r>
          </a:p>
          <a:p>
            <a:pPr algn="r" rtl="1"/>
            <a:r>
              <a:rPr lang="fa-IR" sz="2400" dirty="0" smtClean="0">
                <a:cs typeface="B Bardiya" pitchFamily="2" charset="-78"/>
              </a:rPr>
              <a:t>تعریف اهداف پروژه شامل علت ساخت پارک در  محیط مورد نظر و ارايه راه کارهای محیط زیستی در راستای طرح میباشد</a:t>
            </a:r>
          </a:p>
          <a:p>
            <a:pPr algn="r" rtl="1"/>
            <a:endParaRPr lang="fa-IR" sz="2400" dirty="0" smtClean="0">
              <a:cs typeface="B Bardiya" pitchFamily="2" charset="-78"/>
            </a:endParaRPr>
          </a:p>
          <a:p>
            <a:pPr algn="r" rtl="1"/>
            <a:r>
              <a:rPr lang="fa-IR" sz="2400" dirty="0" smtClean="0">
                <a:cs typeface="B Bardiya" pitchFamily="2" charset="-78"/>
              </a:rPr>
              <a:t>تهیه طرح ونقشه پروژه وبرنامه ریزی می باشد که بر اساس طرح موجود زمین و تمامی عوامل طبیعی و مصنوع سایت می شود </a:t>
            </a:r>
          </a:p>
          <a:p>
            <a:pPr algn="r" rtl="1"/>
            <a:endParaRPr lang="fa-IR" sz="2400" dirty="0" smtClean="0">
              <a:cs typeface="B Bardiya" pitchFamily="2" charset="-78"/>
            </a:endParaRPr>
          </a:p>
          <a:p>
            <a:pPr algn="r" rtl="1"/>
            <a:r>
              <a:rPr lang="fa-IR" sz="2400" dirty="0" smtClean="0">
                <a:cs typeface="B Bardiya" pitchFamily="2" charset="-78"/>
              </a:rPr>
              <a:t>هدایت و پیگیری پروژه شامل کنترل پروژه در حین ساخت و نظارت بر روند آن تا اتمام نهایی بر حسب طرح های موجود </a:t>
            </a:r>
            <a:endParaRPr lang="en-US" sz="2400" dirty="0" smtClean="0">
              <a:cs typeface="B Bardiya" pitchFamily="2" charset="-78"/>
            </a:endParaRPr>
          </a:p>
          <a:p>
            <a:endParaRPr lang="en-US" sz="2400" dirty="0">
              <a:cs typeface="B Bardiya" pitchFamily="2" charset="-78"/>
            </a:endParaRPr>
          </a:p>
        </p:txBody>
      </p:sp>
    </p:spTree>
    <p:extLst>
      <p:ext uri="{BB962C8B-B14F-4D97-AF65-F5344CB8AC3E}">
        <p14:creationId xmlns:p14="http://schemas.microsoft.com/office/powerpoint/2010/main" xmlns="" val="30483141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PARK\pic\ichoob.ir-kids-park-837-13.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804654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PARK\pic\Picture 005.jpg.jpe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635665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PARK\pic\14180347560414084622.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772328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D:\PARK\pic\_MG_4133.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880331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PARK\pic\IMG_4588.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793250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0482" name="Picture 2" descr="D:\PARK\pic\پارک بازی.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053914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506" name="Picture 2" descr="D:\PARK\pic\DSC0324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611552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PARK\pic\930421-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228600"/>
            <a:ext cx="8305800" cy="62293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29899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PARK\pic\وسایل بازی (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762000"/>
            <a:ext cx="7924800" cy="5283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890127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PARK\pic\DSC0618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914400"/>
            <a:ext cx="6934200" cy="52006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80175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609600"/>
            <a:ext cx="7683321" cy="4893647"/>
          </a:xfrm>
          <a:prstGeom prst="rect">
            <a:avLst/>
          </a:prstGeom>
          <a:noFill/>
        </p:spPr>
        <p:txBody>
          <a:bodyPr wrap="square" rtlCol="0">
            <a:spAutoFit/>
          </a:bodyPr>
          <a:lstStyle/>
          <a:p>
            <a:pPr algn="r" rtl="1"/>
            <a:r>
              <a:rPr lang="fa-IR" sz="2400" dirty="0" smtClean="0">
                <a:effectLst>
                  <a:outerShdw blurRad="38100" dist="38100" dir="2700000" algn="tl">
                    <a:srgbClr val="000000">
                      <a:alpha val="43137"/>
                    </a:srgbClr>
                  </a:outerShdw>
                </a:effectLst>
                <a:cs typeface="B Bardiya" pitchFamily="2" charset="-78"/>
              </a:rPr>
              <a:t>روش های کنترل پروژه </a:t>
            </a:r>
          </a:p>
          <a:p>
            <a:pPr algn="r" rtl="1"/>
            <a:endParaRPr lang="fa-IR" sz="2400" dirty="0" smtClean="0">
              <a:cs typeface="B Bardiya" pitchFamily="2" charset="-78"/>
            </a:endParaRPr>
          </a:p>
          <a:p>
            <a:pPr algn="r" rtl="1"/>
            <a:r>
              <a:rPr lang="fa-IR" sz="2400" dirty="0" smtClean="0">
                <a:effectLst>
                  <a:outerShdw blurRad="38100" dist="38100" dir="2700000" algn="tl">
                    <a:srgbClr val="000000">
                      <a:alpha val="43137"/>
                    </a:srgbClr>
                  </a:outerShdw>
                </a:effectLst>
                <a:cs typeface="B Bardiya" pitchFamily="2" charset="-78"/>
              </a:rPr>
              <a:t>کنترل زمان </a:t>
            </a:r>
            <a:r>
              <a:rPr lang="fa-IR" sz="2400" dirty="0" smtClean="0">
                <a:cs typeface="B Bardiya" pitchFamily="2" charset="-78"/>
              </a:rPr>
              <a:t>: زمان بهره برداری در هر پروژه ای مدنظر است و بر طبق زمان بندی های آن و مرحله ای پیش می رود</a:t>
            </a:r>
          </a:p>
          <a:p>
            <a:pPr algn="r" rtl="1"/>
            <a:endParaRPr lang="fa-IR" sz="2400" dirty="0" smtClean="0">
              <a:cs typeface="B Bardiya" pitchFamily="2" charset="-78"/>
            </a:endParaRPr>
          </a:p>
          <a:p>
            <a:pPr algn="r" rtl="1"/>
            <a:r>
              <a:rPr lang="fa-IR" sz="2400" dirty="0" smtClean="0">
                <a:effectLst>
                  <a:outerShdw blurRad="38100" dist="38100" dir="2700000" algn="tl">
                    <a:srgbClr val="000000">
                      <a:alpha val="43137"/>
                    </a:srgbClr>
                  </a:outerShdw>
                </a:effectLst>
                <a:cs typeface="B Bardiya" pitchFamily="2" charset="-78"/>
              </a:rPr>
              <a:t>کنترل هزینه: </a:t>
            </a:r>
            <a:r>
              <a:rPr lang="fa-IR" sz="2400" dirty="0" smtClean="0">
                <a:cs typeface="B Bardiya" pitchFamily="2" charset="-78"/>
              </a:rPr>
              <a:t>بر اساس بوجه های تعلق گرفته به طرح و پروژه روند ساخت پیش می رود</a:t>
            </a:r>
          </a:p>
          <a:p>
            <a:pPr algn="r" rtl="1"/>
            <a:endParaRPr lang="fa-IR" sz="2400" dirty="0" smtClean="0">
              <a:cs typeface="B Bardiya" pitchFamily="2" charset="-78"/>
            </a:endParaRPr>
          </a:p>
          <a:p>
            <a:pPr algn="r" rtl="1"/>
            <a:r>
              <a:rPr lang="fa-IR" sz="2400" dirty="0" smtClean="0">
                <a:effectLst>
                  <a:outerShdw blurRad="38100" dist="38100" dir="2700000" algn="tl">
                    <a:srgbClr val="000000">
                      <a:alpha val="43137"/>
                    </a:srgbClr>
                  </a:outerShdw>
                </a:effectLst>
                <a:cs typeface="B Bardiya" pitchFamily="2" charset="-78"/>
              </a:rPr>
              <a:t>کنترل کیفیت: </a:t>
            </a:r>
            <a:r>
              <a:rPr lang="fa-IR" sz="2400" dirty="0" smtClean="0">
                <a:cs typeface="B Bardiya" pitchFamily="2" charset="-78"/>
              </a:rPr>
              <a:t>باید توجه کرد که با افزایش درجه کنترل به شکل خطی هزینه ی کنترل به شکل تابع نمایی افزایش پیدا می کند بنا براین باید سطوح نظارتی مورد نیاز تعیین و کنترل در نقطه ی بهینه انجام گیرد تا مانع از پیشرفت پروژه نشود.</a:t>
            </a:r>
          </a:p>
          <a:p>
            <a:pPr algn="r" rtl="1"/>
            <a:endParaRPr lang="fa-IR" sz="2400" dirty="0" smtClean="0">
              <a:cs typeface="B Bardiya" pitchFamily="2" charset="-78"/>
            </a:endParaRPr>
          </a:p>
          <a:p>
            <a:pPr algn="r" rtl="1"/>
            <a:endParaRPr lang="en-US" sz="2400" dirty="0">
              <a:cs typeface="B Bardiya" pitchFamily="2" charset="-78"/>
            </a:endParaRPr>
          </a:p>
        </p:txBody>
      </p:sp>
    </p:spTree>
    <p:extLst>
      <p:ext uri="{BB962C8B-B14F-4D97-AF65-F5344CB8AC3E}">
        <p14:creationId xmlns:p14="http://schemas.microsoft.com/office/powerpoint/2010/main" xmlns="" val="989228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PARK\pic\j7askjstkl5sssjuxei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28800" y="1524000"/>
            <a:ext cx="5689600" cy="4267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851457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PARK\pic\ichoob.ir-kids-park-837-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762000"/>
            <a:ext cx="7543798" cy="5029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62647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PARK\pic\ttyyrr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2600" y="457200"/>
            <a:ext cx="5791200" cy="57912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990239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media.isna.ir/content/Barcelona.jpg/4">
            <a:hlinkClick r:id="rId2" tgtFrame="&quot;_blank&quot;" tooltip="&quot;پارک گویل بارسلونا&quot;"/>
          </p:cNvPr>
          <p:cNvPicPr/>
          <p:nvPr/>
        </p:nvPicPr>
        <p:blipFill rotWithShape="1">
          <a:blip r:embed="rId3" cstate="print">
            <a:extLst>
              <a:ext uri="{28A0092B-C50C-407E-A947-70E740481C1C}">
                <a14:useLocalDpi xmlns:a14="http://schemas.microsoft.com/office/drawing/2010/main" xmlns="" val="0"/>
              </a:ext>
            </a:extLst>
          </a:blip>
          <a:srcRect b="6123"/>
          <a:stretch/>
        </p:blipFill>
        <p:spPr bwMode="auto">
          <a:xfrm>
            <a:off x="1" y="0"/>
            <a:ext cx="9144000" cy="6858000"/>
          </a:xfrm>
          <a:prstGeom prst="rect">
            <a:avLst/>
          </a:prstGeom>
          <a:noFill/>
          <a:ln>
            <a:noFill/>
          </a:ln>
          <a:effectLst>
            <a:glow rad="127000">
              <a:schemeClr val="accent1">
                <a:alpha val="52000"/>
              </a:schemeClr>
            </a:glow>
            <a:softEdge rad="0"/>
          </a:effectLst>
        </p:spPr>
      </p:pic>
      <p:sp>
        <p:nvSpPr>
          <p:cNvPr id="2" name="Title 1"/>
          <p:cNvSpPr>
            <a:spLocks noGrp="1"/>
          </p:cNvSpPr>
          <p:nvPr>
            <p:ph type="title"/>
          </p:nvPr>
        </p:nvSpPr>
        <p:spPr>
          <a:xfrm>
            <a:off x="-1752600" y="152400"/>
            <a:ext cx="6096000" cy="639762"/>
          </a:xfrm>
        </p:spPr>
        <p:txBody>
          <a:bodyPr>
            <a:normAutofit/>
          </a:bodyPr>
          <a:lstStyle/>
          <a:p>
            <a:pPr algn="r"/>
            <a:r>
              <a:rPr lang="fa-IR" sz="2400" b="1" dirty="0" smtClean="0">
                <a:cs typeface="B Bardiya" pitchFamily="2" charset="-78"/>
              </a:rPr>
              <a:t>نمونه خارجی:</a:t>
            </a:r>
            <a:endParaRPr lang="en-US" sz="2400" b="1" dirty="0">
              <a:cs typeface="B Bardiya" pitchFamily="2" charset="-78"/>
            </a:endParaRPr>
          </a:p>
        </p:txBody>
      </p:sp>
      <p:sp>
        <p:nvSpPr>
          <p:cNvPr id="3" name="Content Placeholder 2"/>
          <p:cNvSpPr>
            <a:spLocks noGrp="1"/>
          </p:cNvSpPr>
          <p:nvPr>
            <p:ph idx="1"/>
          </p:nvPr>
        </p:nvSpPr>
        <p:spPr>
          <a:xfrm>
            <a:off x="4953000" y="152400"/>
            <a:ext cx="4191000" cy="4373563"/>
          </a:xfrm>
        </p:spPr>
        <p:txBody>
          <a:bodyPr>
            <a:normAutofit/>
          </a:bodyPr>
          <a:lstStyle/>
          <a:p>
            <a:pPr marL="0" indent="0" algn="r">
              <a:buNone/>
            </a:pPr>
            <a:r>
              <a:rPr lang="ar-SA" sz="2400" b="1" dirty="0">
                <a:cs typeface="B Bardiya" pitchFamily="2" charset="-78"/>
              </a:rPr>
              <a:t>پارک گوئل در بارسلونا</a:t>
            </a:r>
            <a:endParaRPr lang="en-US" sz="2400" b="1" dirty="0">
              <a:cs typeface="B Bardiya" pitchFamily="2" charset="-78"/>
            </a:endParaRPr>
          </a:p>
          <a:p>
            <a:pPr algn="r"/>
            <a:r>
              <a:rPr lang="ar-SA" sz="2400" b="1" dirty="0">
                <a:cs typeface="B Bardiya" pitchFamily="2" charset="-78"/>
              </a:rPr>
              <a:t>در طراحی این پارک از آلاچیق‌هایی استفاده شده که یادآور خانه‌هایی به شکل کیک زنجبیلی است و فواره‌های کاشی‌کاری‌شده، خوش‌آمدگوی بازدیدکنندگان آن هستند</a:t>
            </a:r>
            <a:r>
              <a:rPr lang="en-US" sz="2400" b="1" dirty="0">
                <a:cs typeface="B Bardiya" pitchFamily="2" charset="-78"/>
              </a:rPr>
              <a:t>.</a:t>
            </a:r>
          </a:p>
          <a:p>
            <a:pPr algn="r"/>
            <a:r>
              <a:rPr lang="ar-SA" sz="2400" b="1" dirty="0">
                <a:cs typeface="B Bardiya" pitchFamily="2" charset="-78"/>
              </a:rPr>
              <a:t>این پارک در بالای تپه‌ای تراس‌بندی شده قرار گرفته که بازدیدکنندگان با عبور از مسیری جنگلی می‌توانند نظاره‌گر چشم‌انداز شهر باشند</a:t>
            </a:r>
            <a:endParaRPr lang="en-US" sz="2400" b="1" dirty="0">
              <a:cs typeface="B Bardiya" pitchFamily="2" charset="-78"/>
            </a:endParaRPr>
          </a:p>
        </p:txBody>
      </p:sp>
    </p:spTree>
    <p:extLst>
      <p:ext uri="{BB962C8B-B14F-4D97-AF65-F5344CB8AC3E}">
        <p14:creationId xmlns:p14="http://schemas.microsoft.com/office/powerpoint/2010/main" xmlns="" val="11466198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SA" sz="2400" b="1" dirty="0">
                <a:cs typeface="B Bardiya" pitchFamily="2" charset="-78"/>
              </a:rPr>
              <a:t>پارک استنلی در ونکوور کانادا</a:t>
            </a:r>
            <a:r>
              <a:rPr lang="en-US" sz="2400" dirty="0">
                <a:cs typeface="B Bardiya" pitchFamily="2" charset="-78"/>
              </a:rPr>
              <a:t/>
            </a:r>
            <a:br>
              <a:rPr lang="en-US" sz="2400" dirty="0">
                <a:cs typeface="B Bardiya" pitchFamily="2" charset="-78"/>
              </a:rPr>
            </a:br>
            <a:endParaRPr lang="en-US" sz="2400" dirty="0">
              <a:cs typeface="B Bardiya" pitchFamily="2" charset="-78"/>
            </a:endParaRPr>
          </a:p>
        </p:txBody>
      </p:sp>
      <p:sp>
        <p:nvSpPr>
          <p:cNvPr id="3" name="Content Placeholder 2"/>
          <p:cNvSpPr>
            <a:spLocks noGrp="1"/>
          </p:cNvSpPr>
          <p:nvPr>
            <p:ph idx="1"/>
          </p:nvPr>
        </p:nvSpPr>
        <p:spPr>
          <a:xfrm>
            <a:off x="609600" y="990600"/>
            <a:ext cx="8229600" cy="4525963"/>
          </a:xfrm>
        </p:spPr>
        <p:txBody>
          <a:bodyPr>
            <a:normAutofit/>
          </a:bodyPr>
          <a:lstStyle/>
          <a:p>
            <a:pPr marL="0" indent="0" algn="r">
              <a:buNone/>
            </a:pPr>
            <a:r>
              <a:rPr lang="ar-SA" sz="2000" dirty="0">
                <a:cs typeface="B Bardiya" pitchFamily="2" charset="-78"/>
              </a:rPr>
              <a:t>فضای خوش آب و هوای پارک استنلی به طور کامل با آب احاطه شده که دارای چشم‌اندازی از افق و درختان سرو لبنانی، صنوبر و شوکران است</a:t>
            </a:r>
            <a:endParaRPr lang="en-US" sz="2000" dirty="0">
              <a:cs typeface="B Bardiya" pitchFamily="2" charset="-78"/>
            </a:endParaRPr>
          </a:p>
        </p:txBody>
      </p:sp>
      <p:pic>
        <p:nvPicPr>
          <p:cNvPr id="4" name="Picture 3" descr="http://media.isna.ir/content/Stanley%20Park,%20Vancouver.jpg/4">
            <a:hlinkClick r:id="rId2" tgtFrame="&quot;_blank&quot;" tooltip="&quot;استنلی پارک،ونکوور&quo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19200" y="1981200"/>
            <a:ext cx="5715000" cy="4419600"/>
          </a:xfrm>
          <a:prstGeom prst="rect">
            <a:avLst/>
          </a:prstGeom>
          <a:noFill/>
          <a:ln>
            <a:noFill/>
          </a:ln>
        </p:spPr>
      </p:pic>
    </p:spTree>
    <p:extLst>
      <p:ext uri="{BB962C8B-B14F-4D97-AF65-F5344CB8AC3E}">
        <p14:creationId xmlns:p14="http://schemas.microsoft.com/office/powerpoint/2010/main" xmlns="" val="12470806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SA" sz="2400" b="1" dirty="0">
                <a:cs typeface="B Bardiya" pitchFamily="2" charset="-78"/>
              </a:rPr>
              <a:t>پارک کیوکن‌هوف در هلند</a:t>
            </a:r>
            <a:endParaRPr lang="en-US" sz="2400" dirty="0">
              <a:cs typeface="B Bardiya" pitchFamily="2" charset="-78"/>
            </a:endParaRPr>
          </a:p>
        </p:txBody>
      </p:sp>
      <p:sp>
        <p:nvSpPr>
          <p:cNvPr id="3" name="Content Placeholder 2"/>
          <p:cNvSpPr>
            <a:spLocks noGrp="1"/>
          </p:cNvSpPr>
          <p:nvPr>
            <p:ph idx="1"/>
          </p:nvPr>
        </p:nvSpPr>
        <p:spPr>
          <a:xfrm>
            <a:off x="457200" y="1143000"/>
            <a:ext cx="8229600" cy="4525963"/>
          </a:xfrm>
        </p:spPr>
        <p:txBody>
          <a:bodyPr>
            <a:normAutofit/>
          </a:bodyPr>
          <a:lstStyle/>
          <a:p>
            <a:pPr marL="0" indent="0" algn="r">
              <a:buNone/>
            </a:pPr>
            <a:r>
              <a:rPr lang="ar-SA" sz="2400" dirty="0">
                <a:cs typeface="B Bardiya" pitchFamily="2" charset="-78"/>
              </a:rPr>
              <a:t>برای بازدید از پارک کیوکن‌هوف تنظیم وقت مهمترین نکته است. در این پارک تنها هشت آخر هفته در سال که بین اواسط ماه مارس و ماه مه می‌شود برای بازدید بسیار مناسب و لذت‌بخش است زیرا در طراحی آن از بیش از هفت میلیون لاله، سنبل و نرگس استفاده می‌شود</a:t>
            </a:r>
            <a:endParaRPr lang="en-US" sz="2400" dirty="0">
              <a:cs typeface="B Bardiya" pitchFamily="2" charset="-78"/>
            </a:endParaRPr>
          </a:p>
        </p:txBody>
      </p:sp>
      <p:pic>
        <p:nvPicPr>
          <p:cNvPr id="4" name="Picture 3" descr="http://media.isna.ir/content/Keukenhof,%20Lisse,%20Netherlands.jpg/4">
            <a:hlinkClick r:id="rId2" tgtFrame="&quot;_blank&quot;" tooltip="&quot;پارک کیوکن‌هوف،هلند&quo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2438400"/>
            <a:ext cx="4724400" cy="3886200"/>
          </a:xfrm>
          <a:prstGeom prst="rect">
            <a:avLst/>
          </a:prstGeom>
          <a:noFill/>
          <a:ln>
            <a:noFill/>
          </a:ln>
        </p:spPr>
      </p:pic>
    </p:spTree>
    <p:extLst>
      <p:ext uri="{BB962C8B-B14F-4D97-AF65-F5344CB8AC3E}">
        <p14:creationId xmlns:p14="http://schemas.microsoft.com/office/powerpoint/2010/main" xmlns="" val="25335348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Bardiya" pitchFamily="2" charset="-78"/>
              </a:rPr>
              <a:t>پ</a:t>
            </a:r>
            <a:r>
              <a:rPr lang="ar-SA" b="1" dirty="0" smtClean="0">
                <a:cs typeface="B Bardiya" pitchFamily="2" charset="-78"/>
              </a:rPr>
              <a:t>ارک </a:t>
            </a:r>
            <a:r>
              <a:rPr lang="ar-SA" b="1" dirty="0">
                <a:cs typeface="B Bardiya" pitchFamily="2" charset="-78"/>
              </a:rPr>
              <a:t>شهر در </a:t>
            </a:r>
            <a:r>
              <a:rPr lang="ar-SA" b="1" dirty="0" smtClean="0">
                <a:cs typeface="B Bardiya" pitchFamily="2" charset="-78"/>
              </a:rPr>
              <a:t>نیواورلئان</a:t>
            </a:r>
            <a:endParaRPr lang="en-US" dirty="0">
              <a:cs typeface="B Bardiya" pitchFamily="2" charset="-78"/>
            </a:endParaRPr>
          </a:p>
        </p:txBody>
      </p:sp>
      <p:sp>
        <p:nvSpPr>
          <p:cNvPr id="3" name="Content Placeholder 2"/>
          <p:cNvSpPr>
            <a:spLocks noGrp="1"/>
          </p:cNvSpPr>
          <p:nvPr>
            <p:ph idx="1"/>
          </p:nvPr>
        </p:nvSpPr>
        <p:spPr>
          <a:xfrm>
            <a:off x="533400" y="1295400"/>
            <a:ext cx="8229600" cy="4525963"/>
          </a:xfrm>
        </p:spPr>
        <p:txBody>
          <a:bodyPr>
            <a:normAutofit/>
          </a:bodyPr>
          <a:lstStyle/>
          <a:p>
            <a:pPr marL="0" indent="0" algn="r">
              <a:buNone/>
            </a:pPr>
            <a:r>
              <a:rPr lang="ar-SA" sz="2400" dirty="0">
                <a:cs typeface="B Bardiya" pitchFamily="2" charset="-78"/>
              </a:rPr>
              <a:t>این پارک بزرگترین مجموعه از بلوط‌های بالغی است که عمر برخی از آنها بیش از 600 سال تخمین‌زده شده است. اگرچه این پارک به دلیل طوفان کاترینا آسیب‌دیده اما هنوز فضایی دلچسب و فرح‌بخش برای دورهم جمع شدن دارد</a:t>
            </a:r>
            <a:endParaRPr lang="en-US" sz="2400" dirty="0">
              <a:cs typeface="B Bardiya" pitchFamily="2" charset="-78"/>
            </a:endParaRPr>
          </a:p>
        </p:txBody>
      </p:sp>
      <p:pic>
        <p:nvPicPr>
          <p:cNvPr id="4" name="Picture 3" descr="http://media.isna.ir/content/City%20Park,%20New%20Orleans.jpg/4">
            <a:hlinkClick r:id="rId2" tgtFrame="&quot;_blank&quot;" tooltip="&quot;پارک شهر،نیواورلئان&quot;"/>
          </p:cNvPr>
          <p:cNvPicPr/>
          <p:nvPr/>
        </p:nvPicPr>
        <p:blipFill rotWithShape="1">
          <a:blip r:embed="rId3" cstate="print">
            <a:extLst>
              <a:ext uri="{28A0092B-C50C-407E-A947-70E740481C1C}">
                <a14:useLocalDpi xmlns:a14="http://schemas.microsoft.com/office/drawing/2010/main" xmlns="" val="0"/>
              </a:ext>
            </a:extLst>
          </a:blip>
          <a:srcRect b="8062"/>
          <a:stretch/>
        </p:blipFill>
        <p:spPr bwMode="auto">
          <a:xfrm>
            <a:off x="457200" y="2542309"/>
            <a:ext cx="4876800" cy="3713018"/>
          </a:xfrm>
          <a:prstGeom prst="rect">
            <a:avLst/>
          </a:prstGeom>
          <a:noFill/>
          <a:ln>
            <a:noFill/>
          </a:ln>
        </p:spPr>
      </p:pic>
    </p:spTree>
    <p:extLst>
      <p:ext uri="{BB962C8B-B14F-4D97-AF65-F5344CB8AC3E}">
        <p14:creationId xmlns:p14="http://schemas.microsoft.com/office/powerpoint/2010/main" xmlns="" val="8250715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SA" sz="2400" b="1" dirty="0">
                <a:cs typeface="B Bardiya" pitchFamily="2" charset="-78"/>
              </a:rPr>
              <a:t>پارک گلدن گیت در سان فرانسیسکو</a:t>
            </a:r>
            <a:r>
              <a:rPr lang="en-US" sz="2400" dirty="0">
                <a:cs typeface="B Bardiya" pitchFamily="2" charset="-78"/>
              </a:rPr>
              <a:t/>
            </a:r>
            <a:br>
              <a:rPr lang="en-US" sz="2400" dirty="0">
                <a:cs typeface="B Bardiya" pitchFamily="2" charset="-78"/>
              </a:rPr>
            </a:br>
            <a:endParaRPr lang="en-US" sz="2400" dirty="0">
              <a:cs typeface="B Bardiya" pitchFamily="2" charset="-78"/>
            </a:endParaRPr>
          </a:p>
        </p:txBody>
      </p:sp>
      <p:sp>
        <p:nvSpPr>
          <p:cNvPr id="3" name="Content Placeholder 2"/>
          <p:cNvSpPr>
            <a:spLocks noGrp="1"/>
          </p:cNvSpPr>
          <p:nvPr>
            <p:ph idx="1"/>
          </p:nvPr>
        </p:nvSpPr>
        <p:spPr>
          <a:xfrm>
            <a:off x="533400" y="990600"/>
            <a:ext cx="8229600" cy="4525963"/>
          </a:xfrm>
        </p:spPr>
        <p:txBody>
          <a:bodyPr>
            <a:normAutofit/>
          </a:bodyPr>
          <a:lstStyle/>
          <a:p>
            <a:pPr marL="0" indent="0" algn="r">
              <a:buNone/>
            </a:pPr>
            <a:r>
              <a:rPr lang="ar-SA" sz="2400" dirty="0">
                <a:cs typeface="B Bardiya" pitchFamily="2" charset="-78"/>
              </a:rPr>
              <a:t>این پارک در دهه 1870 میلادی از بیش از 404 هکتار تپه‌های شنی ساخته شده که سالانه میزبان 13 میلیون بازدیدکننده است</a:t>
            </a:r>
            <a:endParaRPr lang="en-US" sz="2400" dirty="0">
              <a:cs typeface="B Bardiya" pitchFamily="2" charset="-78"/>
            </a:endParaRPr>
          </a:p>
        </p:txBody>
      </p:sp>
      <p:pic>
        <p:nvPicPr>
          <p:cNvPr id="4" name="Picture 3" descr="http://media.isna.ir/content/Golden%20Gate%20Park,%20San%20Francisco.jpg/4">
            <a:hlinkClick r:id="rId2" tgtFrame="&quot;_blank&quot;" tooltip="&quot;پارک گلدن گیت،سان‌فرانسیسکو&quo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5800" y="1981200"/>
            <a:ext cx="5638800" cy="4595813"/>
          </a:xfrm>
          <a:prstGeom prst="rect">
            <a:avLst/>
          </a:prstGeom>
          <a:noFill/>
          <a:ln>
            <a:noFill/>
          </a:ln>
        </p:spPr>
      </p:pic>
    </p:spTree>
    <p:extLst>
      <p:ext uri="{BB962C8B-B14F-4D97-AF65-F5344CB8AC3E}">
        <p14:creationId xmlns:p14="http://schemas.microsoft.com/office/powerpoint/2010/main" xmlns="" val="27184301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SA" sz="2400" b="1" dirty="0">
                <a:cs typeface="B Bardiya" pitchFamily="2" charset="-78"/>
              </a:rPr>
              <a:t>پارک نامبا در اوساکای ژاپن</a:t>
            </a:r>
            <a:r>
              <a:rPr lang="en-US" sz="2400" dirty="0">
                <a:cs typeface="B Bardiya" pitchFamily="2" charset="-78"/>
              </a:rPr>
              <a:t/>
            </a:r>
            <a:br>
              <a:rPr lang="en-US" sz="2400" dirty="0">
                <a:cs typeface="B Bardiya" pitchFamily="2" charset="-78"/>
              </a:rPr>
            </a:br>
            <a:endParaRPr lang="en-US" sz="2400" dirty="0">
              <a:cs typeface="B Bardiya" pitchFamily="2" charset="-78"/>
            </a:endParaRPr>
          </a:p>
        </p:txBody>
      </p:sp>
      <p:sp>
        <p:nvSpPr>
          <p:cNvPr id="4" name="Content Placeholder 3"/>
          <p:cNvSpPr>
            <a:spLocks noGrp="1"/>
          </p:cNvSpPr>
          <p:nvPr>
            <p:ph idx="1"/>
          </p:nvPr>
        </p:nvSpPr>
        <p:spPr>
          <a:xfrm>
            <a:off x="4724400" y="1371601"/>
            <a:ext cx="4384964" cy="3276599"/>
          </a:xfrm>
        </p:spPr>
        <p:txBody>
          <a:bodyPr>
            <a:normAutofit/>
          </a:bodyPr>
          <a:lstStyle/>
          <a:p>
            <a:pPr algn="r" rtl="1"/>
            <a:r>
              <a:rPr lang="fa-IR" sz="2400" dirty="0">
                <a:cs typeface="B Bardiya" pitchFamily="2" charset="-78"/>
              </a:rPr>
              <a:t>این پارک که در سال 2003 میلادی افتتاح شد هشت سطح یک برج اداری 30 طبقه و فروشگاه را دربرمی‌گیرد. محوطه این پارک دارای تراس‌ها، گذرگاه‌های مرکزی باریک، باغچه‌های گیاهی و آبشار است</a:t>
            </a:r>
            <a:endParaRPr lang="en-US" sz="2400" dirty="0">
              <a:cs typeface="B Bardiya" pitchFamily="2" charset="-78"/>
            </a:endParaRPr>
          </a:p>
        </p:txBody>
      </p:sp>
      <p:pic>
        <p:nvPicPr>
          <p:cNvPr id="2867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1219200"/>
            <a:ext cx="4566345" cy="49982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95290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Bardiya" pitchFamily="2" charset="-78"/>
              </a:rPr>
              <a:t>پارک جنگلی در سنت لوئیس</a:t>
            </a:r>
            <a:endParaRPr lang="en-US" dirty="0">
              <a:cs typeface="B Bardiya" pitchFamily="2" charset="-78"/>
            </a:endParaRPr>
          </a:p>
        </p:txBody>
      </p:sp>
      <p:pic>
        <p:nvPicPr>
          <p:cNvPr id="29698"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070" y="3124200"/>
            <a:ext cx="3810330" cy="3401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4343400" y="1600200"/>
            <a:ext cx="4572000" cy="1569660"/>
          </a:xfrm>
          <a:prstGeom prst="rect">
            <a:avLst/>
          </a:prstGeom>
        </p:spPr>
        <p:txBody>
          <a:bodyPr>
            <a:spAutoFit/>
          </a:bodyPr>
          <a:lstStyle/>
          <a:p>
            <a:pPr algn="r" rtl="1"/>
            <a:r>
              <a:rPr lang="fa-IR" sz="2400" dirty="0">
                <a:cs typeface="B Bardiya" pitchFamily="2" charset="-78"/>
              </a:rPr>
              <a:t>این پارک که محل میزبانی المپیک تابستانی 1904 و نمایشگاه جهانی بوده، اکنون شامل یک باغ وحش، موزه هنری و تاریخی و یک مرکز علمی است</a:t>
            </a:r>
            <a:endParaRPr lang="en-US" sz="2400" dirty="0">
              <a:cs typeface="B Bardiya" pitchFamily="2" charset="-78"/>
            </a:endParaRPr>
          </a:p>
        </p:txBody>
      </p:sp>
    </p:spTree>
    <p:extLst>
      <p:ext uri="{BB962C8B-B14F-4D97-AF65-F5344CB8AC3E}">
        <p14:creationId xmlns:p14="http://schemas.microsoft.com/office/powerpoint/2010/main" xmlns="" val="1688291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cs typeface="B Bardiya" pitchFamily="2" charset="-78"/>
              </a:rPr>
              <a:t>چرخه حیات پروژه</a:t>
            </a:r>
            <a:endParaRPr lang="en-US" dirty="0">
              <a:cs typeface="B Bardiya"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949461089"/>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6032853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Bardiya" pitchFamily="2" charset="-78"/>
              </a:rPr>
              <a:t>پارک ایبیراپوئرا در سائوپائلوی برزیل</a:t>
            </a:r>
            <a:endParaRPr lang="en-US" dirty="0">
              <a:cs typeface="B Bardiya" pitchFamily="2" charset="-78"/>
            </a:endParaRPr>
          </a:p>
        </p:txBody>
      </p:sp>
      <p:pic>
        <p:nvPicPr>
          <p:cNvPr id="30722"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2788860"/>
            <a:ext cx="4271284" cy="3813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4419600" y="1371600"/>
            <a:ext cx="4572000" cy="1569660"/>
          </a:xfrm>
          <a:prstGeom prst="rect">
            <a:avLst/>
          </a:prstGeom>
        </p:spPr>
        <p:txBody>
          <a:bodyPr>
            <a:spAutoFit/>
          </a:bodyPr>
          <a:lstStyle/>
          <a:p>
            <a:pPr algn="r" rtl="1"/>
            <a:r>
              <a:rPr lang="fa-IR" sz="2400" dirty="0">
                <a:cs typeface="B Bardiya" pitchFamily="2" charset="-78"/>
              </a:rPr>
              <a:t>طراحی این پارک توسط «اسکار نیمایر» یکی از معروف‌ترین معمارهای برزیلی با همکاری «روبرتو بورل مارکس» معمار مناظر طبیعی انجام شده است</a:t>
            </a:r>
            <a:endParaRPr lang="en-US" sz="2400" dirty="0">
              <a:cs typeface="B Bardiya" pitchFamily="2" charset="-78"/>
            </a:endParaRPr>
          </a:p>
        </p:txBody>
      </p:sp>
    </p:spTree>
    <p:extLst>
      <p:ext uri="{BB962C8B-B14F-4D97-AF65-F5344CB8AC3E}">
        <p14:creationId xmlns:p14="http://schemas.microsoft.com/office/powerpoint/2010/main" xmlns="" val="12610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Bardiya" pitchFamily="2" charset="-78"/>
              </a:rPr>
              <a:t>باغ انگلیسی در مونیخ</a:t>
            </a:r>
            <a:endParaRPr lang="en-US" dirty="0">
              <a:cs typeface="B Bardiya" pitchFamily="2" charset="-78"/>
            </a:endParaRPr>
          </a:p>
        </p:txBody>
      </p:sp>
      <p:pic>
        <p:nvPicPr>
          <p:cNvPr id="3174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2514600"/>
            <a:ext cx="4407776" cy="3935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4419600" y="1219200"/>
            <a:ext cx="4572000" cy="1569660"/>
          </a:xfrm>
          <a:prstGeom prst="rect">
            <a:avLst/>
          </a:prstGeom>
        </p:spPr>
        <p:txBody>
          <a:bodyPr>
            <a:spAutoFit/>
          </a:bodyPr>
          <a:lstStyle/>
          <a:p>
            <a:pPr algn="r" rtl="1"/>
            <a:r>
              <a:rPr lang="fa-IR" sz="2400" dirty="0">
                <a:cs typeface="B Bardiya" pitchFamily="2" charset="-78"/>
              </a:rPr>
              <a:t>مقامات شهر مونیخ در دهه 1790 میلادی، 364 هکتار فضا برای ساخت این پارک که یکی از بزرگترین فضاهای سبز شهری در اروپا است، اختصاص دادند</a:t>
            </a:r>
            <a:endParaRPr lang="en-US" sz="2400" dirty="0">
              <a:cs typeface="B Bardiya" pitchFamily="2" charset="-78"/>
            </a:endParaRPr>
          </a:p>
        </p:txBody>
      </p:sp>
    </p:spTree>
    <p:extLst>
      <p:ext uri="{BB962C8B-B14F-4D97-AF65-F5344CB8AC3E}">
        <p14:creationId xmlns:p14="http://schemas.microsoft.com/office/powerpoint/2010/main" xmlns="" val="13577797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a-IR" dirty="0" smtClean="0"/>
              <a:t>پایان</a:t>
            </a:r>
            <a:endParaRPr lang="en-US" dirty="0"/>
          </a:p>
        </p:txBody>
      </p:sp>
    </p:spTree>
    <p:extLst>
      <p:ext uri="{BB962C8B-B14F-4D97-AF65-F5344CB8AC3E}">
        <p14:creationId xmlns:p14="http://schemas.microsoft.com/office/powerpoint/2010/main" xmlns="" val="4255219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304800"/>
            <a:ext cx="7260464" cy="6370975"/>
          </a:xfrm>
          <a:prstGeom prst="rect">
            <a:avLst/>
          </a:prstGeom>
          <a:noFill/>
        </p:spPr>
        <p:txBody>
          <a:bodyPr wrap="square" rtlCol="0">
            <a:spAutoFit/>
          </a:bodyPr>
          <a:lstStyle/>
          <a:p>
            <a:pPr algn="r" rtl="1"/>
            <a:r>
              <a:rPr lang="fa-IR" sz="2400" b="1" dirty="0" smtClean="0">
                <a:effectLst>
                  <a:outerShdw blurRad="38100" dist="38100" dir="2700000" algn="tl">
                    <a:srgbClr val="000000">
                      <a:alpha val="43137"/>
                    </a:srgbClr>
                  </a:outerShdw>
                </a:effectLst>
                <a:cs typeface="B Bardiya" pitchFamily="2" charset="-78"/>
              </a:rPr>
              <a:t>فاز 0</a:t>
            </a:r>
          </a:p>
          <a:p>
            <a:pPr algn="r" rtl="1"/>
            <a:r>
              <a:rPr lang="fa-IR" sz="2400" dirty="0" smtClean="0">
                <a:cs typeface="B Bardiya" pitchFamily="2" charset="-78"/>
              </a:rPr>
              <a:t>مطالعات پروژه مقدماتی و امکان سنجی </a:t>
            </a:r>
          </a:p>
          <a:p>
            <a:pPr algn="r" rtl="1"/>
            <a:r>
              <a:rPr lang="fa-IR" sz="2400" dirty="0" smtClean="0">
                <a:cs typeface="B Bardiya" pitchFamily="2" charset="-78"/>
              </a:rPr>
              <a:t>یعنی در محل مورد نظر امکان ساخت چنین پارکی وجود دارد و محیط و عوامل همسایگی آن چنین اجازه ای را می دهند عواملی مانند عوامل اجتماعی , فرهنگی, محیطی و...</a:t>
            </a:r>
          </a:p>
          <a:p>
            <a:pPr algn="r" rtl="1"/>
            <a:endParaRPr lang="fa-IR" sz="2400" dirty="0">
              <a:cs typeface="B Bardiya" pitchFamily="2" charset="-78"/>
            </a:endParaRPr>
          </a:p>
          <a:p>
            <a:pPr algn="r" rtl="1"/>
            <a:r>
              <a:rPr lang="fa-IR" sz="2400" b="1" dirty="0" smtClean="0">
                <a:cs typeface="B Bardiya" pitchFamily="2" charset="-78"/>
              </a:rPr>
              <a:t>فاز 1</a:t>
            </a:r>
          </a:p>
          <a:p>
            <a:pPr algn="r" rtl="1"/>
            <a:r>
              <a:rPr lang="fa-IR" sz="2400" dirty="0" smtClean="0">
                <a:cs typeface="B Bardiya" pitchFamily="2" charset="-78"/>
              </a:rPr>
              <a:t>طراحی اولیه</a:t>
            </a:r>
          </a:p>
          <a:p>
            <a:pPr algn="r" rtl="1"/>
            <a:r>
              <a:rPr lang="fa-IR" sz="2400" dirty="0" smtClean="0">
                <a:cs typeface="B Bardiya" pitchFamily="2" charset="-78"/>
              </a:rPr>
              <a:t>بررسی طرح های مختلف و انتخاب طرح نهایی</a:t>
            </a:r>
          </a:p>
          <a:p>
            <a:pPr algn="r" rtl="1"/>
            <a:r>
              <a:rPr lang="fa-IR" sz="2400" dirty="0" smtClean="0">
                <a:cs typeface="B Bardiya" pitchFamily="2" charset="-78"/>
              </a:rPr>
              <a:t>مشورت با مهندسان مختلف مانند شهرسازی,</a:t>
            </a:r>
          </a:p>
          <a:p>
            <a:pPr algn="r" rtl="1"/>
            <a:r>
              <a:rPr lang="fa-IR" sz="2400" dirty="0" smtClean="0">
                <a:cs typeface="B Bardiya" pitchFamily="2" charset="-78"/>
              </a:rPr>
              <a:t>عمران,تاسیسات و...</a:t>
            </a:r>
          </a:p>
          <a:p>
            <a:pPr algn="r" rtl="1"/>
            <a:endParaRPr lang="fa-IR" sz="2400" dirty="0" smtClean="0">
              <a:cs typeface="B Bardiya" pitchFamily="2" charset="-78"/>
            </a:endParaRPr>
          </a:p>
          <a:p>
            <a:pPr algn="r" rtl="1"/>
            <a:r>
              <a:rPr lang="fa-IR" sz="2400" b="1" dirty="0" smtClean="0">
                <a:cs typeface="B Bardiya" pitchFamily="2" charset="-78"/>
              </a:rPr>
              <a:t>فاز2</a:t>
            </a:r>
          </a:p>
          <a:p>
            <a:pPr algn="r" rtl="1"/>
            <a:r>
              <a:rPr lang="fa-IR" sz="2400" dirty="0" smtClean="0">
                <a:cs typeface="B Bardiya" pitchFamily="2" charset="-78"/>
              </a:rPr>
              <a:t>جزییات طرح</a:t>
            </a:r>
          </a:p>
          <a:p>
            <a:pPr algn="r" rtl="1"/>
            <a:r>
              <a:rPr lang="fa-IR" sz="2400" dirty="0" smtClean="0">
                <a:cs typeface="B Bardiya" pitchFamily="2" charset="-78"/>
              </a:rPr>
              <a:t>طراحی تمامی عناصر مورد استفاده در پارک ویا همچنین انواع گل و گیاهان به کار رفته در طرح و در نهایت بررسی میزان هزینه های استفاده شده </a:t>
            </a:r>
          </a:p>
          <a:p>
            <a:pPr algn="r" rtl="1"/>
            <a:r>
              <a:rPr lang="fa-IR" sz="2400" dirty="0" smtClean="0">
                <a:cs typeface="B Bardiya" pitchFamily="2" charset="-78"/>
              </a:rPr>
              <a:t>(متره و برآورد) طرح نهایی </a:t>
            </a:r>
            <a:endParaRPr lang="en-US" sz="2400" dirty="0">
              <a:cs typeface="B Bardiya" pitchFamily="2" charset="-78"/>
            </a:endParaRPr>
          </a:p>
        </p:txBody>
      </p:sp>
    </p:spTree>
    <p:extLst>
      <p:ext uri="{BB962C8B-B14F-4D97-AF65-F5344CB8AC3E}">
        <p14:creationId xmlns:p14="http://schemas.microsoft.com/office/powerpoint/2010/main" xmlns="" val="34379175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800" dirty="0" smtClean="0">
                <a:cs typeface="B Bardiya" pitchFamily="2" charset="-78"/>
              </a:rPr>
              <a:t>ضوابط</a:t>
            </a:r>
            <a:endParaRPr lang="en-US" sz="2800" dirty="0">
              <a:cs typeface="B Bardiya" pitchFamily="2" charset="-78"/>
            </a:endParaRPr>
          </a:p>
        </p:txBody>
      </p:sp>
      <p:sp>
        <p:nvSpPr>
          <p:cNvPr id="3" name="Content Placeholder 2"/>
          <p:cNvSpPr>
            <a:spLocks noGrp="1"/>
          </p:cNvSpPr>
          <p:nvPr>
            <p:ph idx="1"/>
          </p:nvPr>
        </p:nvSpPr>
        <p:spPr>
          <a:xfrm>
            <a:off x="457200" y="1219200"/>
            <a:ext cx="8229600" cy="4906963"/>
          </a:xfrm>
        </p:spPr>
        <p:txBody>
          <a:bodyPr>
            <a:noAutofit/>
          </a:bodyPr>
          <a:lstStyle/>
          <a:p>
            <a:pPr marL="0" indent="0" algn="r">
              <a:buNone/>
            </a:pPr>
            <a:r>
              <a:rPr lang="ar-SA" sz="2400" dirty="0" smtClean="0">
                <a:solidFill>
                  <a:schemeClr val="tx1"/>
                </a:solidFill>
                <a:cs typeface="B Bardiya" pitchFamily="2" charset="-78"/>
              </a:rPr>
              <a:t>ضوابط به عنوان جایگزین واژه استاندارد شامل معیارهای انتزاعی می شود که بدون در نظر گرفتن ویژگی های فرهنگی و یا نیازهای فردی استفاده کننده گان تعیین می گردد ، امّا نادیده نباید گرفت که اساس ضوابط را اعتقاد عمیق به نیروی منطق،اقتصاد ،تساوی انسانها در ارتباط با نیازهای زندگی اجتماعی در ساختار جوامع شهری و روستایی تشکیل می دهد</a:t>
            </a:r>
            <a:endParaRPr lang="fa-IR" sz="2400" dirty="0" smtClean="0">
              <a:solidFill>
                <a:schemeClr val="tx1"/>
              </a:solidFill>
              <a:cs typeface="B Bardiya" pitchFamily="2" charset="-78"/>
            </a:endParaRPr>
          </a:p>
          <a:p>
            <a:pPr algn="r"/>
            <a:r>
              <a:rPr lang="ar-SA" sz="2400" dirty="0" smtClean="0">
                <a:solidFill>
                  <a:schemeClr val="tx1"/>
                </a:solidFill>
                <a:cs typeface="B Bardiya" pitchFamily="2" charset="-78"/>
              </a:rPr>
              <a:t>به طور کلی ،ضوابط و مقرّرات کاربری فضای سبز و پارکها در " طرح جامع شهر تهران " به شرح زیر است</a:t>
            </a:r>
            <a:r>
              <a:rPr lang="en-US" sz="2400" dirty="0" smtClean="0">
                <a:solidFill>
                  <a:schemeClr val="tx1"/>
                </a:solidFill>
                <a:cs typeface="B Bardiya" pitchFamily="2" charset="-78"/>
              </a:rPr>
              <a:t>: </a:t>
            </a:r>
            <a:br>
              <a:rPr lang="en-US" sz="2400" dirty="0" smtClean="0">
                <a:solidFill>
                  <a:schemeClr val="tx1"/>
                </a:solidFill>
                <a:cs typeface="B Bardiya" pitchFamily="2" charset="-78"/>
              </a:rPr>
            </a:br>
            <a:r>
              <a:rPr lang="en-US" sz="2400" dirty="0" smtClean="0">
                <a:solidFill>
                  <a:schemeClr val="tx1"/>
                </a:solidFill>
                <a:cs typeface="B Bardiya" pitchFamily="2" charset="-78"/>
              </a:rPr>
              <a:t/>
            </a:r>
            <a:br>
              <a:rPr lang="en-US" sz="2400" dirty="0" smtClean="0">
                <a:solidFill>
                  <a:schemeClr val="tx1"/>
                </a:solidFill>
                <a:cs typeface="B Bardiya" pitchFamily="2" charset="-78"/>
              </a:rPr>
            </a:br>
            <a:r>
              <a:rPr lang="ar-SA" sz="2400" dirty="0" smtClean="0">
                <a:solidFill>
                  <a:schemeClr val="tx1"/>
                </a:solidFill>
                <a:cs typeface="B Bardiya" pitchFamily="2" charset="-78"/>
              </a:rPr>
              <a:t>موارد استفاده از زمین</a:t>
            </a:r>
            <a:r>
              <a:rPr lang="fa-IR" sz="2400" dirty="0" smtClean="0">
                <a:solidFill>
                  <a:schemeClr val="tx1"/>
                </a:solidFill>
                <a:cs typeface="B Bardiya" pitchFamily="2" charset="-78"/>
              </a:rPr>
              <a:t>:</a:t>
            </a:r>
            <a:r>
              <a:rPr lang="en-US" sz="2400" dirty="0" smtClean="0">
                <a:solidFill>
                  <a:schemeClr val="tx1"/>
                </a:solidFill>
                <a:cs typeface="B Bardiya" pitchFamily="2" charset="-78"/>
              </a:rPr>
              <a:t> </a:t>
            </a:r>
            <a:br>
              <a:rPr lang="en-US" sz="2400" dirty="0" smtClean="0">
                <a:solidFill>
                  <a:schemeClr val="tx1"/>
                </a:solidFill>
                <a:cs typeface="B Bardiya" pitchFamily="2" charset="-78"/>
              </a:rPr>
            </a:br>
            <a:r>
              <a:rPr lang="en-US" sz="2400" dirty="0" smtClean="0">
                <a:solidFill>
                  <a:schemeClr val="tx1"/>
                </a:solidFill>
                <a:cs typeface="B Bardiya" pitchFamily="2" charset="-78"/>
              </a:rPr>
              <a:t/>
            </a:r>
            <a:br>
              <a:rPr lang="en-US" sz="2400" dirty="0" smtClean="0">
                <a:solidFill>
                  <a:schemeClr val="tx1"/>
                </a:solidFill>
                <a:cs typeface="B Bardiya" pitchFamily="2" charset="-78"/>
              </a:rPr>
            </a:br>
            <a:r>
              <a:rPr lang="ar-SA" sz="2400" dirty="0" smtClean="0">
                <a:solidFill>
                  <a:schemeClr val="tx1"/>
                </a:solidFill>
                <a:cs typeface="B Bardiya" pitchFamily="2" charset="-78"/>
              </a:rPr>
              <a:t>در محل هایی که به صورت کاربری فضای سبز در نقشه کاربری اراضی مشخص شده اند ،استفاده از اراضی به عنوان پارک ،فضای سبز عمومی به همراه خدمات وابسته مربوطه ،کاربری ورزشی و استقرار عملکردهای خدماتی نظیر فرهنگی ،مذهبی ،تأسیسات و تجهیزات شهری ،پذیرایی و تفریحی مشروط به رعایت موارد زیر مجاز می باشند</a:t>
            </a:r>
            <a:endParaRPr lang="en-US" sz="2400" dirty="0" smtClean="0">
              <a:solidFill>
                <a:schemeClr val="tx1"/>
              </a:solidFill>
              <a:cs typeface="B Bardiya" pitchFamily="2" charset="-78"/>
            </a:endParaRPr>
          </a:p>
          <a:p>
            <a:endParaRPr lang="en-US" sz="2400" dirty="0">
              <a:cs typeface="B Bardiya" pitchFamily="2" charset="-78"/>
            </a:endParaRPr>
          </a:p>
        </p:txBody>
      </p:sp>
    </p:spTree>
    <p:extLst>
      <p:ext uri="{BB962C8B-B14F-4D97-AF65-F5344CB8AC3E}">
        <p14:creationId xmlns:p14="http://schemas.microsoft.com/office/powerpoint/2010/main" xmlns="" val="22037786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TotalTime>
  <Words>1634</Words>
  <Application>Microsoft Office PowerPoint</Application>
  <PresentationFormat>On-screen Show (4:3)</PresentationFormat>
  <Paragraphs>145</Paragraphs>
  <Slides>72</Slides>
  <Notes>0</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مدیریت تشکیلات کارگاهی</vt:lpstr>
      <vt:lpstr>Slide 2</vt:lpstr>
      <vt:lpstr>Slide 3</vt:lpstr>
      <vt:lpstr>Slide 4</vt:lpstr>
      <vt:lpstr>Slide 5</vt:lpstr>
      <vt:lpstr>Slide 6</vt:lpstr>
      <vt:lpstr>چرخه حیات پروژه</vt:lpstr>
      <vt:lpstr>Slide 8</vt:lpstr>
      <vt:lpstr>ضوابط</vt:lpstr>
      <vt:lpstr>Slide 10</vt:lpstr>
      <vt:lpstr>Slide 11</vt:lpstr>
      <vt:lpstr>Slide 12</vt:lpstr>
      <vt:lpstr>Slide 13</vt:lpstr>
      <vt:lpstr>Slide 14</vt:lpstr>
      <vt:lpstr>Slide 15</vt:lpstr>
      <vt:lpstr>Slide 16</vt:lpstr>
      <vt:lpstr>Slide 17</vt:lpstr>
      <vt:lpstr>Slide 18</vt:lpstr>
      <vt:lpstr>مجموعه‌ي تشكيلات ساختماني پاركها و گردشگاه ها</vt:lpstr>
      <vt:lpstr>Slide 20</vt:lpstr>
      <vt:lpstr>Slide 21</vt:lpstr>
      <vt:lpstr>Slide 22</vt:lpstr>
      <vt:lpstr>Slide 23</vt:lpstr>
      <vt:lpstr>Slide 24</vt:lpstr>
      <vt:lpstr>Slide 25</vt:lpstr>
      <vt:lpstr>Slide 26</vt:lpstr>
      <vt:lpstr>Slide 27</vt:lpstr>
      <vt:lpstr>Slide 28</vt:lpstr>
      <vt:lpstr>تشكيلات رفاهي و تفريحي:</vt:lpstr>
      <vt:lpstr>Slide 30</vt:lpstr>
      <vt:lpstr>Slide 31</vt:lpstr>
      <vt:lpstr>Slide 32</vt:lpstr>
      <vt:lpstr>Slide 33</vt:lpstr>
      <vt:lpstr>Slide 34</vt:lpstr>
      <vt:lpstr>فضاهاي سبز غير فعال :</vt:lpstr>
      <vt:lpstr>Slide 36</vt:lpstr>
      <vt:lpstr>Slide 37</vt:lpstr>
      <vt:lpstr>Slide 38</vt:lpstr>
      <vt:lpstr>مراحل اجرای یک پارک بازی کودک:</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نمونه خارجی:</vt:lpstr>
      <vt:lpstr>پارک استنلی در ونکوور کانادا </vt:lpstr>
      <vt:lpstr>پارک کیوکن‌هوف در هلند</vt:lpstr>
      <vt:lpstr>پارک شهر در نیواورلئان</vt:lpstr>
      <vt:lpstr>پارک گلدن گیت در سان فرانسیسکو </vt:lpstr>
      <vt:lpstr>پارک نامبا در اوساکای ژاپن </vt:lpstr>
      <vt:lpstr>پارک جنگلی در سنت لوئیس</vt:lpstr>
      <vt:lpstr>پارک ایبیراپوئرا در سائوپائلوی برزیل</vt:lpstr>
      <vt:lpstr>باغ انگلیسی در مونیخ</vt:lpstr>
      <vt:lpstr>Slide 72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ضوابط</dc:title>
  <dc:creator>karen-co</dc:creator>
  <cp:lastModifiedBy>User</cp:lastModifiedBy>
  <cp:revision>30</cp:revision>
  <dcterms:created xsi:type="dcterms:W3CDTF">2015-05-25T16:57:37Z</dcterms:created>
  <dcterms:modified xsi:type="dcterms:W3CDTF">2017-11-11T19:21:51Z</dcterms:modified>
</cp:coreProperties>
</file>