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5022-92F1-407E-BCC0-93C5E23E89BB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8F834-10BA-4A96-9C0F-C7F18F49599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F826-9FF9-4AFA-839E-43B2C147C5A1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C09C-B8CD-4247-A3E0-E9CC8A01226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8892-F9A2-47D0-8D89-491644D23364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20C7-98A6-4AD9-990D-D33F0CB8B8C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2612A-BEAF-4F26-9485-6C89B3C4DCA3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C052-060A-472C-8E1F-F0273437FEB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21C07-89C0-44EE-91FD-430353398897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B2308-2C14-416E-BB84-A6706F4338B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DB2C-17FC-4250-AC01-03102E517229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95FA-70BB-4E37-AC4F-351813A2F18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069C-ABFE-4645-B185-B00BDE9333F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AD55-F2C6-4085-AC65-6645CE704C8E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2BD8-83A4-4B28-9C79-BF8BA68FEDA7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E074-C8BF-4331-9D3F-B2C6D055F66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D98C0-8725-4CD0-82A5-E49DB373B68E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D3F9-B0E0-458B-9FE2-8EEE5F9C14F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326E-FE2B-42A3-9893-E3225A8B1D44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1582-34FB-43B4-8913-20B7A29DEF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5CE1-F94D-41F1-A3AA-C3A51FECA5FE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0EE5-211F-471D-AD5B-DDD98DFDFE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073F49-77A4-4F6C-A0C0-306A1E3E5678}" type="datetimeFigureOut">
              <a:rPr lang="fa-IR"/>
              <a:pPr>
                <a:defRPr/>
              </a:pPr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5A31F-359D-4660-A15F-FE2EB9F45E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1" r:id="rId2"/>
    <p:sldLayoutId id="2147483708" r:id="rId3"/>
    <p:sldLayoutId id="2147483702" r:id="rId4"/>
    <p:sldLayoutId id="2147483709" r:id="rId5"/>
    <p:sldLayoutId id="2147483703" r:id="rId6"/>
    <p:sldLayoutId id="2147483704" r:id="rId7"/>
    <p:sldLayoutId id="2147483710" r:id="rId8"/>
    <p:sldLayoutId id="2147483711" r:id="rId9"/>
    <p:sldLayoutId id="2147483705" r:id="rId10"/>
    <p:sldLayoutId id="2147483706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9pPr>
    </p:titleStyle>
    <p:bodyStyle>
      <a:lvl1pPr marL="273050" indent="-273050" algn="r" rtl="1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r" rtl="1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r" rtl="1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r" rtl="1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500188" y="571500"/>
            <a:ext cx="54975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4800" dirty="0">
                <a:latin typeface="Constantia" pitchFamily="18" charset="0"/>
                <a:cs typeface="Times New Roman" pitchFamily="18" charset="0"/>
              </a:rPr>
              <a:t>به نام </a:t>
            </a:r>
            <a:r>
              <a:rPr lang="en-US" sz="480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fa-IR" sz="4800" smtClean="0">
                <a:latin typeface="Constantia" pitchFamily="18" charset="0"/>
                <a:cs typeface="Times New Roman" pitchFamily="18" charset="0"/>
              </a:rPr>
              <a:t>جهان </a:t>
            </a:r>
            <a:r>
              <a:rPr lang="fa-IR" sz="4800">
                <a:latin typeface="Constantia" pitchFamily="18" charset="0"/>
                <a:cs typeface="Times New Roman" pitchFamily="18" charset="0"/>
              </a:rPr>
              <a:t>آفرین بی همتا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571750" y="2928938"/>
            <a:ext cx="3786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6000">
                <a:latin typeface="Titr" pitchFamily="2" charset="-78"/>
                <a:cs typeface="Titr" pitchFamily="2" charset="-78"/>
              </a:rPr>
              <a:t>مساحت مثلث</a:t>
            </a:r>
          </a:p>
        </p:txBody>
      </p:sp>
    </p:spTree>
  </p:cSld>
  <p:clrMapOvr>
    <a:masterClrMapping/>
  </p:clrMapOvr>
  <p:transition spd="slow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714375"/>
            <a:ext cx="8328025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3200" b="1"/>
              <a:t>هر مثلث 3 ارتفاع و 3 قاعده دارد .</a:t>
            </a:r>
          </a:p>
          <a:p>
            <a:r>
              <a:rPr lang="fa-IR" sz="3200" b="1"/>
              <a:t>به شکل های زیر دقت کنید :</a:t>
            </a: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  <a:p>
            <a:endParaRPr lang="fa-IR" sz="240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428625" y="2214563"/>
            <a:ext cx="3000375" cy="22860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 rot="16200000" flipH="1">
            <a:off x="786580" y="3356768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1142976" y="3357562"/>
            <a:ext cx="2178859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3"/>
          </p:cNvCxnSpPr>
          <p:nvPr/>
        </p:nvCxnSpPr>
        <p:spPr>
          <a:xfrm flipH="1">
            <a:off x="500034" y="3357562"/>
            <a:ext cx="2178859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43372" y="4714884"/>
            <a:ext cx="42862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4000496" y="2786058"/>
            <a:ext cx="2071702" cy="17859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29322" y="2643182"/>
            <a:ext cx="2428892" cy="2071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4929190" y="3643314"/>
            <a:ext cx="2071702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4214813" y="478631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143372" y="2928934"/>
            <a:ext cx="2143140" cy="17859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643570" y="3000372"/>
            <a:ext cx="2714644" cy="17145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06" name="TextBox 84"/>
          <p:cNvSpPr txBox="1">
            <a:spLocks noChangeArrowheads="1"/>
          </p:cNvSpPr>
          <p:nvPr/>
        </p:nvSpPr>
        <p:spPr bwMode="auto">
          <a:xfrm>
            <a:off x="506413" y="5357813"/>
            <a:ext cx="794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800" b="1"/>
              <a:t>در مثلث های بالا 3 ارتفاع در داخل مثلث یکدیگر را قطع می کنند.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75" y="857250"/>
            <a:ext cx="2112963" cy="4619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dirty="0"/>
              <a:t>مثلث قائمه الزاویه :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1428750" y="2071688"/>
            <a:ext cx="2643188" cy="1785937"/>
          </a:xfrm>
          <a:prstGeom prst="rtTriangl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cxnSp>
        <p:nvCxnSpPr>
          <p:cNvPr id="8" name="Straight Connector 7"/>
          <p:cNvCxnSpPr>
            <a:stCxn id="3" idx="2"/>
          </p:cNvCxnSpPr>
          <p:nvPr/>
        </p:nvCxnSpPr>
        <p:spPr>
          <a:xfrm rot="5400000" flipH="1" flipV="1">
            <a:off x="1250156" y="2821782"/>
            <a:ext cx="1214437" cy="8572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2000250" y="4071938"/>
            <a:ext cx="428625" cy="1428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5813" y="285750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00250" y="2857500"/>
            <a:ext cx="1857375" cy="21431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TextBox 16"/>
          <p:cNvSpPr txBox="1"/>
          <p:nvPr/>
        </p:nvSpPr>
        <p:spPr>
          <a:xfrm>
            <a:off x="4000500" y="2500313"/>
            <a:ext cx="2078038" cy="4619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dirty="0"/>
              <a:t>ارتفاع وارد بر وتر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7375" y="4429125"/>
            <a:ext cx="792163" cy="4619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dirty="0"/>
              <a:t>ارتفاع</a:t>
            </a:r>
          </a:p>
        </p:txBody>
      </p:sp>
      <p:sp>
        <p:nvSpPr>
          <p:cNvPr id="9226" name="TextBox 18"/>
          <p:cNvSpPr txBox="1">
            <a:spLocks noChangeArrowheads="1"/>
          </p:cNvSpPr>
          <p:nvPr/>
        </p:nvSpPr>
        <p:spPr bwMode="auto">
          <a:xfrm>
            <a:off x="-14288" y="2643188"/>
            <a:ext cx="80645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>
                <a:solidFill>
                  <a:schemeClr val="bg1"/>
                </a:solidFill>
              </a:rPr>
              <a:t>ارتفاع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22563" y="4786313"/>
            <a:ext cx="6118225" cy="8302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dirty="0"/>
              <a:t>در این مثلث سه ارتفاع  یکدیگر را روی راس زاویه ی قائمه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dirty="0"/>
              <a:t>قطع می کنند . نقطه ی </a:t>
            </a:r>
            <a:r>
              <a:rPr lang="en-US" sz="2400" dirty="0"/>
              <a:t>A</a:t>
            </a:r>
            <a:endParaRPr lang="fa-IR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00125" y="3571875"/>
            <a:ext cx="361950" cy="4619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</a:t>
            </a:r>
            <a:endParaRPr lang="fa-IR" sz="2400" dirty="0"/>
          </a:p>
        </p:txBody>
      </p:sp>
      <p:sp>
        <p:nvSpPr>
          <p:cNvPr id="9229" name="TextBox 21"/>
          <p:cNvSpPr txBox="1">
            <a:spLocks noChangeArrowheads="1"/>
          </p:cNvSpPr>
          <p:nvPr/>
        </p:nvSpPr>
        <p:spPr bwMode="auto">
          <a:xfrm>
            <a:off x="642938" y="5857875"/>
            <a:ext cx="7993062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>
                <a:solidFill>
                  <a:srgbClr val="FF0000"/>
                </a:solidFill>
              </a:rPr>
              <a:t>در این مثلث ضلع های زاویه ی قائمه دو ارتفاع مثلث نیز محسوب می شوند </a:t>
            </a:r>
            <a:r>
              <a:rPr lang="fa-IR" sz="2400" b="1"/>
              <a:t>.</a:t>
            </a:r>
          </a:p>
        </p:txBody>
      </p:sp>
    </p:spTree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928926" y="3714752"/>
            <a:ext cx="4071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393009" y="2178835"/>
            <a:ext cx="2000264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57356" y="1714488"/>
            <a:ext cx="5143536" cy="2000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857250" y="3500438"/>
            <a:ext cx="2171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>
                <a:latin typeface="Constantia" pitchFamily="18" charset="0"/>
                <a:cs typeface="Times New Roman" pitchFamily="18" charset="0"/>
              </a:rPr>
              <a:t>...............................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892942" y="2678900"/>
            <a:ext cx="2000264" cy="714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28926" y="2357430"/>
            <a:ext cx="542254" cy="13276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321719" y="4321969"/>
            <a:ext cx="2786063" cy="157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3929058" y="3714752"/>
            <a:ext cx="3000396" cy="171451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250" name="TextBox 39"/>
          <p:cNvSpPr txBox="1">
            <a:spLocks noChangeArrowheads="1"/>
          </p:cNvSpPr>
          <p:nvPr/>
        </p:nvSpPr>
        <p:spPr bwMode="auto">
          <a:xfrm>
            <a:off x="306388" y="357188"/>
            <a:ext cx="8212137" cy="830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>
                <a:solidFill>
                  <a:srgbClr val="FF0000"/>
                </a:solidFill>
              </a:rPr>
              <a:t>در مثلث باز زاویه یک ارتفاع در داخل ودو ارتفاع در خارج مثلث رسم می شوند</a:t>
            </a:r>
          </a:p>
          <a:p>
            <a:r>
              <a:rPr lang="fa-IR" sz="2400" b="1">
                <a:solidFill>
                  <a:srgbClr val="FF0000"/>
                </a:solidFill>
              </a:rPr>
              <a:t>اکر 3 ارتفاع را امتداد دهیم در یک نقطه یکدیگر را قطع می کنند .</a:t>
            </a:r>
          </a:p>
        </p:txBody>
      </p:sp>
    </p:spTree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357563" y="357188"/>
            <a:ext cx="2820987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>
                <a:solidFill>
                  <a:srgbClr val="FF0000"/>
                </a:solidFill>
              </a:rPr>
              <a:t>محاسبه ی مساحت مثلث :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1143000" y="2071688"/>
            <a:ext cx="3214688" cy="1428750"/>
          </a:xfrm>
          <a:prstGeom prst="triangle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 rot="16200000" flipH="1">
            <a:off x="2035950" y="2786058"/>
            <a:ext cx="1428763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2571750" y="3571875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6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2428875" y="2643188"/>
            <a:ext cx="214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3</a:t>
            </a:r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428625" y="1071563"/>
            <a:ext cx="8188325" cy="830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 b="1">
                <a:solidFill>
                  <a:schemeClr val="bg1"/>
                </a:solidFill>
              </a:rPr>
              <a:t>اگر مثلثی برابر با مثلث مقابل کنار آن قرار دهیم یک متوازی الاضلاع به دست می آید که قا عده و ارتفاع آن با مثلث برابر است .</a:t>
            </a:r>
          </a:p>
        </p:txBody>
      </p:sp>
      <p:sp>
        <p:nvSpPr>
          <p:cNvPr id="11" name="Curved Left Arrow 10"/>
          <p:cNvSpPr/>
          <p:nvPr/>
        </p:nvSpPr>
        <p:spPr>
          <a:xfrm>
            <a:off x="5143500" y="3286125"/>
            <a:ext cx="731838" cy="1216025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>
              <a:solidFill>
                <a:schemeClr val="tx1"/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>
            <a:off x="571500" y="4429125"/>
            <a:ext cx="3857625" cy="1714500"/>
          </a:xfrm>
          <a:prstGeom prst="parallelogram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1274" name="TextBox 15"/>
          <p:cNvSpPr txBox="1">
            <a:spLocks noChangeArrowheads="1"/>
          </p:cNvSpPr>
          <p:nvPr/>
        </p:nvSpPr>
        <p:spPr bwMode="auto">
          <a:xfrm>
            <a:off x="2071688" y="6215063"/>
            <a:ext cx="366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6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43638" y="5285594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76" name="TextBox 18"/>
          <p:cNvSpPr txBox="1">
            <a:spLocks noChangeArrowheads="1"/>
          </p:cNvSpPr>
          <p:nvPr/>
        </p:nvSpPr>
        <p:spPr bwMode="auto">
          <a:xfrm>
            <a:off x="1143000" y="528637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000100" y="4429132"/>
            <a:ext cx="3000396" cy="171451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785813" y="571500"/>
            <a:ext cx="3643312" cy="1785938"/>
          </a:xfrm>
          <a:prstGeom prst="parallelogram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93671" y="1463661"/>
            <a:ext cx="17859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2" name="TextBox 11"/>
          <p:cNvSpPr txBox="1">
            <a:spLocks noChangeArrowheads="1"/>
          </p:cNvSpPr>
          <p:nvPr/>
        </p:nvSpPr>
        <p:spPr bwMode="auto">
          <a:xfrm>
            <a:off x="5500688" y="500063"/>
            <a:ext cx="2970212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 b="1">
                <a:solidFill>
                  <a:srgbClr val="FF0000"/>
                </a:solidFill>
              </a:rPr>
              <a:t>مساحت متوازی الاضلاع :</a:t>
            </a:r>
            <a:endParaRPr lang="fa-IR" sz="240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2293" name="TextBox 12"/>
          <p:cNvSpPr txBox="1">
            <a:spLocks noChangeArrowheads="1"/>
          </p:cNvSpPr>
          <p:nvPr/>
        </p:nvSpPr>
        <p:spPr bwMode="auto">
          <a:xfrm>
            <a:off x="571500" y="28575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/>
              <a:t>حاصلضرب قاعده درارتفاع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5720" y="6072206"/>
            <a:ext cx="271464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95" name="TextBox 17"/>
          <p:cNvSpPr txBox="1">
            <a:spLocks noChangeArrowheads="1"/>
          </p:cNvSpPr>
          <p:nvPr/>
        </p:nvSpPr>
        <p:spPr bwMode="auto">
          <a:xfrm>
            <a:off x="1423988" y="6215063"/>
            <a:ext cx="35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2</a:t>
            </a:r>
          </a:p>
        </p:txBody>
      </p:sp>
      <p:sp>
        <p:nvSpPr>
          <p:cNvPr id="12296" name="Rectangle 18"/>
          <p:cNvSpPr>
            <a:spLocks noChangeArrowheads="1"/>
          </p:cNvSpPr>
          <p:nvPr/>
        </p:nvSpPr>
        <p:spPr bwMode="auto">
          <a:xfrm>
            <a:off x="285750" y="5500688"/>
            <a:ext cx="2909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/>
              <a:t>حاصلضرب قاعده درارتفاع</a:t>
            </a:r>
          </a:p>
        </p:txBody>
      </p:sp>
      <p:sp>
        <p:nvSpPr>
          <p:cNvPr id="12297" name="TextBox 20"/>
          <p:cNvSpPr txBox="1">
            <a:spLocks noChangeArrowheads="1"/>
          </p:cNvSpPr>
          <p:nvPr/>
        </p:nvSpPr>
        <p:spPr bwMode="auto">
          <a:xfrm>
            <a:off x="590550" y="4214813"/>
            <a:ext cx="8166100" cy="830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b="1">
                <a:solidFill>
                  <a:schemeClr val="bg1"/>
                </a:solidFill>
              </a:rPr>
              <a:t>چون مساحت متوازی الاضلاع دو برابرمثلث است بنابراین می توان نتیجه گرفت</a:t>
            </a:r>
          </a:p>
          <a:p>
            <a:r>
              <a:rPr lang="fa-IR" sz="2400" b="1">
                <a:solidFill>
                  <a:schemeClr val="bg1"/>
                </a:solidFill>
              </a:rPr>
              <a:t>مساحت مثلث برابر است با :</a:t>
            </a:r>
          </a:p>
        </p:txBody>
      </p:sp>
      <p:sp>
        <p:nvSpPr>
          <p:cNvPr id="12298" name="Rectangle 21"/>
          <p:cNvSpPr>
            <a:spLocks noChangeArrowheads="1"/>
          </p:cNvSpPr>
          <p:nvPr/>
        </p:nvSpPr>
        <p:spPr bwMode="auto">
          <a:xfrm>
            <a:off x="6242050" y="45720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b="1"/>
              <a:t>.اس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86116" y="607220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00" name="TextBox 24"/>
          <p:cNvSpPr txBox="1">
            <a:spLocks noChangeArrowheads="1"/>
          </p:cNvSpPr>
          <p:nvPr/>
        </p:nvSpPr>
        <p:spPr bwMode="auto">
          <a:xfrm>
            <a:off x="2214563" y="2428875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6</a:t>
            </a:r>
          </a:p>
        </p:txBody>
      </p:sp>
      <p:sp>
        <p:nvSpPr>
          <p:cNvPr id="12301" name="TextBox 25"/>
          <p:cNvSpPr txBox="1">
            <a:spLocks noChangeArrowheads="1"/>
          </p:cNvSpPr>
          <p:nvPr/>
        </p:nvSpPr>
        <p:spPr bwMode="auto">
          <a:xfrm flipH="1">
            <a:off x="1285875" y="1428750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3</a:t>
            </a:r>
          </a:p>
        </p:txBody>
      </p:sp>
      <p:sp>
        <p:nvSpPr>
          <p:cNvPr id="12302" name="TextBox 26"/>
          <p:cNvSpPr txBox="1">
            <a:spLocks noChangeArrowheads="1"/>
          </p:cNvSpPr>
          <p:nvPr/>
        </p:nvSpPr>
        <p:spPr bwMode="auto">
          <a:xfrm>
            <a:off x="4622800" y="5572125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6</a:t>
            </a:r>
          </a:p>
        </p:txBody>
      </p:sp>
      <p:sp>
        <p:nvSpPr>
          <p:cNvPr id="28" name="Multiply 27"/>
          <p:cNvSpPr/>
          <p:nvPr/>
        </p:nvSpPr>
        <p:spPr>
          <a:xfrm>
            <a:off x="4929188" y="5572125"/>
            <a:ext cx="428625" cy="428625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2304" name="TextBox 28"/>
          <p:cNvSpPr txBox="1">
            <a:spLocks noChangeArrowheads="1"/>
          </p:cNvSpPr>
          <p:nvPr/>
        </p:nvSpPr>
        <p:spPr bwMode="auto">
          <a:xfrm>
            <a:off x="5319713" y="5572125"/>
            <a:ext cx="384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3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286248" y="6072206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06" name="TextBox 32"/>
          <p:cNvSpPr txBox="1">
            <a:spLocks noChangeArrowheads="1"/>
          </p:cNvSpPr>
          <p:nvPr/>
        </p:nvSpPr>
        <p:spPr bwMode="auto">
          <a:xfrm>
            <a:off x="4924425" y="6072188"/>
            <a:ext cx="35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2</a:t>
            </a:r>
          </a:p>
        </p:txBody>
      </p:sp>
      <p:sp>
        <p:nvSpPr>
          <p:cNvPr id="34" name="Equal 33"/>
          <p:cNvSpPr/>
          <p:nvPr/>
        </p:nvSpPr>
        <p:spPr>
          <a:xfrm>
            <a:off x="6000750" y="5857875"/>
            <a:ext cx="571500" cy="428625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>
              <a:solidFill>
                <a:schemeClr val="tx1"/>
              </a:solidFill>
            </a:endParaRPr>
          </a:p>
        </p:txBody>
      </p:sp>
      <p:sp>
        <p:nvSpPr>
          <p:cNvPr id="12308" name="TextBox 34"/>
          <p:cNvSpPr txBox="1">
            <a:spLocks noChangeArrowheads="1"/>
          </p:cNvSpPr>
          <p:nvPr/>
        </p:nvSpPr>
        <p:spPr bwMode="auto">
          <a:xfrm>
            <a:off x="6643688" y="57864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latin typeface="Titr" pitchFamily="2" charset="-78"/>
                <a:cs typeface="Titr" pitchFamily="2" charset="-78"/>
              </a:rPr>
              <a:t>9</a:t>
            </a:r>
          </a:p>
        </p:txBody>
      </p:sp>
      <p:sp>
        <p:nvSpPr>
          <p:cNvPr id="12309" name="TextBox 35"/>
          <p:cNvSpPr txBox="1">
            <a:spLocks noChangeArrowheads="1"/>
          </p:cNvSpPr>
          <p:nvPr/>
        </p:nvSpPr>
        <p:spPr bwMode="auto">
          <a:xfrm>
            <a:off x="4265613" y="2714625"/>
            <a:ext cx="366712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6</a:t>
            </a:r>
          </a:p>
        </p:txBody>
      </p:sp>
      <p:sp>
        <p:nvSpPr>
          <p:cNvPr id="37" name="Multiply 36"/>
          <p:cNvSpPr/>
          <p:nvPr/>
        </p:nvSpPr>
        <p:spPr>
          <a:xfrm>
            <a:off x="4572000" y="2714625"/>
            <a:ext cx="500063" cy="357188"/>
          </a:xfrm>
          <a:prstGeom prst="mathMultiply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2311" name="TextBox 37"/>
          <p:cNvSpPr txBox="1">
            <a:spLocks noChangeArrowheads="1"/>
          </p:cNvSpPr>
          <p:nvPr/>
        </p:nvSpPr>
        <p:spPr bwMode="auto">
          <a:xfrm>
            <a:off x="5033963" y="2714625"/>
            <a:ext cx="384175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3</a:t>
            </a:r>
          </a:p>
        </p:txBody>
      </p:sp>
      <p:sp>
        <p:nvSpPr>
          <p:cNvPr id="39" name="Equal 38"/>
          <p:cNvSpPr/>
          <p:nvPr/>
        </p:nvSpPr>
        <p:spPr>
          <a:xfrm>
            <a:off x="5357813" y="2714625"/>
            <a:ext cx="500062" cy="357188"/>
          </a:xfrm>
          <a:prstGeom prst="mathEqua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>
              <a:solidFill>
                <a:schemeClr val="bg1"/>
              </a:solidFill>
            </a:endParaRPr>
          </a:p>
        </p:txBody>
      </p:sp>
      <p:sp>
        <p:nvSpPr>
          <p:cNvPr id="12313" name="TextBox 39"/>
          <p:cNvSpPr txBox="1">
            <a:spLocks noChangeArrowheads="1"/>
          </p:cNvSpPr>
          <p:nvPr/>
        </p:nvSpPr>
        <p:spPr bwMode="auto">
          <a:xfrm>
            <a:off x="5857875" y="2714625"/>
            <a:ext cx="5080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82588" y="500063"/>
            <a:ext cx="8332787" cy="41544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 b="1">
                <a:solidFill>
                  <a:schemeClr val="bg1"/>
                </a:solidFill>
              </a:rPr>
              <a:t>برای اثبات مساحت مثلث می توانیم مساحت مثلث را با استفاده از قاعده وارتفاع</a:t>
            </a:r>
          </a:p>
          <a:p>
            <a:endParaRPr lang="fa-IR" sz="2400" b="1">
              <a:solidFill>
                <a:schemeClr val="bg1"/>
              </a:solidFill>
            </a:endParaRPr>
          </a:p>
          <a:p>
            <a:r>
              <a:rPr lang="fa-IR" sz="2400" b="1">
                <a:solidFill>
                  <a:schemeClr val="bg1"/>
                </a:solidFill>
              </a:rPr>
              <a:t>دیگر محاسبه کنیم .</a:t>
            </a:r>
          </a:p>
          <a:p>
            <a:endParaRPr lang="fa-IR" sz="2400" b="1">
              <a:solidFill>
                <a:schemeClr val="bg1"/>
              </a:solidFill>
            </a:endParaRPr>
          </a:p>
          <a:p>
            <a:r>
              <a:rPr lang="fa-IR" sz="2400" b="1">
                <a:solidFill>
                  <a:schemeClr val="bg1"/>
                </a:solidFill>
              </a:rPr>
              <a:t>حالت های تساوی دو مثلث :</a:t>
            </a:r>
          </a:p>
          <a:p>
            <a:endParaRPr lang="fa-IR" sz="2400" b="1">
              <a:solidFill>
                <a:schemeClr val="bg1"/>
              </a:solidFill>
            </a:endParaRPr>
          </a:p>
          <a:p>
            <a:r>
              <a:rPr lang="fa-IR" sz="2400" b="1">
                <a:solidFill>
                  <a:schemeClr val="bg1"/>
                </a:solidFill>
              </a:rPr>
              <a:t>1- تساوی سه ضلع</a:t>
            </a:r>
          </a:p>
          <a:p>
            <a:r>
              <a:rPr lang="fa-IR" sz="2400" b="1">
                <a:solidFill>
                  <a:schemeClr val="bg1"/>
                </a:solidFill>
              </a:rPr>
              <a:t> </a:t>
            </a:r>
          </a:p>
          <a:p>
            <a:r>
              <a:rPr lang="fa-IR" sz="2400" b="1">
                <a:solidFill>
                  <a:schemeClr val="bg1"/>
                </a:solidFill>
              </a:rPr>
              <a:t>2- دو ضلع و زاویه ی بین آن دو ضلع</a:t>
            </a:r>
          </a:p>
          <a:p>
            <a:endParaRPr lang="fa-IR" sz="2400" b="1">
              <a:solidFill>
                <a:schemeClr val="bg1"/>
              </a:solidFill>
            </a:endParaRPr>
          </a:p>
          <a:p>
            <a:r>
              <a:rPr lang="fa-IR" sz="2400" b="1">
                <a:solidFill>
                  <a:schemeClr val="bg1"/>
                </a:solidFill>
              </a:rPr>
              <a:t>3- دو زاویه وضلع بین</a:t>
            </a:r>
          </a:p>
        </p:txBody>
      </p:sp>
    </p:spTree>
  </p:cSld>
  <p:clrMapOvr>
    <a:masterClrMapping/>
  </p:clrMapOvr>
  <p:transition spd="slow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143116"/>
            <a:ext cx="4643470" cy="120489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00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خدا نگهدارشما</a:t>
            </a:r>
            <a:endParaRPr lang="fa-IR" sz="600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cover dir="lu"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ارتفاع و مساحت مثلث ریاضی ششم ابتدایی</Template>
  <TotalTime>0</TotalTime>
  <Words>240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Constantia</vt:lpstr>
      <vt:lpstr>Times New Roman</vt:lpstr>
      <vt:lpstr>Titr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خدا نگهدارشما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2022-01-31T18:47:41Z</dcterms:created>
  <dcterms:modified xsi:type="dcterms:W3CDTF">2022-01-31T18:48:07Z</dcterms:modified>
</cp:coreProperties>
</file>